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3900efc36c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13900efc36c_0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900efc36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13900efc36c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900efc36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13900efc36c_0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900efc36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13900efc36c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900efc36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13900efc36c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900efc36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13900efc36c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3900efc36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g13900efc36c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900efc36c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13900efc36c_0_2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900efc36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13900efc36c_0_2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900efc36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13900efc36c_0_2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900efc3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13900efc36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900efc36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13900efc36c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900efc36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13900efc36c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900efc36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3900efc36c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hyperlink" Target="https://www.atlassian.com/es/agile/scrum/backlog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hyperlink" Target="https://www.slideshare.net/psquy/git-collaboration" TargetMode="External"/><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hyperlink" Target="https://bytesofgigabytes.com/git/git-commands/" TargetMode="External"/><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0"/>
            <a:ext cx="9144000" cy="759300"/>
          </a:xfrm>
          <a:prstGeom prst="rect">
            <a:avLst/>
          </a:prstGeom>
          <a:solidFill>
            <a:srgbClr val="333333"/>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5" name="Google Shape;55;p13"/>
          <p:cNvSpPr txBox="1"/>
          <p:nvPr/>
        </p:nvSpPr>
        <p:spPr>
          <a:xfrm>
            <a:off x="342899" y="351065"/>
            <a:ext cx="32331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200">
                <a:solidFill>
                  <a:srgbClr val="1FA7DF"/>
                </a:solidFill>
                <a:latin typeface="Calibri"/>
                <a:ea typeface="Calibri"/>
                <a:cs typeface="Calibri"/>
                <a:sym typeface="Calibri"/>
              </a:rPr>
              <a:t>PROGRAMACIÓN WEB FULL STACK NIVEL 2</a:t>
            </a:r>
            <a:endParaRPr b="1" sz="1200">
              <a:solidFill>
                <a:srgbClr val="1FA7DF"/>
              </a:solidFill>
              <a:latin typeface="Calibri"/>
              <a:ea typeface="Calibri"/>
              <a:cs typeface="Calibri"/>
              <a:sym typeface="Calibri"/>
            </a:endParaRPr>
          </a:p>
        </p:txBody>
      </p:sp>
      <p:cxnSp>
        <p:nvCxnSpPr>
          <p:cNvPr id="56" name="Google Shape;56;p13"/>
          <p:cNvCxnSpPr/>
          <p:nvPr/>
        </p:nvCxnSpPr>
        <p:spPr>
          <a:xfrm>
            <a:off x="400049" y="589475"/>
            <a:ext cx="7225500" cy="0"/>
          </a:xfrm>
          <a:prstGeom prst="straightConnector1">
            <a:avLst/>
          </a:prstGeom>
          <a:noFill/>
          <a:ln cap="flat" cmpd="sng" w="19050">
            <a:solidFill>
              <a:schemeClr val="accent5"/>
            </a:solidFill>
            <a:prstDash val="solid"/>
            <a:miter lim="800000"/>
            <a:headEnd len="sm" w="sm" type="none"/>
            <a:tailEnd len="sm" w="sm" type="none"/>
          </a:ln>
        </p:spPr>
      </p:cxnSp>
      <p:pic>
        <p:nvPicPr>
          <p:cNvPr id="57" name="Google Shape;57;p13"/>
          <p:cNvPicPr preferRelativeResize="0"/>
          <p:nvPr/>
        </p:nvPicPr>
        <p:blipFill rotWithShape="1">
          <a:blip r:embed="rId3">
            <a:alphaModFix/>
          </a:blip>
          <a:srcRect b="0" l="0" r="0" t="0"/>
          <a:stretch/>
        </p:blipFill>
        <p:spPr>
          <a:xfrm>
            <a:off x="7747907" y="183698"/>
            <a:ext cx="1143002" cy="488272"/>
          </a:xfrm>
          <a:prstGeom prst="rect">
            <a:avLst/>
          </a:prstGeom>
          <a:noFill/>
          <a:ln>
            <a:noFill/>
          </a:ln>
        </p:spPr>
      </p:pic>
      <p:sp>
        <p:nvSpPr>
          <p:cNvPr id="58" name="Google Shape;58;p13"/>
          <p:cNvSpPr txBox="1"/>
          <p:nvPr/>
        </p:nvSpPr>
        <p:spPr>
          <a:xfrm>
            <a:off x="534760" y="1097306"/>
            <a:ext cx="34698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2100">
                <a:solidFill>
                  <a:srgbClr val="23A7DF"/>
                </a:solidFill>
              </a:rPr>
              <a:t>Introducción al Módulo 2</a:t>
            </a:r>
            <a:endParaRPr b="1" sz="2100">
              <a:solidFill>
                <a:srgbClr val="23A7DF"/>
              </a:solidFill>
              <a:latin typeface="Arial"/>
              <a:ea typeface="Arial"/>
              <a:cs typeface="Arial"/>
              <a:sym typeface="Arial"/>
            </a:endParaRPr>
          </a:p>
        </p:txBody>
      </p:sp>
      <p:sp>
        <p:nvSpPr>
          <p:cNvPr id="59" name="Google Shape;59;p13"/>
          <p:cNvSpPr txBox="1"/>
          <p:nvPr/>
        </p:nvSpPr>
        <p:spPr>
          <a:xfrm>
            <a:off x="534774" y="1635638"/>
            <a:ext cx="8154900" cy="762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rgbClr val="666666"/>
                </a:solidFill>
              </a:rPr>
              <a:t>Los repositorios y archivos digitales de acceso abierto son espacios virtuales, con soporte de base de datos, en los que se puede depositar documentación científica de todo tipo y en todos los formatos posibles.</a:t>
            </a:r>
            <a:endParaRPr sz="1500">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p:nvPr/>
        </p:nvSpPr>
        <p:spPr>
          <a:xfrm>
            <a:off x="0" y="0"/>
            <a:ext cx="9144000" cy="759300"/>
          </a:xfrm>
          <a:prstGeom prst="rect">
            <a:avLst/>
          </a:prstGeom>
          <a:solidFill>
            <a:srgbClr val="333333"/>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3" name="Google Shape;163;p22"/>
          <p:cNvSpPr txBox="1"/>
          <p:nvPr/>
        </p:nvSpPr>
        <p:spPr>
          <a:xfrm>
            <a:off x="342899" y="351065"/>
            <a:ext cx="32331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200">
                <a:solidFill>
                  <a:srgbClr val="1FA7DF"/>
                </a:solidFill>
                <a:latin typeface="Calibri"/>
                <a:ea typeface="Calibri"/>
                <a:cs typeface="Calibri"/>
                <a:sym typeface="Calibri"/>
              </a:rPr>
              <a:t>PROGRAMACIÓN WEB FULL STACK NIVEL 2</a:t>
            </a:r>
            <a:endParaRPr b="1" sz="1200">
              <a:solidFill>
                <a:srgbClr val="1FA7DF"/>
              </a:solidFill>
              <a:latin typeface="Calibri"/>
              <a:ea typeface="Calibri"/>
              <a:cs typeface="Calibri"/>
              <a:sym typeface="Calibri"/>
            </a:endParaRPr>
          </a:p>
        </p:txBody>
      </p:sp>
      <p:cxnSp>
        <p:nvCxnSpPr>
          <p:cNvPr id="164" name="Google Shape;164;p22"/>
          <p:cNvCxnSpPr/>
          <p:nvPr/>
        </p:nvCxnSpPr>
        <p:spPr>
          <a:xfrm>
            <a:off x="400049" y="589475"/>
            <a:ext cx="7225500" cy="0"/>
          </a:xfrm>
          <a:prstGeom prst="straightConnector1">
            <a:avLst/>
          </a:prstGeom>
          <a:noFill/>
          <a:ln cap="flat" cmpd="sng" w="19050">
            <a:solidFill>
              <a:schemeClr val="accent5"/>
            </a:solidFill>
            <a:prstDash val="solid"/>
            <a:miter lim="800000"/>
            <a:headEnd len="sm" w="sm" type="none"/>
            <a:tailEnd len="sm" w="sm" type="none"/>
          </a:ln>
        </p:spPr>
      </p:cxnSp>
      <p:pic>
        <p:nvPicPr>
          <p:cNvPr id="165" name="Google Shape;165;p22"/>
          <p:cNvPicPr preferRelativeResize="0"/>
          <p:nvPr/>
        </p:nvPicPr>
        <p:blipFill rotWithShape="1">
          <a:blip r:embed="rId3">
            <a:alphaModFix/>
          </a:blip>
          <a:srcRect b="0" l="0" r="0" t="0"/>
          <a:stretch/>
        </p:blipFill>
        <p:spPr>
          <a:xfrm>
            <a:off x="7747907" y="183698"/>
            <a:ext cx="1143002" cy="488272"/>
          </a:xfrm>
          <a:prstGeom prst="rect">
            <a:avLst/>
          </a:prstGeom>
          <a:noFill/>
          <a:ln>
            <a:noFill/>
          </a:ln>
        </p:spPr>
      </p:pic>
      <p:sp>
        <p:nvSpPr>
          <p:cNvPr id="166" name="Google Shape;166;p22"/>
          <p:cNvSpPr txBox="1"/>
          <p:nvPr/>
        </p:nvSpPr>
        <p:spPr>
          <a:xfrm>
            <a:off x="534760" y="1097306"/>
            <a:ext cx="34698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2100">
                <a:solidFill>
                  <a:srgbClr val="23A7DF"/>
                </a:solidFill>
              </a:rPr>
              <a:t>Git push</a:t>
            </a:r>
            <a:endParaRPr b="1" sz="2100">
              <a:solidFill>
                <a:srgbClr val="23A7DF"/>
              </a:solidFill>
              <a:latin typeface="Arial"/>
              <a:ea typeface="Arial"/>
              <a:cs typeface="Arial"/>
              <a:sym typeface="Arial"/>
            </a:endParaRPr>
          </a:p>
        </p:txBody>
      </p:sp>
      <p:sp>
        <p:nvSpPr>
          <p:cNvPr id="167" name="Google Shape;167;p22"/>
          <p:cNvSpPr txBox="1"/>
          <p:nvPr/>
        </p:nvSpPr>
        <p:spPr>
          <a:xfrm>
            <a:off x="534775" y="1635650"/>
            <a:ext cx="65697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rgbClr val="666666"/>
                </a:solidFill>
              </a:rPr>
              <a:t>Sube los cambios desde</a:t>
            </a:r>
            <a:r>
              <a:rPr lang="es" sz="1500">
                <a:solidFill>
                  <a:srgbClr val="666666"/>
                </a:solidFill>
              </a:rPr>
              <a:t> “repositorio local” al “repositorio remoto”</a:t>
            </a:r>
            <a:endParaRPr sz="1500">
              <a:solidFill>
                <a:srgbClr val="666666"/>
              </a:solidFill>
            </a:endParaRPr>
          </a:p>
        </p:txBody>
      </p:sp>
      <p:sp>
        <p:nvSpPr>
          <p:cNvPr id="168" name="Google Shape;168;p22"/>
          <p:cNvSpPr/>
          <p:nvPr/>
        </p:nvSpPr>
        <p:spPr>
          <a:xfrm>
            <a:off x="3501275" y="1935650"/>
            <a:ext cx="5592900" cy="304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22"/>
          <p:cNvPicPr preferRelativeResize="0"/>
          <p:nvPr/>
        </p:nvPicPr>
        <p:blipFill>
          <a:blip r:embed="rId4">
            <a:alphaModFix/>
          </a:blip>
          <a:stretch>
            <a:fillRect/>
          </a:stretch>
        </p:blipFill>
        <p:spPr>
          <a:xfrm>
            <a:off x="3501275" y="2009531"/>
            <a:ext cx="5559723" cy="2907019"/>
          </a:xfrm>
          <a:prstGeom prst="rect">
            <a:avLst/>
          </a:prstGeom>
          <a:noFill/>
          <a:ln>
            <a:noFill/>
          </a:ln>
        </p:spPr>
      </p:pic>
      <p:sp>
        <p:nvSpPr>
          <p:cNvPr id="170" name="Google Shape;170;p22"/>
          <p:cNvSpPr/>
          <p:nvPr/>
        </p:nvSpPr>
        <p:spPr>
          <a:xfrm rot="-3153455">
            <a:off x="6988968" y="3450675"/>
            <a:ext cx="498385" cy="300015"/>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1" name="Google Shape;171;p22"/>
          <p:cNvPicPr preferRelativeResize="0"/>
          <p:nvPr/>
        </p:nvPicPr>
        <p:blipFill>
          <a:blip r:embed="rId5">
            <a:alphaModFix/>
          </a:blip>
          <a:stretch>
            <a:fillRect/>
          </a:stretch>
        </p:blipFill>
        <p:spPr>
          <a:xfrm>
            <a:off x="540225" y="2137175"/>
            <a:ext cx="2838450" cy="126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p:nvPr/>
        </p:nvSpPr>
        <p:spPr>
          <a:xfrm>
            <a:off x="0" y="0"/>
            <a:ext cx="9144000" cy="759300"/>
          </a:xfrm>
          <a:prstGeom prst="rect">
            <a:avLst/>
          </a:prstGeom>
          <a:solidFill>
            <a:srgbClr val="333333"/>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7" name="Google Shape;177;p23"/>
          <p:cNvSpPr txBox="1"/>
          <p:nvPr/>
        </p:nvSpPr>
        <p:spPr>
          <a:xfrm>
            <a:off x="342899" y="351065"/>
            <a:ext cx="32331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200">
                <a:solidFill>
                  <a:srgbClr val="1FA7DF"/>
                </a:solidFill>
                <a:latin typeface="Calibri"/>
                <a:ea typeface="Calibri"/>
                <a:cs typeface="Calibri"/>
                <a:sym typeface="Calibri"/>
              </a:rPr>
              <a:t>PROGRAMACIÓN WEB FULL STACK NIVEL 2</a:t>
            </a:r>
            <a:endParaRPr b="1" sz="1200">
              <a:solidFill>
                <a:srgbClr val="1FA7DF"/>
              </a:solidFill>
              <a:latin typeface="Calibri"/>
              <a:ea typeface="Calibri"/>
              <a:cs typeface="Calibri"/>
              <a:sym typeface="Calibri"/>
            </a:endParaRPr>
          </a:p>
        </p:txBody>
      </p:sp>
      <p:cxnSp>
        <p:nvCxnSpPr>
          <p:cNvPr id="178" name="Google Shape;178;p23"/>
          <p:cNvCxnSpPr/>
          <p:nvPr/>
        </p:nvCxnSpPr>
        <p:spPr>
          <a:xfrm>
            <a:off x="400049" y="589475"/>
            <a:ext cx="7225500" cy="0"/>
          </a:xfrm>
          <a:prstGeom prst="straightConnector1">
            <a:avLst/>
          </a:prstGeom>
          <a:noFill/>
          <a:ln cap="flat" cmpd="sng" w="19050">
            <a:solidFill>
              <a:schemeClr val="accent5"/>
            </a:solidFill>
            <a:prstDash val="solid"/>
            <a:miter lim="800000"/>
            <a:headEnd len="sm" w="sm" type="none"/>
            <a:tailEnd len="sm" w="sm" type="none"/>
          </a:ln>
        </p:spPr>
      </p:cxnSp>
      <p:pic>
        <p:nvPicPr>
          <p:cNvPr id="179" name="Google Shape;179;p23"/>
          <p:cNvPicPr preferRelativeResize="0"/>
          <p:nvPr/>
        </p:nvPicPr>
        <p:blipFill rotWithShape="1">
          <a:blip r:embed="rId3">
            <a:alphaModFix/>
          </a:blip>
          <a:srcRect b="0" l="0" r="0" t="0"/>
          <a:stretch/>
        </p:blipFill>
        <p:spPr>
          <a:xfrm>
            <a:off x="7747907" y="183698"/>
            <a:ext cx="1143002" cy="488272"/>
          </a:xfrm>
          <a:prstGeom prst="rect">
            <a:avLst/>
          </a:prstGeom>
          <a:noFill/>
          <a:ln>
            <a:noFill/>
          </a:ln>
        </p:spPr>
      </p:pic>
      <p:sp>
        <p:nvSpPr>
          <p:cNvPr id="180" name="Google Shape;180;p23"/>
          <p:cNvSpPr txBox="1"/>
          <p:nvPr/>
        </p:nvSpPr>
        <p:spPr>
          <a:xfrm>
            <a:off x="534760" y="1097306"/>
            <a:ext cx="34698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2100">
                <a:solidFill>
                  <a:srgbClr val="23A7DF"/>
                </a:solidFill>
              </a:rPr>
              <a:t>Git pull</a:t>
            </a:r>
            <a:endParaRPr b="1" sz="2100">
              <a:solidFill>
                <a:srgbClr val="23A7DF"/>
              </a:solidFill>
              <a:latin typeface="Arial"/>
              <a:ea typeface="Arial"/>
              <a:cs typeface="Arial"/>
              <a:sym typeface="Arial"/>
            </a:endParaRPr>
          </a:p>
        </p:txBody>
      </p:sp>
      <p:sp>
        <p:nvSpPr>
          <p:cNvPr id="181" name="Google Shape;181;p23"/>
          <p:cNvSpPr txBox="1"/>
          <p:nvPr/>
        </p:nvSpPr>
        <p:spPr>
          <a:xfrm>
            <a:off x="534750" y="1489700"/>
            <a:ext cx="65697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rgbClr val="666666"/>
                </a:solidFill>
              </a:rPr>
              <a:t>Descarga cambios</a:t>
            </a:r>
            <a:r>
              <a:rPr lang="es" sz="1500">
                <a:solidFill>
                  <a:srgbClr val="666666"/>
                </a:solidFill>
              </a:rPr>
              <a:t> desde “repositorio remoto” al “repositorio local”.</a:t>
            </a:r>
            <a:br>
              <a:rPr lang="es" sz="1500">
                <a:solidFill>
                  <a:srgbClr val="666666"/>
                </a:solidFill>
              </a:rPr>
            </a:br>
            <a:r>
              <a:rPr lang="es" sz="1500">
                <a:solidFill>
                  <a:srgbClr val="666666"/>
                </a:solidFill>
              </a:rPr>
              <a:t>Usado para recuperar cambios realizados por los </a:t>
            </a:r>
            <a:r>
              <a:rPr lang="es" sz="1500">
                <a:solidFill>
                  <a:srgbClr val="666666"/>
                </a:solidFill>
              </a:rPr>
              <a:t>demás</a:t>
            </a:r>
            <a:r>
              <a:rPr lang="es" sz="1500">
                <a:solidFill>
                  <a:srgbClr val="666666"/>
                </a:solidFill>
              </a:rPr>
              <a:t> desarrolladores</a:t>
            </a:r>
            <a:endParaRPr sz="1500">
              <a:solidFill>
                <a:srgbClr val="666666"/>
              </a:solidFill>
            </a:endParaRPr>
          </a:p>
        </p:txBody>
      </p:sp>
      <p:sp>
        <p:nvSpPr>
          <p:cNvPr id="182" name="Google Shape;182;p23"/>
          <p:cNvSpPr/>
          <p:nvPr/>
        </p:nvSpPr>
        <p:spPr>
          <a:xfrm>
            <a:off x="3501275" y="2011850"/>
            <a:ext cx="5592900" cy="304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3" name="Google Shape;183;p23"/>
          <p:cNvPicPr preferRelativeResize="0"/>
          <p:nvPr/>
        </p:nvPicPr>
        <p:blipFill>
          <a:blip r:embed="rId4">
            <a:alphaModFix/>
          </a:blip>
          <a:stretch>
            <a:fillRect/>
          </a:stretch>
        </p:blipFill>
        <p:spPr>
          <a:xfrm>
            <a:off x="3501275" y="2085731"/>
            <a:ext cx="5559723" cy="2907019"/>
          </a:xfrm>
          <a:prstGeom prst="rect">
            <a:avLst/>
          </a:prstGeom>
          <a:noFill/>
          <a:ln>
            <a:noFill/>
          </a:ln>
        </p:spPr>
      </p:pic>
      <p:sp>
        <p:nvSpPr>
          <p:cNvPr id="184" name="Google Shape;184;p23"/>
          <p:cNvSpPr/>
          <p:nvPr/>
        </p:nvSpPr>
        <p:spPr>
          <a:xfrm rot="3426810">
            <a:off x="7052188" y="3723313"/>
            <a:ext cx="498364" cy="300067"/>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5" name="Google Shape;185;p23"/>
          <p:cNvPicPr preferRelativeResize="0"/>
          <p:nvPr/>
        </p:nvPicPr>
        <p:blipFill>
          <a:blip r:embed="rId5">
            <a:alphaModFix/>
          </a:blip>
          <a:stretch>
            <a:fillRect/>
          </a:stretch>
        </p:blipFill>
        <p:spPr>
          <a:xfrm>
            <a:off x="580450" y="2278350"/>
            <a:ext cx="2362200" cy="1238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p:nvPr/>
        </p:nvSpPr>
        <p:spPr>
          <a:xfrm>
            <a:off x="0" y="0"/>
            <a:ext cx="9144000" cy="759300"/>
          </a:xfrm>
          <a:prstGeom prst="rect">
            <a:avLst/>
          </a:prstGeom>
          <a:solidFill>
            <a:srgbClr val="333333"/>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1" name="Google Shape;191;p24"/>
          <p:cNvSpPr txBox="1"/>
          <p:nvPr/>
        </p:nvSpPr>
        <p:spPr>
          <a:xfrm>
            <a:off x="342899" y="351065"/>
            <a:ext cx="32331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200">
                <a:solidFill>
                  <a:srgbClr val="1FA7DF"/>
                </a:solidFill>
                <a:latin typeface="Calibri"/>
                <a:ea typeface="Calibri"/>
                <a:cs typeface="Calibri"/>
                <a:sym typeface="Calibri"/>
              </a:rPr>
              <a:t>PROGRAMACIÓN WEB FULL STACK NIVEL 2</a:t>
            </a:r>
            <a:endParaRPr b="1" sz="1200">
              <a:solidFill>
                <a:srgbClr val="1FA7DF"/>
              </a:solidFill>
              <a:latin typeface="Calibri"/>
              <a:ea typeface="Calibri"/>
              <a:cs typeface="Calibri"/>
              <a:sym typeface="Calibri"/>
            </a:endParaRPr>
          </a:p>
        </p:txBody>
      </p:sp>
      <p:cxnSp>
        <p:nvCxnSpPr>
          <p:cNvPr id="192" name="Google Shape;192;p24"/>
          <p:cNvCxnSpPr/>
          <p:nvPr/>
        </p:nvCxnSpPr>
        <p:spPr>
          <a:xfrm>
            <a:off x="400049" y="589475"/>
            <a:ext cx="7225500" cy="0"/>
          </a:xfrm>
          <a:prstGeom prst="straightConnector1">
            <a:avLst/>
          </a:prstGeom>
          <a:noFill/>
          <a:ln cap="flat" cmpd="sng" w="19050">
            <a:solidFill>
              <a:schemeClr val="accent5"/>
            </a:solidFill>
            <a:prstDash val="solid"/>
            <a:miter lim="800000"/>
            <a:headEnd len="sm" w="sm" type="none"/>
            <a:tailEnd len="sm" w="sm" type="none"/>
          </a:ln>
        </p:spPr>
      </p:cxnSp>
      <p:pic>
        <p:nvPicPr>
          <p:cNvPr id="193" name="Google Shape;193;p24"/>
          <p:cNvPicPr preferRelativeResize="0"/>
          <p:nvPr/>
        </p:nvPicPr>
        <p:blipFill rotWithShape="1">
          <a:blip r:embed="rId3">
            <a:alphaModFix/>
          </a:blip>
          <a:srcRect b="0" l="0" r="0" t="0"/>
          <a:stretch/>
        </p:blipFill>
        <p:spPr>
          <a:xfrm>
            <a:off x="7747907" y="183698"/>
            <a:ext cx="1143002" cy="488272"/>
          </a:xfrm>
          <a:prstGeom prst="rect">
            <a:avLst/>
          </a:prstGeom>
          <a:noFill/>
          <a:ln>
            <a:noFill/>
          </a:ln>
        </p:spPr>
      </p:pic>
      <p:sp>
        <p:nvSpPr>
          <p:cNvPr id="194" name="Google Shape;194;p24"/>
          <p:cNvSpPr txBox="1"/>
          <p:nvPr/>
        </p:nvSpPr>
        <p:spPr>
          <a:xfrm>
            <a:off x="534760" y="1097306"/>
            <a:ext cx="34698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2100">
                <a:solidFill>
                  <a:srgbClr val="23A7DF"/>
                </a:solidFill>
              </a:rPr>
              <a:t>Git status</a:t>
            </a:r>
            <a:endParaRPr b="1" sz="2100">
              <a:solidFill>
                <a:srgbClr val="23A7DF"/>
              </a:solidFill>
              <a:latin typeface="Arial"/>
              <a:ea typeface="Arial"/>
              <a:cs typeface="Arial"/>
              <a:sym typeface="Arial"/>
            </a:endParaRPr>
          </a:p>
        </p:txBody>
      </p:sp>
      <p:sp>
        <p:nvSpPr>
          <p:cNvPr id="195" name="Google Shape;195;p24"/>
          <p:cNvSpPr txBox="1"/>
          <p:nvPr/>
        </p:nvSpPr>
        <p:spPr>
          <a:xfrm>
            <a:off x="534775" y="1635650"/>
            <a:ext cx="65697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rgbClr val="666666"/>
                </a:solidFill>
              </a:rPr>
              <a:t>Nos muestra los archivos modificados en “staging” y “no staging” área después del ultimo commit</a:t>
            </a:r>
            <a:endParaRPr sz="1500">
              <a:solidFill>
                <a:srgbClr val="666666"/>
              </a:solidFill>
            </a:endParaRPr>
          </a:p>
        </p:txBody>
      </p:sp>
      <p:pic>
        <p:nvPicPr>
          <p:cNvPr id="196" name="Google Shape;196;p24"/>
          <p:cNvPicPr preferRelativeResize="0"/>
          <p:nvPr/>
        </p:nvPicPr>
        <p:blipFill>
          <a:blip r:embed="rId4">
            <a:alphaModFix/>
          </a:blip>
          <a:stretch>
            <a:fillRect/>
          </a:stretch>
        </p:blipFill>
        <p:spPr>
          <a:xfrm>
            <a:off x="646825" y="2312600"/>
            <a:ext cx="7019925" cy="1266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p:nvPr/>
        </p:nvSpPr>
        <p:spPr>
          <a:xfrm>
            <a:off x="0" y="0"/>
            <a:ext cx="9144000" cy="759300"/>
          </a:xfrm>
          <a:prstGeom prst="rect">
            <a:avLst/>
          </a:prstGeom>
          <a:solidFill>
            <a:srgbClr val="333333"/>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2" name="Google Shape;202;p25"/>
          <p:cNvSpPr txBox="1"/>
          <p:nvPr/>
        </p:nvSpPr>
        <p:spPr>
          <a:xfrm>
            <a:off x="342899" y="351065"/>
            <a:ext cx="32331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200">
                <a:solidFill>
                  <a:srgbClr val="1FA7DF"/>
                </a:solidFill>
                <a:latin typeface="Calibri"/>
                <a:ea typeface="Calibri"/>
                <a:cs typeface="Calibri"/>
                <a:sym typeface="Calibri"/>
              </a:rPr>
              <a:t>PROGRAMACIÓN WEB FULL STACK NIVEL 2</a:t>
            </a:r>
            <a:endParaRPr b="1" sz="1200">
              <a:solidFill>
                <a:srgbClr val="1FA7DF"/>
              </a:solidFill>
              <a:latin typeface="Calibri"/>
              <a:ea typeface="Calibri"/>
              <a:cs typeface="Calibri"/>
              <a:sym typeface="Calibri"/>
            </a:endParaRPr>
          </a:p>
        </p:txBody>
      </p:sp>
      <p:cxnSp>
        <p:nvCxnSpPr>
          <p:cNvPr id="203" name="Google Shape;203;p25"/>
          <p:cNvCxnSpPr/>
          <p:nvPr/>
        </p:nvCxnSpPr>
        <p:spPr>
          <a:xfrm>
            <a:off x="400049" y="589475"/>
            <a:ext cx="7225500" cy="0"/>
          </a:xfrm>
          <a:prstGeom prst="straightConnector1">
            <a:avLst/>
          </a:prstGeom>
          <a:noFill/>
          <a:ln cap="flat" cmpd="sng" w="19050">
            <a:solidFill>
              <a:schemeClr val="accent5"/>
            </a:solidFill>
            <a:prstDash val="solid"/>
            <a:miter lim="800000"/>
            <a:headEnd len="sm" w="sm" type="none"/>
            <a:tailEnd len="sm" w="sm" type="none"/>
          </a:ln>
        </p:spPr>
      </p:cxnSp>
      <p:pic>
        <p:nvPicPr>
          <p:cNvPr id="204" name="Google Shape;204;p25"/>
          <p:cNvPicPr preferRelativeResize="0"/>
          <p:nvPr/>
        </p:nvPicPr>
        <p:blipFill rotWithShape="1">
          <a:blip r:embed="rId3">
            <a:alphaModFix/>
          </a:blip>
          <a:srcRect b="0" l="0" r="0" t="0"/>
          <a:stretch/>
        </p:blipFill>
        <p:spPr>
          <a:xfrm>
            <a:off x="7747907" y="183698"/>
            <a:ext cx="1143002" cy="488272"/>
          </a:xfrm>
          <a:prstGeom prst="rect">
            <a:avLst/>
          </a:prstGeom>
          <a:noFill/>
          <a:ln>
            <a:noFill/>
          </a:ln>
        </p:spPr>
      </p:pic>
      <p:sp>
        <p:nvSpPr>
          <p:cNvPr id="205" name="Google Shape;205;p25"/>
          <p:cNvSpPr txBox="1"/>
          <p:nvPr/>
        </p:nvSpPr>
        <p:spPr>
          <a:xfrm>
            <a:off x="534760" y="1097306"/>
            <a:ext cx="34698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2100">
                <a:solidFill>
                  <a:srgbClr val="23A7DF"/>
                </a:solidFill>
              </a:rPr>
              <a:t>Git merge</a:t>
            </a:r>
            <a:endParaRPr b="1" sz="2100">
              <a:solidFill>
                <a:srgbClr val="23A7DF"/>
              </a:solidFill>
              <a:latin typeface="Arial"/>
              <a:ea typeface="Arial"/>
              <a:cs typeface="Arial"/>
              <a:sym typeface="Arial"/>
            </a:endParaRPr>
          </a:p>
        </p:txBody>
      </p:sp>
      <p:sp>
        <p:nvSpPr>
          <p:cNvPr id="206" name="Google Shape;206;p25"/>
          <p:cNvSpPr txBox="1"/>
          <p:nvPr/>
        </p:nvSpPr>
        <p:spPr>
          <a:xfrm>
            <a:off x="534775" y="1635650"/>
            <a:ext cx="65697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rgbClr val="666666"/>
                </a:solidFill>
              </a:rPr>
              <a:t>Une cambios entre “repositorio local” y “working directory”</a:t>
            </a:r>
            <a:endParaRPr sz="1500">
              <a:solidFill>
                <a:srgbClr val="666666"/>
              </a:solidFill>
            </a:endParaRPr>
          </a:p>
        </p:txBody>
      </p:sp>
      <p:pic>
        <p:nvPicPr>
          <p:cNvPr id="207" name="Google Shape;207;p25"/>
          <p:cNvPicPr preferRelativeResize="0"/>
          <p:nvPr/>
        </p:nvPicPr>
        <p:blipFill>
          <a:blip r:embed="rId4">
            <a:alphaModFix/>
          </a:blip>
          <a:stretch>
            <a:fillRect/>
          </a:stretch>
        </p:blipFill>
        <p:spPr>
          <a:xfrm>
            <a:off x="534750" y="2158200"/>
            <a:ext cx="2571750" cy="1228725"/>
          </a:xfrm>
          <a:prstGeom prst="rect">
            <a:avLst/>
          </a:prstGeom>
          <a:noFill/>
          <a:ln>
            <a:noFill/>
          </a:ln>
        </p:spPr>
      </p:pic>
      <p:sp>
        <p:nvSpPr>
          <p:cNvPr id="208" name="Google Shape;208;p25"/>
          <p:cNvSpPr/>
          <p:nvPr/>
        </p:nvSpPr>
        <p:spPr>
          <a:xfrm>
            <a:off x="3501275" y="2011850"/>
            <a:ext cx="5592900" cy="304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9" name="Google Shape;209;p25"/>
          <p:cNvPicPr preferRelativeResize="0"/>
          <p:nvPr/>
        </p:nvPicPr>
        <p:blipFill>
          <a:blip r:embed="rId5">
            <a:alphaModFix/>
          </a:blip>
          <a:stretch>
            <a:fillRect/>
          </a:stretch>
        </p:blipFill>
        <p:spPr>
          <a:xfrm>
            <a:off x="3501275" y="2085731"/>
            <a:ext cx="5559723" cy="2907019"/>
          </a:xfrm>
          <a:prstGeom prst="rect">
            <a:avLst/>
          </a:prstGeom>
          <a:noFill/>
          <a:ln>
            <a:noFill/>
          </a:ln>
        </p:spPr>
      </p:pic>
      <p:sp>
        <p:nvSpPr>
          <p:cNvPr id="210" name="Google Shape;210;p25"/>
          <p:cNvSpPr/>
          <p:nvPr/>
        </p:nvSpPr>
        <p:spPr>
          <a:xfrm>
            <a:off x="4004550" y="4738950"/>
            <a:ext cx="2268600" cy="253800"/>
          </a:xfrm>
          <a:prstGeom prst="leftRightArrowCallout">
            <a:avLst>
              <a:gd fmla="val 25000" name="adj1"/>
              <a:gd fmla="val 25000" name="adj2"/>
              <a:gd fmla="val 25000" name="adj3"/>
              <a:gd fmla="val 48123" name="adj4"/>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merge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p:nvPr/>
        </p:nvSpPr>
        <p:spPr>
          <a:xfrm>
            <a:off x="0" y="0"/>
            <a:ext cx="9144000" cy="759300"/>
          </a:xfrm>
          <a:prstGeom prst="rect">
            <a:avLst/>
          </a:prstGeom>
          <a:solidFill>
            <a:srgbClr val="333333"/>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6" name="Google Shape;216;p26"/>
          <p:cNvSpPr txBox="1"/>
          <p:nvPr/>
        </p:nvSpPr>
        <p:spPr>
          <a:xfrm>
            <a:off x="342899" y="351065"/>
            <a:ext cx="32331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200">
                <a:solidFill>
                  <a:srgbClr val="1FA7DF"/>
                </a:solidFill>
                <a:latin typeface="Calibri"/>
                <a:ea typeface="Calibri"/>
                <a:cs typeface="Calibri"/>
                <a:sym typeface="Calibri"/>
              </a:rPr>
              <a:t>PROGRAMACIÓN WEB FULL STACK NIVEL 2</a:t>
            </a:r>
            <a:endParaRPr b="1" sz="1200">
              <a:solidFill>
                <a:srgbClr val="1FA7DF"/>
              </a:solidFill>
              <a:latin typeface="Calibri"/>
              <a:ea typeface="Calibri"/>
              <a:cs typeface="Calibri"/>
              <a:sym typeface="Calibri"/>
            </a:endParaRPr>
          </a:p>
        </p:txBody>
      </p:sp>
      <p:cxnSp>
        <p:nvCxnSpPr>
          <p:cNvPr id="217" name="Google Shape;217;p26"/>
          <p:cNvCxnSpPr/>
          <p:nvPr/>
        </p:nvCxnSpPr>
        <p:spPr>
          <a:xfrm>
            <a:off x="400049" y="589475"/>
            <a:ext cx="7225500" cy="0"/>
          </a:xfrm>
          <a:prstGeom prst="straightConnector1">
            <a:avLst/>
          </a:prstGeom>
          <a:noFill/>
          <a:ln cap="flat" cmpd="sng" w="19050">
            <a:solidFill>
              <a:schemeClr val="accent5"/>
            </a:solidFill>
            <a:prstDash val="solid"/>
            <a:miter lim="800000"/>
            <a:headEnd len="sm" w="sm" type="none"/>
            <a:tailEnd len="sm" w="sm" type="none"/>
          </a:ln>
        </p:spPr>
      </p:cxnSp>
      <p:pic>
        <p:nvPicPr>
          <p:cNvPr id="218" name="Google Shape;218;p26"/>
          <p:cNvPicPr preferRelativeResize="0"/>
          <p:nvPr/>
        </p:nvPicPr>
        <p:blipFill rotWithShape="1">
          <a:blip r:embed="rId3">
            <a:alphaModFix/>
          </a:blip>
          <a:srcRect b="0" l="0" r="0" t="0"/>
          <a:stretch/>
        </p:blipFill>
        <p:spPr>
          <a:xfrm>
            <a:off x="7747907" y="183698"/>
            <a:ext cx="1143002" cy="488272"/>
          </a:xfrm>
          <a:prstGeom prst="rect">
            <a:avLst/>
          </a:prstGeom>
          <a:noFill/>
          <a:ln>
            <a:noFill/>
          </a:ln>
        </p:spPr>
      </p:pic>
      <p:sp>
        <p:nvSpPr>
          <p:cNvPr id="219" name="Google Shape;219;p26"/>
          <p:cNvSpPr txBox="1"/>
          <p:nvPr/>
        </p:nvSpPr>
        <p:spPr>
          <a:xfrm>
            <a:off x="534760" y="1097306"/>
            <a:ext cx="34698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2100">
                <a:solidFill>
                  <a:srgbClr val="23A7DF"/>
                </a:solidFill>
              </a:rPr>
              <a:t>Git checkout</a:t>
            </a:r>
            <a:endParaRPr b="1" sz="2100">
              <a:solidFill>
                <a:srgbClr val="23A7DF"/>
              </a:solidFill>
              <a:latin typeface="Arial"/>
              <a:ea typeface="Arial"/>
              <a:cs typeface="Arial"/>
              <a:sym typeface="Arial"/>
            </a:endParaRPr>
          </a:p>
        </p:txBody>
      </p:sp>
      <p:sp>
        <p:nvSpPr>
          <p:cNvPr id="220" name="Google Shape;220;p26"/>
          <p:cNvSpPr txBox="1"/>
          <p:nvPr/>
        </p:nvSpPr>
        <p:spPr>
          <a:xfrm>
            <a:off x="534775" y="1635650"/>
            <a:ext cx="47991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rgbClr val="666666"/>
                </a:solidFill>
              </a:rPr>
              <a:t>Nos permite cambiarnos de rama del </a:t>
            </a:r>
            <a:r>
              <a:rPr lang="es" sz="1500">
                <a:solidFill>
                  <a:srgbClr val="666666"/>
                </a:solidFill>
              </a:rPr>
              <a:t>código</a:t>
            </a:r>
            <a:endParaRPr sz="1500">
              <a:solidFill>
                <a:srgbClr val="666666"/>
              </a:solidFill>
            </a:endParaRPr>
          </a:p>
        </p:txBody>
      </p:sp>
      <p:pic>
        <p:nvPicPr>
          <p:cNvPr id="221" name="Google Shape;221;p26"/>
          <p:cNvPicPr preferRelativeResize="0"/>
          <p:nvPr/>
        </p:nvPicPr>
        <p:blipFill>
          <a:blip r:embed="rId4">
            <a:alphaModFix/>
          </a:blip>
          <a:stretch>
            <a:fillRect/>
          </a:stretch>
        </p:blipFill>
        <p:spPr>
          <a:xfrm>
            <a:off x="578225" y="2081600"/>
            <a:ext cx="7105650" cy="129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0" y="0"/>
            <a:ext cx="9144000" cy="759300"/>
          </a:xfrm>
          <a:prstGeom prst="rect">
            <a:avLst/>
          </a:prstGeom>
          <a:solidFill>
            <a:srgbClr val="333333"/>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5" name="Google Shape;65;p14"/>
          <p:cNvSpPr txBox="1"/>
          <p:nvPr/>
        </p:nvSpPr>
        <p:spPr>
          <a:xfrm>
            <a:off x="342899" y="351065"/>
            <a:ext cx="32331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200">
                <a:solidFill>
                  <a:srgbClr val="1FA7DF"/>
                </a:solidFill>
                <a:latin typeface="Calibri"/>
                <a:ea typeface="Calibri"/>
                <a:cs typeface="Calibri"/>
                <a:sym typeface="Calibri"/>
              </a:rPr>
              <a:t>PROGRAMACIÓN WEB FULL STACK NIVEL 2</a:t>
            </a:r>
            <a:endParaRPr b="1" sz="1200">
              <a:solidFill>
                <a:srgbClr val="1FA7DF"/>
              </a:solidFill>
              <a:latin typeface="Calibri"/>
              <a:ea typeface="Calibri"/>
              <a:cs typeface="Calibri"/>
              <a:sym typeface="Calibri"/>
            </a:endParaRPr>
          </a:p>
        </p:txBody>
      </p:sp>
      <p:cxnSp>
        <p:nvCxnSpPr>
          <p:cNvPr id="66" name="Google Shape;66;p14"/>
          <p:cNvCxnSpPr/>
          <p:nvPr/>
        </p:nvCxnSpPr>
        <p:spPr>
          <a:xfrm>
            <a:off x="400049" y="589475"/>
            <a:ext cx="7225500" cy="0"/>
          </a:xfrm>
          <a:prstGeom prst="straightConnector1">
            <a:avLst/>
          </a:prstGeom>
          <a:noFill/>
          <a:ln cap="flat" cmpd="sng" w="19050">
            <a:solidFill>
              <a:schemeClr val="accent5"/>
            </a:solidFill>
            <a:prstDash val="solid"/>
            <a:miter lim="800000"/>
            <a:headEnd len="sm" w="sm" type="none"/>
            <a:tailEnd len="sm" w="sm" type="none"/>
          </a:ln>
        </p:spPr>
      </p:cxnSp>
      <p:pic>
        <p:nvPicPr>
          <p:cNvPr id="67" name="Google Shape;67;p14"/>
          <p:cNvPicPr preferRelativeResize="0"/>
          <p:nvPr/>
        </p:nvPicPr>
        <p:blipFill rotWithShape="1">
          <a:blip r:embed="rId3">
            <a:alphaModFix/>
          </a:blip>
          <a:srcRect b="0" l="0" r="0" t="0"/>
          <a:stretch/>
        </p:blipFill>
        <p:spPr>
          <a:xfrm>
            <a:off x="7747907" y="183698"/>
            <a:ext cx="1143002" cy="488272"/>
          </a:xfrm>
          <a:prstGeom prst="rect">
            <a:avLst/>
          </a:prstGeom>
          <a:noFill/>
          <a:ln>
            <a:noFill/>
          </a:ln>
        </p:spPr>
      </p:pic>
      <p:sp>
        <p:nvSpPr>
          <p:cNvPr id="68" name="Google Shape;68;p14"/>
          <p:cNvSpPr txBox="1"/>
          <p:nvPr/>
        </p:nvSpPr>
        <p:spPr>
          <a:xfrm>
            <a:off x="534760" y="1097306"/>
            <a:ext cx="34698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2100">
                <a:solidFill>
                  <a:srgbClr val="23A7DF"/>
                </a:solidFill>
              </a:rPr>
              <a:t>Repositorio Git</a:t>
            </a:r>
            <a:endParaRPr b="1" sz="2100">
              <a:solidFill>
                <a:srgbClr val="23A7DF"/>
              </a:solidFill>
              <a:latin typeface="Arial"/>
              <a:ea typeface="Arial"/>
              <a:cs typeface="Arial"/>
              <a:sym typeface="Arial"/>
            </a:endParaRPr>
          </a:p>
        </p:txBody>
      </p:sp>
      <p:sp>
        <p:nvSpPr>
          <p:cNvPr id="69" name="Google Shape;69;p14"/>
          <p:cNvSpPr txBox="1"/>
          <p:nvPr/>
        </p:nvSpPr>
        <p:spPr>
          <a:xfrm>
            <a:off x="534760" y="1635644"/>
            <a:ext cx="8054100" cy="762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rgbClr val="666666"/>
                </a:solidFill>
              </a:rPr>
              <a:t>En Git un repositorio es un proyecto de software controlado por este sistema de control de versiones. Físicamente no es más que una carpeta del sistema de archivos con código fuente de una aplicación.</a:t>
            </a:r>
            <a:endParaRPr sz="1500">
              <a:solidFill>
                <a:srgbClr val="666666"/>
              </a:solidFill>
            </a:endParaRPr>
          </a:p>
        </p:txBody>
      </p:sp>
      <p:pic>
        <p:nvPicPr>
          <p:cNvPr id="70" name="Google Shape;70;p14"/>
          <p:cNvPicPr preferRelativeResize="0"/>
          <p:nvPr/>
        </p:nvPicPr>
        <p:blipFill>
          <a:blip r:embed="rId4">
            <a:alphaModFix/>
          </a:blip>
          <a:stretch>
            <a:fillRect/>
          </a:stretch>
        </p:blipFill>
        <p:spPr>
          <a:xfrm>
            <a:off x="2594325" y="2648294"/>
            <a:ext cx="3000375" cy="152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nvSpPr>
        <p:spPr>
          <a:xfrm>
            <a:off x="534769" y="1097306"/>
            <a:ext cx="5556600" cy="8283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1800"/>
              </a:spcBef>
              <a:spcAft>
                <a:spcPts val="0"/>
              </a:spcAft>
              <a:buNone/>
            </a:pPr>
            <a:r>
              <a:rPr b="1" lang="es" sz="2100">
                <a:solidFill>
                  <a:srgbClr val="23A7DF"/>
                </a:solidFill>
              </a:rPr>
              <a:t>Por qué utilizar Git en tu organización</a:t>
            </a:r>
            <a:endParaRPr b="1" sz="2100">
              <a:solidFill>
                <a:srgbClr val="23A7DF"/>
              </a:solidFill>
            </a:endParaRPr>
          </a:p>
          <a:p>
            <a:pPr indent="0" lvl="0" marL="0" marR="0" rtl="0" algn="l">
              <a:spcBef>
                <a:spcPts val="500"/>
              </a:spcBef>
              <a:spcAft>
                <a:spcPts val="0"/>
              </a:spcAft>
              <a:buNone/>
            </a:pPr>
            <a:r>
              <a:t/>
            </a:r>
            <a:endParaRPr b="1" sz="2100">
              <a:solidFill>
                <a:srgbClr val="23A7DF"/>
              </a:solidFill>
            </a:endParaRPr>
          </a:p>
        </p:txBody>
      </p:sp>
      <p:sp>
        <p:nvSpPr>
          <p:cNvPr id="76" name="Google Shape;76;p15"/>
          <p:cNvSpPr txBox="1"/>
          <p:nvPr/>
        </p:nvSpPr>
        <p:spPr>
          <a:xfrm>
            <a:off x="534760" y="1635644"/>
            <a:ext cx="8054100" cy="1100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es" sz="1400">
                <a:solidFill>
                  <a:srgbClr val="666666"/>
                </a:solidFill>
              </a:rPr>
              <a:t>Pasar de un sistema de control de versiones centralizado a Git cambia la forma en que tu equipo de desarrollo crea software. Y si tu empresa depende de su software para aplicaciones críticas, la modificación del flujo de trabajo de desarrollo afecta a toda la empresa.</a:t>
            </a:r>
            <a:endParaRPr sz="1400">
              <a:solidFill>
                <a:srgbClr val="666666"/>
              </a:solidFill>
            </a:endParaRPr>
          </a:p>
          <a:p>
            <a:pPr indent="0" lvl="0" marL="0" marR="0" rtl="0" algn="l">
              <a:spcBef>
                <a:spcPts val="0"/>
              </a:spcBef>
              <a:spcAft>
                <a:spcPts val="0"/>
              </a:spcAft>
              <a:buNone/>
            </a:pPr>
            <a:r>
              <a:t/>
            </a:r>
            <a:endParaRPr sz="1100">
              <a:solidFill>
                <a:srgbClr val="666666"/>
              </a:solidFill>
            </a:endParaRPr>
          </a:p>
          <a:p>
            <a:pPr indent="0" lvl="0" marL="0" marR="0" rtl="0" algn="l">
              <a:spcBef>
                <a:spcPts val="0"/>
              </a:spcBef>
              <a:spcAft>
                <a:spcPts val="0"/>
              </a:spcAft>
              <a:buNone/>
            </a:pPr>
            <a:r>
              <a:t/>
            </a:r>
            <a:endParaRPr b="0" i="0" sz="1400" u="none" strike="noStrike">
              <a:solidFill>
                <a:srgbClr val="666666"/>
              </a:solidFill>
              <a:latin typeface="Arial"/>
              <a:ea typeface="Arial"/>
              <a:cs typeface="Arial"/>
              <a:sym typeface="Arial"/>
            </a:endParaRPr>
          </a:p>
        </p:txBody>
      </p:sp>
      <p:sp>
        <p:nvSpPr>
          <p:cNvPr id="77" name="Google Shape;77;p15"/>
          <p:cNvSpPr/>
          <p:nvPr/>
        </p:nvSpPr>
        <p:spPr>
          <a:xfrm>
            <a:off x="0" y="0"/>
            <a:ext cx="9144000" cy="759300"/>
          </a:xfrm>
          <a:prstGeom prst="rect">
            <a:avLst/>
          </a:prstGeom>
          <a:solidFill>
            <a:srgbClr val="333333"/>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8" name="Google Shape;78;p15"/>
          <p:cNvSpPr txBox="1"/>
          <p:nvPr/>
        </p:nvSpPr>
        <p:spPr>
          <a:xfrm>
            <a:off x="342899" y="351065"/>
            <a:ext cx="32331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200">
                <a:solidFill>
                  <a:srgbClr val="1FA7DF"/>
                </a:solidFill>
                <a:latin typeface="Calibri"/>
                <a:ea typeface="Calibri"/>
                <a:cs typeface="Calibri"/>
                <a:sym typeface="Calibri"/>
              </a:rPr>
              <a:t>PROGRAMACIÓN WEB FULL STACK NIVEL 2</a:t>
            </a:r>
            <a:endParaRPr b="1" sz="1200">
              <a:solidFill>
                <a:srgbClr val="1FA7DF"/>
              </a:solidFill>
              <a:latin typeface="Calibri"/>
              <a:ea typeface="Calibri"/>
              <a:cs typeface="Calibri"/>
              <a:sym typeface="Calibri"/>
            </a:endParaRPr>
          </a:p>
        </p:txBody>
      </p:sp>
      <p:cxnSp>
        <p:nvCxnSpPr>
          <p:cNvPr id="79" name="Google Shape;79;p15"/>
          <p:cNvCxnSpPr/>
          <p:nvPr/>
        </p:nvCxnSpPr>
        <p:spPr>
          <a:xfrm>
            <a:off x="400049" y="589475"/>
            <a:ext cx="7225500" cy="0"/>
          </a:xfrm>
          <a:prstGeom prst="straightConnector1">
            <a:avLst/>
          </a:prstGeom>
          <a:noFill/>
          <a:ln cap="flat" cmpd="sng" w="19050">
            <a:solidFill>
              <a:schemeClr val="accent5"/>
            </a:solidFill>
            <a:prstDash val="solid"/>
            <a:miter lim="800000"/>
            <a:headEnd len="sm" w="sm" type="none"/>
            <a:tailEnd len="sm" w="sm" type="none"/>
          </a:ln>
        </p:spPr>
      </p:cxnSp>
      <p:pic>
        <p:nvPicPr>
          <p:cNvPr id="80" name="Google Shape;80;p15"/>
          <p:cNvPicPr preferRelativeResize="0"/>
          <p:nvPr/>
        </p:nvPicPr>
        <p:blipFill rotWithShape="1">
          <a:blip r:embed="rId3">
            <a:alphaModFix/>
          </a:blip>
          <a:srcRect b="0" l="0" r="0" t="0"/>
          <a:stretch/>
        </p:blipFill>
        <p:spPr>
          <a:xfrm>
            <a:off x="7747907" y="183698"/>
            <a:ext cx="1143002" cy="4882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nvSpPr>
        <p:spPr>
          <a:xfrm>
            <a:off x="534769" y="1097306"/>
            <a:ext cx="5556600" cy="3924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1100"/>
              </a:spcBef>
              <a:spcAft>
                <a:spcPts val="300"/>
              </a:spcAft>
              <a:buNone/>
            </a:pPr>
            <a:r>
              <a:rPr b="1" lang="es" sz="2100">
                <a:solidFill>
                  <a:srgbClr val="23A7DF"/>
                </a:solidFill>
              </a:rPr>
              <a:t>Flujo de trabajo </a:t>
            </a:r>
            <a:endParaRPr b="1" sz="2100">
              <a:solidFill>
                <a:srgbClr val="23A7DF"/>
              </a:solidFill>
            </a:endParaRPr>
          </a:p>
        </p:txBody>
      </p:sp>
      <p:sp>
        <p:nvSpPr>
          <p:cNvPr id="86" name="Google Shape;86;p16"/>
          <p:cNvSpPr txBox="1"/>
          <p:nvPr/>
        </p:nvSpPr>
        <p:spPr>
          <a:xfrm>
            <a:off x="534769" y="1635638"/>
            <a:ext cx="83562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400">
                <a:solidFill>
                  <a:srgbClr val="666666"/>
                </a:solidFill>
              </a:rPr>
              <a:t>Una de las mayores ventajas de Git son sus capacidades de ramificación. A diferencia de los sistemas de control de versiones centralizados, las ramas de Git son baratas y fáciles de fusionar. Esto facilita el flujo de trabajo de ramas de función tan popular entre muchos usuarios de Git.</a:t>
            </a:r>
            <a:endParaRPr b="0" i="0" sz="1400" u="none" strike="noStrike">
              <a:solidFill>
                <a:srgbClr val="666666"/>
              </a:solidFill>
              <a:latin typeface="Arial"/>
              <a:ea typeface="Arial"/>
              <a:cs typeface="Arial"/>
              <a:sym typeface="Arial"/>
            </a:endParaRPr>
          </a:p>
        </p:txBody>
      </p:sp>
      <p:sp>
        <p:nvSpPr>
          <p:cNvPr id="87" name="Google Shape;87;p16"/>
          <p:cNvSpPr/>
          <p:nvPr/>
        </p:nvSpPr>
        <p:spPr>
          <a:xfrm>
            <a:off x="0" y="0"/>
            <a:ext cx="9144000" cy="759300"/>
          </a:xfrm>
          <a:prstGeom prst="rect">
            <a:avLst/>
          </a:prstGeom>
          <a:solidFill>
            <a:srgbClr val="333333"/>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8" name="Google Shape;88;p16"/>
          <p:cNvSpPr txBox="1"/>
          <p:nvPr/>
        </p:nvSpPr>
        <p:spPr>
          <a:xfrm>
            <a:off x="342899" y="351065"/>
            <a:ext cx="32331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200">
                <a:solidFill>
                  <a:srgbClr val="1FA7DF"/>
                </a:solidFill>
                <a:latin typeface="Calibri"/>
                <a:ea typeface="Calibri"/>
                <a:cs typeface="Calibri"/>
                <a:sym typeface="Calibri"/>
              </a:rPr>
              <a:t>PROGRAMACIÓN WEB FULL STACK NIVEL 2</a:t>
            </a:r>
            <a:endParaRPr b="1" sz="1200">
              <a:solidFill>
                <a:srgbClr val="1FA7DF"/>
              </a:solidFill>
              <a:latin typeface="Calibri"/>
              <a:ea typeface="Calibri"/>
              <a:cs typeface="Calibri"/>
              <a:sym typeface="Calibri"/>
            </a:endParaRPr>
          </a:p>
        </p:txBody>
      </p:sp>
      <p:cxnSp>
        <p:nvCxnSpPr>
          <p:cNvPr id="89" name="Google Shape;89;p16"/>
          <p:cNvCxnSpPr/>
          <p:nvPr/>
        </p:nvCxnSpPr>
        <p:spPr>
          <a:xfrm>
            <a:off x="400049" y="589475"/>
            <a:ext cx="7225500" cy="0"/>
          </a:xfrm>
          <a:prstGeom prst="straightConnector1">
            <a:avLst/>
          </a:prstGeom>
          <a:noFill/>
          <a:ln cap="flat" cmpd="sng" w="19050">
            <a:solidFill>
              <a:schemeClr val="accent5"/>
            </a:solidFill>
            <a:prstDash val="solid"/>
            <a:miter lim="800000"/>
            <a:headEnd len="sm" w="sm" type="none"/>
            <a:tailEnd len="sm" w="sm" type="none"/>
          </a:ln>
        </p:spPr>
      </p:cxnSp>
      <p:pic>
        <p:nvPicPr>
          <p:cNvPr id="90" name="Google Shape;90;p16"/>
          <p:cNvPicPr preferRelativeResize="0"/>
          <p:nvPr/>
        </p:nvPicPr>
        <p:blipFill rotWithShape="1">
          <a:blip r:embed="rId3">
            <a:alphaModFix/>
          </a:blip>
          <a:srcRect b="0" l="0" r="0" t="0"/>
          <a:stretch/>
        </p:blipFill>
        <p:spPr>
          <a:xfrm>
            <a:off x="7747907" y="183698"/>
            <a:ext cx="1143002" cy="488272"/>
          </a:xfrm>
          <a:prstGeom prst="rect">
            <a:avLst/>
          </a:prstGeom>
          <a:noFill/>
          <a:ln>
            <a:noFill/>
          </a:ln>
        </p:spPr>
      </p:pic>
      <p:pic>
        <p:nvPicPr>
          <p:cNvPr id="91" name="Google Shape;91;p16"/>
          <p:cNvPicPr preferRelativeResize="0"/>
          <p:nvPr/>
        </p:nvPicPr>
        <p:blipFill>
          <a:blip r:embed="rId4">
            <a:alphaModFix/>
          </a:blip>
          <a:stretch>
            <a:fillRect/>
          </a:stretch>
        </p:blipFill>
        <p:spPr>
          <a:xfrm>
            <a:off x="534769" y="2474120"/>
            <a:ext cx="2106207" cy="1977057"/>
          </a:xfrm>
          <a:prstGeom prst="rect">
            <a:avLst/>
          </a:prstGeom>
          <a:noFill/>
          <a:ln>
            <a:noFill/>
          </a:ln>
        </p:spPr>
      </p:pic>
      <p:sp>
        <p:nvSpPr>
          <p:cNvPr id="92" name="Google Shape;92;p16"/>
          <p:cNvSpPr txBox="1"/>
          <p:nvPr/>
        </p:nvSpPr>
        <p:spPr>
          <a:xfrm>
            <a:off x="2757581" y="2474119"/>
            <a:ext cx="5964000" cy="23826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900"/>
              </a:spcBef>
              <a:spcAft>
                <a:spcPts val="0"/>
              </a:spcAft>
              <a:buClr>
                <a:schemeClr val="dk1"/>
              </a:buClr>
              <a:buSzPts val="800"/>
              <a:buFont typeface="Arial"/>
              <a:buNone/>
            </a:pPr>
            <a:r>
              <a:rPr lang="es" sz="1400">
                <a:solidFill>
                  <a:srgbClr val="666666"/>
                </a:solidFill>
              </a:rPr>
              <a:t>Las ramas de función proporcionan un entorno aislado para cada cambio en tu código base. Cuando un desarrollador quiere empezar a trabajar en algo, sin importar lo grande o pequeño sea, crea una nueva rama. Esto garantiza que la rama principal siempre contenga código de calidad para producción.</a:t>
            </a:r>
            <a:endParaRPr sz="1400">
              <a:solidFill>
                <a:srgbClr val="666666"/>
              </a:solidFill>
            </a:endParaRPr>
          </a:p>
          <a:p>
            <a:pPr indent="0" lvl="0" marL="0" rtl="0" algn="l">
              <a:lnSpc>
                <a:spcPct val="115000"/>
              </a:lnSpc>
              <a:spcBef>
                <a:spcPts val="900"/>
              </a:spcBef>
              <a:spcAft>
                <a:spcPts val="900"/>
              </a:spcAft>
              <a:buSzPts val="800"/>
              <a:buNone/>
            </a:pPr>
            <a:r>
              <a:rPr lang="es" sz="1400">
                <a:solidFill>
                  <a:srgbClr val="666666"/>
                </a:solidFill>
              </a:rPr>
              <a:t>El uso de ramas de función no solo es más fiable que editar directamente el código de producción, sino que además proporciona ventajas organizativas. Te permite representar el trabajo de desarrollo con la misma granularidad que tu</a:t>
            </a:r>
            <a:r>
              <a:rPr lang="es" sz="1400">
                <a:solidFill>
                  <a:srgbClr val="666666"/>
                </a:solidFill>
                <a:uFill>
                  <a:noFill/>
                </a:uFill>
                <a:hlinkClick r:id="rId5">
                  <a:extLst>
                    <a:ext uri="{A12FA001-AC4F-418D-AE19-62706E023703}">
                      <ahyp:hlinkClr val="tx"/>
                    </a:ext>
                  </a:extLst>
                </a:hlinkClick>
              </a:rPr>
              <a:t> backlog ágil</a:t>
            </a:r>
            <a:r>
              <a:rPr lang="es" sz="1400">
                <a:solidFill>
                  <a:srgbClr val="666666"/>
                </a:solidFill>
              </a:rPr>
              <a:t>.</a:t>
            </a:r>
            <a:endParaRPr sz="14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nvSpPr>
        <p:spPr>
          <a:xfrm>
            <a:off x="534769" y="1097306"/>
            <a:ext cx="5556600" cy="3924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1800"/>
              </a:spcBef>
              <a:spcAft>
                <a:spcPts val="500"/>
              </a:spcAft>
              <a:buNone/>
            </a:pPr>
            <a:r>
              <a:rPr b="1" lang="es" sz="2100">
                <a:solidFill>
                  <a:srgbClr val="23A7DF"/>
                </a:solidFill>
              </a:rPr>
              <a:t>Control de versiones</a:t>
            </a:r>
            <a:endParaRPr b="1" sz="2100">
              <a:solidFill>
                <a:srgbClr val="23A7DF"/>
              </a:solidFill>
            </a:endParaRPr>
          </a:p>
        </p:txBody>
      </p:sp>
      <p:sp>
        <p:nvSpPr>
          <p:cNvPr id="98" name="Google Shape;98;p17"/>
          <p:cNvSpPr txBox="1"/>
          <p:nvPr/>
        </p:nvSpPr>
        <p:spPr>
          <a:xfrm>
            <a:off x="544941" y="1561113"/>
            <a:ext cx="8054100" cy="1146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400">
                <a:solidFill>
                  <a:srgbClr val="666666"/>
                </a:solidFill>
              </a:rPr>
              <a:t>El control de versiones, también conocido como "control de código fuente", es la práctica de rastrear y gestionar los cambios en el código de software. Los sistemas de control de versiones son herramientas de software que ayudan a los equipos de software a gestionar los cambios en el código fuente a lo largo del tiempo.</a:t>
            </a:r>
            <a:endParaRPr sz="1100">
              <a:solidFill>
                <a:srgbClr val="666666"/>
              </a:solidFill>
            </a:endParaRPr>
          </a:p>
          <a:p>
            <a:pPr indent="0" lvl="0" marL="0" marR="0" rtl="0" algn="l">
              <a:spcBef>
                <a:spcPts val="0"/>
              </a:spcBef>
              <a:spcAft>
                <a:spcPts val="0"/>
              </a:spcAft>
              <a:buNone/>
            </a:pPr>
            <a:r>
              <a:t/>
            </a:r>
            <a:endParaRPr b="0" i="0" sz="1400" u="none" strike="noStrike">
              <a:solidFill>
                <a:srgbClr val="666666"/>
              </a:solidFill>
              <a:latin typeface="Arial"/>
              <a:ea typeface="Arial"/>
              <a:cs typeface="Arial"/>
              <a:sym typeface="Arial"/>
            </a:endParaRPr>
          </a:p>
        </p:txBody>
      </p:sp>
      <p:sp>
        <p:nvSpPr>
          <p:cNvPr id="99" name="Google Shape;99;p17"/>
          <p:cNvSpPr/>
          <p:nvPr/>
        </p:nvSpPr>
        <p:spPr>
          <a:xfrm>
            <a:off x="0" y="0"/>
            <a:ext cx="9144000" cy="759300"/>
          </a:xfrm>
          <a:prstGeom prst="rect">
            <a:avLst/>
          </a:prstGeom>
          <a:solidFill>
            <a:srgbClr val="333333"/>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0" name="Google Shape;100;p17"/>
          <p:cNvSpPr txBox="1"/>
          <p:nvPr/>
        </p:nvSpPr>
        <p:spPr>
          <a:xfrm>
            <a:off x="342899" y="351065"/>
            <a:ext cx="32331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200">
                <a:solidFill>
                  <a:srgbClr val="1FA7DF"/>
                </a:solidFill>
                <a:latin typeface="Calibri"/>
                <a:ea typeface="Calibri"/>
                <a:cs typeface="Calibri"/>
                <a:sym typeface="Calibri"/>
              </a:rPr>
              <a:t>PROGRAMACIÓN WEB FULL STACK NIVEL 2</a:t>
            </a:r>
            <a:endParaRPr b="1" sz="1200">
              <a:solidFill>
                <a:srgbClr val="1FA7DF"/>
              </a:solidFill>
              <a:latin typeface="Calibri"/>
              <a:ea typeface="Calibri"/>
              <a:cs typeface="Calibri"/>
              <a:sym typeface="Calibri"/>
            </a:endParaRPr>
          </a:p>
        </p:txBody>
      </p:sp>
      <p:cxnSp>
        <p:nvCxnSpPr>
          <p:cNvPr id="101" name="Google Shape;101;p17"/>
          <p:cNvCxnSpPr/>
          <p:nvPr/>
        </p:nvCxnSpPr>
        <p:spPr>
          <a:xfrm>
            <a:off x="400049" y="589475"/>
            <a:ext cx="7225500" cy="0"/>
          </a:xfrm>
          <a:prstGeom prst="straightConnector1">
            <a:avLst/>
          </a:prstGeom>
          <a:noFill/>
          <a:ln cap="flat" cmpd="sng" w="19050">
            <a:solidFill>
              <a:schemeClr val="accent5"/>
            </a:solidFill>
            <a:prstDash val="solid"/>
            <a:miter lim="800000"/>
            <a:headEnd len="sm" w="sm" type="none"/>
            <a:tailEnd len="sm" w="sm" type="none"/>
          </a:ln>
        </p:spPr>
      </p:cxnSp>
      <p:pic>
        <p:nvPicPr>
          <p:cNvPr id="102" name="Google Shape;102;p17"/>
          <p:cNvPicPr preferRelativeResize="0"/>
          <p:nvPr/>
        </p:nvPicPr>
        <p:blipFill rotWithShape="1">
          <a:blip r:embed="rId3">
            <a:alphaModFix/>
          </a:blip>
          <a:srcRect b="0" l="0" r="0" t="0"/>
          <a:stretch/>
        </p:blipFill>
        <p:spPr>
          <a:xfrm>
            <a:off x="7747907" y="183698"/>
            <a:ext cx="1143002" cy="488272"/>
          </a:xfrm>
          <a:prstGeom prst="rect">
            <a:avLst/>
          </a:prstGeom>
          <a:noFill/>
          <a:ln>
            <a:noFill/>
          </a:ln>
        </p:spPr>
      </p:pic>
      <p:pic>
        <p:nvPicPr>
          <p:cNvPr id="103" name="Google Shape;103;p17"/>
          <p:cNvPicPr preferRelativeResize="0"/>
          <p:nvPr/>
        </p:nvPicPr>
        <p:blipFill>
          <a:blip r:embed="rId4">
            <a:alphaModFix/>
          </a:blip>
          <a:stretch>
            <a:fillRect/>
          </a:stretch>
        </p:blipFill>
        <p:spPr>
          <a:xfrm>
            <a:off x="3303050" y="2525750"/>
            <a:ext cx="3412274" cy="2446274"/>
          </a:xfrm>
          <a:prstGeom prst="rect">
            <a:avLst/>
          </a:prstGeom>
          <a:noFill/>
          <a:ln>
            <a:noFill/>
          </a:ln>
        </p:spPr>
      </p:pic>
      <p:pic>
        <p:nvPicPr>
          <p:cNvPr id="104" name="Google Shape;104;p17">
            <a:hlinkClick r:id="rId5"/>
          </p:cNvPr>
          <p:cNvPicPr preferRelativeResize="0"/>
          <p:nvPr/>
        </p:nvPicPr>
        <p:blipFill rotWithShape="1">
          <a:blip r:embed="rId6">
            <a:alphaModFix/>
          </a:blip>
          <a:srcRect b="0" l="0" r="0" t="0"/>
          <a:stretch/>
        </p:blipFill>
        <p:spPr>
          <a:xfrm>
            <a:off x="1268401" y="4678531"/>
            <a:ext cx="880500" cy="296168"/>
          </a:xfrm>
          <a:prstGeom prst="rect">
            <a:avLst/>
          </a:prstGeom>
          <a:noFill/>
          <a:ln>
            <a:noFill/>
          </a:ln>
        </p:spPr>
      </p:pic>
      <p:sp>
        <p:nvSpPr>
          <p:cNvPr id="105" name="Google Shape;105;p17"/>
          <p:cNvSpPr txBox="1"/>
          <p:nvPr/>
        </p:nvSpPr>
        <p:spPr>
          <a:xfrm>
            <a:off x="534784" y="4659090"/>
            <a:ext cx="8805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
                <a:solidFill>
                  <a:srgbClr val="333333"/>
                </a:solidFill>
                <a:latin typeface="Calibri"/>
                <a:ea typeface="Calibri"/>
                <a:cs typeface="Calibri"/>
                <a:sym typeface="Calibri"/>
              </a:rPr>
              <a:t>Fuente:</a:t>
            </a:r>
            <a:endParaRPr>
              <a:solidFill>
                <a:srgbClr val="333333"/>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p:nvPr/>
        </p:nvSpPr>
        <p:spPr>
          <a:xfrm>
            <a:off x="0" y="0"/>
            <a:ext cx="9144000" cy="759300"/>
          </a:xfrm>
          <a:prstGeom prst="rect">
            <a:avLst/>
          </a:prstGeom>
          <a:solidFill>
            <a:srgbClr val="333333"/>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1" name="Google Shape;111;p18"/>
          <p:cNvSpPr txBox="1"/>
          <p:nvPr/>
        </p:nvSpPr>
        <p:spPr>
          <a:xfrm>
            <a:off x="342899" y="351065"/>
            <a:ext cx="32331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200">
                <a:solidFill>
                  <a:srgbClr val="1FA7DF"/>
                </a:solidFill>
                <a:latin typeface="Calibri"/>
                <a:ea typeface="Calibri"/>
                <a:cs typeface="Calibri"/>
                <a:sym typeface="Calibri"/>
              </a:rPr>
              <a:t>PROGRAMACIÓN WEB FULL STACK NIVEL 2</a:t>
            </a:r>
            <a:endParaRPr b="1" sz="1200">
              <a:solidFill>
                <a:srgbClr val="1FA7DF"/>
              </a:solidFill>
              <a:latin typeface="Calibri"/>
              <a:ea typeface="Calibri"/>
              <a:cs typeface="Calibri"/>
              <a:sym typeface="Calibri"/>
            </a:endParaRPr>
          </a:p>
        </p:txBody>
      </p:sp>
      <p:cxnSp>
        <p:nvCxnSpPr>
          <p:cNvPr id="112" name="Google Shape;112;p18"/>
          <p:cNvCxnSpPr/>
          <p:nvPr/>
        </p:nvCxnSpPr>
        <p:spPr>
          <a:xfrm>
            <a:off x="400049" y="589475"/>
            <a:ext cx="7225500" cy="0"/>
          </a:xfrm>
          <a:prstGeom prst="straightConnector1">
            <a:avLst/>
          </a:prstGeom>
          <a:noFill/>
          <a:ln cap="flat" cmpd="sng" w="19050">
            <a:solidFill>
              <a:schemeClr val="accent5"/>
            </a:solidFill>
            <a:prstDash val="solid"/>
            <a:miter lim="800000"/>
            <a:headEnd len="sm" w="sm" type="none"/>
            <a:tailEnd len="sm" w="sm" type="none"/>
          </a:ln>
        </p:spPr>
      </p:cxnSp>
      <p:pic>
        <p:nvPicPr>
          <p:cNvPr id="113" name="Google Shape;113;p18"/>
          <p:cNvPicPr preferRelativeResize="0"/>
          <p:nvPr/>
        </p:nvPicPr>
        <p:blipFill rotWithShape="1">
          <a:blip r:embed="rId3">
            <a:alphaModFix/>
          </a:blip>
          <a:srcRect b="0" l="0" r="0" t="0"/>
          <a:stretch/>
        </p:blipFill>
        <p:spPr>
          <a:xfrm>
            <a:off x="7747907" y="183698"/>
            <a:ext cx="1143002" cy="488272"/>
          </a:xfrm>
          <a:prstGeom prst="rect">
            <a:avLst/>
          </a:prstGeom>
          <a:noFill/>
          <a:ln>
            <a:noFill/>
          </a:ln>
        </p:spPr>
      </p:pic>
      <p:sp>
        <p:nvSpPr>
          <p:cNvPr id="114" name="Google Shape;114;p18"/>
          <p:cNvSpPr txBox="1"/>
          <p:nvPr/>
        </p:nvSpPr>
        <p:spPr>
          <a:xfrm>
            <a:off x="534760" y="1097306"/>
            <a:ext cx="34698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2100">
                <a:solidFill>
                  <a:srgbClr val="23A7DF"/>
                </a:solidFill>
              </a:rPr>
              <a:t>Comandos GIT</a:t>
            </a:r>
            <a:endParaRPr b="1" sz="2100">
              <a:solidFill>
                <a:srgbClr val="23A7DF"/>
              </a:solidFill>
              <a:latin typeface="Arial"/>
              <a:ea typeface="Arial"/>
              <a:cs typeface="Arial"/>
              <a:sym typeface="Arial"/>
            </a:endParaRPr>
          </a:p>
        </p:txBody>
      </p:sp>
      <p:sp>
        <p:nvSpPr>
          <p:cNvPr id="115" name="Google Shape;115;p18"/>
          <p:cNvSpPr txBox="1"/>
          <p:nvPr/>
        </p:nvSpPr>
        <p:spPr>
          <a:xfrm>
            <a:off x="534775" y="1635650"/>
            <a:ext cx="2744700" cy="2147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rgbClr val="666666"/>
                </a:solidFill>
              </a:rPr>
              <a:t>Comandos git </a:t>
            </a:r>
            <a:r>
              <a:rPr lang="es" sz="1500">
                <a:solidFill>
                  <a:srgbClr val="666666"/>
                </a:solidFill>
              </a:rPr>
              <a:t>más</a:t>
            </a:r>
            <a:r>
              <a:rPr lang="es" sz="1500">
                <a:solidFill>
                  <a:srgbClr val="666666"/>
                </a:solidFill>
              </a:rPr>
              <a:t> frecuentes:</a:t>
            </a:r>
            <a:endParaRPr sz="1500">
              <a:solidFill>
                <a:srgbClr val="666666"/>
              </a:solidFill>
            </a:endParaRPr>
          </a:p>
          <a:p>
            <a:pPr indent="-323850" lvl="0" marL="457200" marR="0" rtl="0" algn="l">
              <a:spcBef>
                <a:spcPts val="0"/>
              </a:spcBef>
              <a:spcAft>
                <a:spcPts val="0"/>
              </a:spcAft>
              <a:buClr>
                <a:srgbClr val="666666"/>
              </a:buClr>
              <a:buSzPts val="1500"/>
              <a:buChar char="●"/>
            </a:pPr>
            <a:r>
              <a:rPr lang="es" sz="1500">
                <a:solidFill>
                  <a:srgbClr val="666666"/>
                </a:solidFill>
              </a:rPr>
              <a:t>git clone</a:t>
            </a:r>
            <a:endParaRPr sz="1500">
              <a:solidFill>
                <a:srgbClr val="666666"/>
              </a:solidFill>
            </a:endParaRPr>
          </a:p>
          <a:p>
            <a:pPr indent="-323850" lvl="0" marL="457200" marR="0" rtl="0" algn="l">
              <a:spcBef>
                <a:spcPts val="0"/>
              </a:spcBef>
              <a:spcAft>
                <a:spcPts val="0"/>
              </a:spcAft>
              <a:buClr>
                <a:srgbClr val="666666"/>
              </a:buClr>
              <a:buSzPts val="1500"/>
              <a:buChar char="●"/>
            </a:pPr>
            <a:r>
              <a:rPr lang="es" sz="1500">
                <a:solidFill>
                  <a:srgbClr val="666666"/>
                </a:solidFill>
              </a:rPr>
              <a:t>git checkout</a:t>
            </a:r>
            <a:endParaRPr sz="1500">
              <a:solidFill>
                <a:srgbClr val="666666"/>
              </a:solidFill>
            </a:endParaRPr>
          </a:p>
          <a:p>
            <a:pPr indent="-323850" lvl="0" marL="457200" marR="0" rtl="0" algn="l">
              <a:spcBef>
                <a:spcPts val="0"/>
              </a:spcBef>
              <a:spcAft>
                <a:spcPts val="0"/>
              </a:spcAft>
              <a:buClr>
                <a:srgbClr val="666666"/>
              </a:buClr>
              <a:buSzPts val="1500"/>
              <a:buChar char="●"/>
            </a:pPr>
            <a:r>
              <a:rPr lang="es" sz="1500">
                <a:solidFill>
                  <a:srgbClr val="666666"/>
                </a:solidFill>
              </a:rPr>
              <a:t>git add</a:t>
            </a:r>
            <a:endParaRPr sz="1500">
              <a:solidFill>
                <a:srgbClr val="666666"/>
              </a:solidFill>
            </a:endParaRPr>
          </a:p>
          <a:p>
            <a:pPr indent="-323850" lvl="0" marL="457200" marR="0" rtl="0" algn="l">
              <a:spcBef>
                <a:spcPts val="0"/>
              </a:spcBef>
              <a:spcAft>
                <a:spcPts val="0"/>
              </a:spcAft>
              <a:buClr>
                <a:srgbClr val="666666"/>
              </a:buClr>
              <a:buSzPts val="1500"/>
              <a:buChar char="●"/>
            </a:pPr>
            <a:r>
              <a:rPr lang="es" sz="1500">
                <a:solidFill>
                  <a:srgbClr val="666666"/>
                </a:solidFill>
              </a:rPr>
              <a:t>git status</a:t>
            </a:r>
            <a:endParaRPr sz="1500">
              <a:solidFill>
                <a:srgbClr val="666666"/>
              </a:solidFill>
            </a:endParaRPr>
          </a:p>
          <a:p>
            <a:pPr indent="-323850" lvl="0" marL="457200" marR="0" rtl="0" algn="l">
              <a:spcBef>
                <a:spcPts val="0"/>
              </a:spcBef>
              <a:spcAft>
                <a:spcPts val="0"/>
              </a:spcAft>
              <a:buClr>
                <a:srgbClr val="666666"/>
              </a:buClr>
              <a:buSzPts val="1500"/>
              <a:buChar char="●"/>
            </a:pPr>
            <a:r>
              <a:rPr lang="es" sz="1500">
                <a:solidFill>
                  <a:srgbClr val="666666"/>
                </a:solidFill>
              </a:rPr>
              <a:t>git commit</a:t>
            </a:r>
            <a:endParaRPr sz="1500">
              <a:solidFill>
                <a:srgbClr val="666666"/>
              </a:solidFill>
            </a:endParaRPr>
          </a:p>
          <a:p>
            <a:pPr indent="-323850" lvl="0" marL="457200" marR="0" rtl="0" algn="l">
              <a:spcBef>
                <a:spcPts val="0"/>
              </a:spcBef>
              <a:spcAft>
                <a:spcPts val="0"/>
              </a:spcAft>
              <a:buClr>
                <a:srgbClr val="666666"/>
              </a:buClr>
              <a:buSzPts val="1500"/>
              <a:buChar char="●"/>
            </a:pPr>
            <a:r>
              <a:rPr lang="es" sz="1500">
                <a:solidFill>
                  <a:srgbClr val="666666"/>
                </a:solidFill>
              </a:rPr>
              <a:t>git push</a:t>
            </a:r>
            <a:endParaRPr sz="1500">
              <a:solidFill>
                <a:srgbClr val="666666"/>
              </a:solidFill>
            </a:endParaRPr>
          </a:p>
          <a:p>
            <a:pPr indent="-323850" lvl="0" marL="457200" marR="0" rtl="0" algn="l">
              <a:spcBef>
                <a:spcPts val="0"/>
              </a:spcBef>
              <a:spcAft>
                <a:spcPts val="0"/>
              </a:spcAft>
              <a:buClr>
                <a:srgbClr val="666666"/>
              </a:buClr>
              <a:buSzPts val="1500"/>
              <a:buChar char="●"/>
            </a:pPr>
            <a:r>
              <a:rPr lang="es" sz="1500">
                <a:solidFill>
                  <a:srgbClr val="666666"/>
                </a:solidFill>
              </a:rPr>
              <a:t>git pull</a:t>
            </a:r>
            <a:endParaRPr sz="1500">
              <a:solidFill>
                <a:srgbClr val="666666"/>
              </a:solidFill>
            </a:endParaRPr>
          </a:p>
          <a:p>
            <a:pPr indent="-323850" lvl="0" marL="457200" marR="0" rtl="0" algn="l">
              <a:spcBef>
                <a:spcPts val="0"/>
              </a:spcBef>
              <a:spcAft>
                <a:spcPts val="0"/>
              </a:spcAft>
              <a:buClr>
                <a:srgbClr val="666666"/>
              </a:buClr>
              <a:buSzPts val="1500"/>
              <a:buChar char="●"/>
            </a:pPr>
            <a:r>
              <a:rPr lang="es" sz="1500">
                <a:solidFill>
                  <a:srgbClr val="666666"/>
                </a:solidFill>
              </a:rPr>
              <a:t>git merge</a:t>
            </a:r>
            <a:endParaRPr sz="1500">
              <a:solidFill>
                <a:srgbClr val="666666"/>
              </a:solidFill>
            </a:endParaRPr>
          </a:p>
        </p:txBody>
      </p:sp>
      <p:pic>
        <p:nvPicPr>
          <p:cNvPr id="116" name="Google Shape;116;p18"/>
          <p:cNvPicPr preferRelativeResize="0"/>
          <p:nvPr/>
        </p:nvPicPr>
        <p:blipFill>
          <a:blip r:embed="rId4">
            <a:alphaModFix/>
          </a:blip>
          <a:stretch>
            <a:fillRect/>
          </a:stretch>
        </p:blipFill>
        <p:spPr>
          <a:xfrm>
            <a:off x="3207775" y="1911056"/>
            <a:ext cx="5559723" cy="2907019"/>
          </a:xfrm>
          <a:prstGeom prst="rect">
            <a:avLst/>
          </a:prstGeom>
          <a:noFill/>
          <a:ln>
            <a:noFill/>
          </a:ln>
        </p:spPr>
      </p:pic>
      <p:pic>
        <p:nvPicPr>
          <p:cNvPr id="117" name="Google Shape;117;p18">
            <a:hlinkClick r:id="rId5"/>
          </p:cNvPr>
          <p:cNvPicPr preferRelativeResize="0"/>
          <p:nvPr/>
        </p:nvPicPr>
        <p:blipFill rotWithShape="1">
          <a:blip r:embed="rId6">
            <a:alphaModFix/>
          </a:blip>
          <a:srcRect b="0" l="0" r="0" t="0"/>
          <a:stretch/>
        </p:blipFill>
        <p:spPr>
          <a:xfrm>
            <a:off x="1268401" y="4678531"/>
            <a:ext cx="880500" cy="296168"/>
          </a:xfrm>
          <a:prstGeom prst="rect">
            <a:avLst/>
          </a:prstGeom>
          <a:noFill/>
          <a:ln>
            <a:noFill/>
          </a:ln>
        </p:spPr>
      </p:pic>
      <p:sp>
        <p:nvSpPr>
          <p:cNvPr id="118" name="Google Shape;118;p18"/>
          <p:cNvSpPr txBox="1"/>
          <p:nvPr/>
        </p:nvSpPr>
        <p:spPr>
          <a:xfrm>
            <a:off x="534784" y="4659090"/>
            <a:ext cx="8805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
                <a:solidFill>
                  <a:srgbClr val="333333"/>
                </a:solidFill>
                <a:latin typeface="Calibri"/>
                <a:ea typeface="Calibri"/>
                <a:cs typeface="Calibri"/>
                <a:sym typeface="Calibri"/>
              </a:rPr>
              <a:t>Fuente:</a:t>
            </a:r>
            <a:endParaRPr>
              <a:solidFill>
                <a:srgbClr val="333333"/>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p:nvPr/>
        </p:nvSpPr>
        <p:spPr>
          <a:xfrm>
            <a:off x="0" y="0"/>
            <a:ext cx="9144000" cy="759300"/>
          </a:xfrm>
          <a:prstGeom prst="rect">
            <a:avLst/>
          </a:prstGeom>
          <a:solidFill>
            <a:srgbClr val="333333"/>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24" name="Google Shape;124;p19"/>
          <p:cNvSpPr txBox="1"/>
          <p:nvPr/>
        </p:nvSpPr>
        <p:spPr>
          <a:xfrm>
            <a:off x="342899" y="351065"/>
            <a:ext cx="32331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200">
                <a:solidFill>
                  <a:srgbClr val="1FA7DF"/>
                </a:solidFill>
                <a:latin typeface="Calibri"/>
                <a:ea typeface="Calibri"/>
                <a:cs typeface="Calibri"/>
                <a:sym typeface="Calibri"/>
              </a:rPr>
              <a:t>PROGRAMACIÓN WEB FULL STACK NIVEL 2</a:t>
            </a:r>
            <a:endParaRPr b="1" sz="1200">
              <a:solidFill>
                <a:srgbClr val="1FA7DF"/>
              </a:solidFill>
              <a:latin typeface="Calibri"/>
              <a:ea typeface="Calibri"/>
              <a:cs typeface="Calibri"/>
              <a:sym typeface="Calibri"/>
            </a:endParaRPr>
          </a:p>
        </p:txBody>
      </p:sp>
      <p:cxnSp>
        <p:nvCxnSpPr>
          <p:cNvPr id="125" name="Google Shape;125;p19"/>
          <p:cNvCxnSpPr/>
          <p:nvPr/>
        </p:nvCxnSpPr>
        <p:spPr>
          <a:xfrm>
            <a:off x="400049" y="589475"/>
            <a:ext cx="7225500" cy="0"/>
          </a:xfrm>
          <a:prstGeom prst="straightConnector1">
            <a:avLst/>
          </a:prstGeom>
          <a:noFill/>
          <a:ln cap="flat" cmpd="sng" w="19050">
            <a:solidFill>
              <a:schemeClr val="accent5"/>
            </a:solidFill>
            <a:prstDash val="solid"/>
            <a:miter lim="800000"/>
            <a:headEnd len="sm" w="sm" type="none"/>
            <a:tailEnd len="sm" w="sm" type="none"/>
          </a:ln>
        </p:spPr>
      </p:cxnSp>
      <p:pic>
        <p:nvPicPr>
          <p:cNvPr id="126" name="Google Shape;126;p19"/>
          <p:cNvPicPr preferRelativeResize="0"/>
          <p:nvPr/>
        </p:nvPicPr>
        <p:blipFill rotWithShape="1">
          <a:blip r:embed="rId3">
            <a:alphaModFix/>
          </a:blip>
          <a:srcRect b="0" l="0" r="0" t="0"/>
          <a:stretch/>
        </p:blipFill>
        <p:spPr>
          <a:xfrm>
            <a:off x="7747907" y="183698"/>
            <a:ext cx="1143002" cy="488272"/>
          </a:xfrm>
          <a:prstGeom prst="rect">
            <a:avLst/>
          </a:prstGeom>
          <a:noFill/>
          <a:ln>
            <a:noFill/>
          </a:ln>
        </p:spPr>
      </p:pic>
      <p:sp>
        <p:nvSpPr>
          <p:cNvPr id="127" name="Google Shape;127;p19"/>
          <p:cNvSpPr txBox="1"/>
          <p:nvPr/>
        </p:nvSpPr>
        <p:spPr>
          <a:xfrm>
            <a:off x="534760" y="1097306"/>
            <a:ext cx="34698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2100">
                <a:solidFill>
                  <a:srgbClr val="23A7DF"/>
                </a:solidFill>
              </a:rPr>
              <a:t>Git clone</a:t>
            </a:r>
            <a:endParaRPr b="1" sz="2100">
              <a:solidFill>
                <a:srgbClr val="23A7DF"/>
              </a:solidFill>
              <a:latin typeface="Arial"/>
              <a:ea typeface="Arial"/>
              <a:cs typeface="Arial"/>
              <a:sym typeface="Arial"/>
            </a:endParaRPr>
          </a:p>
        </p:txBody>
      </p:sp>
      <p:sp>
        <p:nvSpPr>
          <p:cNvPr id="128" name="Google Shape;128;p19"/>
          <p:cNvSpPr txBox="1"/>
          <p:nvPr/>
        </p:nvSpPr>
        <p:spPr>
          <a:xfrm>
            <a:off x="534775" y="1635650"/>
            <a:ext cx="47991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rgbClr val="666666"/>
                </a:solidFill>
              </a:rPr>
              <a:t>Descarga un repositorio a nuestra computadora </a:t>
            </a:r>
            <a:endParaRPr sz="1500">
              <a:solidFill>
                <a:srgbClr val="666666"/>
              </a:solidFill>
            </a:endParaRPr>
          </a:p>
        </p:txBody>
      </p:sp>
      <p:pic>
        <p:nvPicPr>
          <p:cNvPr id="129" name="Google Shape;129;p19"/>
          <p:cNvPicPr preferRelativeResize="0"/>
          <p:nvPr/>
        </p:nvPicPr>
        <p:blipFill>
          <a:blip r:embed="rId4">
            <a:alphaModFix/>
          </a:blip>
          <a:stretch>
            <a:fillRect/>
          </a:stretch>
        </p:blipFill>
        <p:spPr>
          <a:xfrm>
            <a:off x="534775" y="2081600"/>
            <a:ext cx="7115175" cy="1295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p:nvPr/>
        </p:nvSpPr>
        <p:spPr>
          <a:xfrm>
            <a:off x="0" y="0"/>
            <a:ext cx="9144000" cy="759300"/>
          </a:xfrm>
          <a:prstGeom prst="rect">
            <a:avLst/>
          </a:prstGeom>
          <a:solidFill>
            <a:srgbClr val="333333"/>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35" name="Google Shape;135;p20"/>
          <p:cNvSpPr txBox="1"/>
          <p:nvPr/>
        </p:nvSpPr>
        <p:spPr>
          <a:xfrm>
            <a:off x="342899" y="351065"/>
            <a:ext cx="32331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200">
                <a:solidFill>
                  <a:srgbClr val="1FA7DF"/>
                </a:solidFill>
                <a:latin typeface="Calibri"/>
                <a:ea typeface="Calibri"/>
                <a:cs typeface="Calibri"/>
                <a:sym typeface="Calibri"/>
              </a:rPr>
              <a:t>PROGRAMACIÓN WEB FULL STACK NIVEL 2</a:t>
            </a:r>
            <a:endParaRPr b="1" sz="1200">
              <a:solidFill>
                <a:srgbClr val="1FA7DF"/>
              </a:solidFill>
              <a:latin typeface="Calibri"/>
              <a:ea typeface="Calibri"/>
              <a:cs typeface="Calibri"/>
              <a:sym typeface="Calibri"/>
            </a:endParaRPr>
          </a:p>
        </p:txBody>
      </p:sp>
      <p:cxnSp>
        <p:nvCxnSpPr>
          <p:cNvPr id="136" name="Google Shape;136;p20"/>
          <p:cNvCxnSpPr/>
          <p:nvPr/>
        </p:nvCxnSpPr>
        <p:spPr>
          <a:xfrm>
            <a:off x="400049" y="589475"/>
            <a:ext cx="7225500" cy="0"/>
          </a:xfrm>
          <a:prstGeom prst="straightConnector1">
            <a:avLst/>
          </a:prstGeom>
          <a:noFill/>
          <a:ln cap="flat" cmpd="sng" w="19050">
            <a:solidFill>
              <a:schemeClr val="accent5"/>
            </a:solidFill>
            <a:prstDash val="solid"/>
            <a:miter lim="800000"/>
            <a:headEnd len="sm" w="sm" type="none"/>
            <a:tailEnd len="sm" w="sm" type="none"/>
          </a:ln>
        </p:spPr>
      </p:cxnSp>
      <p:pic>
        <p:nvPicPr>
          <p:cNvPr id="137" name="Google Shape;137;p20"/>
          <p:cNvPicPr preferRelativeResize="0"/>
          <p:nvPr/>
        </p:nvPicPr>
        <p:blipFill rotWithShape="1">
          <a:blip r:embed="rId3">
            <a:alphaModFix/>
          </a:blip>
          <a:srcRect b="0" l="0" r="0" t="0"/>
          <a:stretch/>
        </p:blipFill>
        <p:spPr>
          <a:xfrm>
            <a:off x="7747907" y="183698"/>
            <a:ext cx="1143002" cy="488272"/>
          </a:xfrm>
          <a:prstGeom prst="rect">
            <a:avLst/>
          </a:prstGeom>
          <a:noFill/>
          <a:ln>
            <a:noFill/>
          </a:ln>
        </p:spPr>
      </p:pic>
      <p:sp>
        <p:nvSpPr>
          <p:cNvPr id="138" name="Google Shape;138;p20"/>
          <p:cNvSpPr txBox="1"/>
          <p:nvPr/>
        </p:nvSpPr>
        <p:spPr>
          <a:xfrm>
            <a:off x="534760" y="1097306"/>
            <a:ext cx="34698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2100">
                <a:solidFill>
                  <a:srgbClr val="23A7DF"/>
                </a:solidFill>
              </a:rPr>
              <a:t>Git add</a:t>
            </a:r>
            <a:endParaRPr b="1" sz="2100">
              <a:solidFill>
                <a:srgbClr val="23A7DF"/>
              </a:solidFill>
              <a:latin typeface="Arial"/>
              <a:ea typeface="Arial"/>
              <a:cs typeface="Arial"/>
              <a:sym typeface="Arial"/>
            </a:endParaRPr>
          </a:p>
        </p:txBody>
      </p:sp>
      <p:sp>
        <p:nvSpPr>
          <p:cNvPr id="139" name="Google Shape;139;p20"/>
          <p:cNvSpPr txBox="1"/>
          <p:nvPr/>
        </p:nvSpPr>
        <p:spPr>
          <a:xfrm>
            <a:off x="534775" y="1635650"/>
            <a:ext cx="54717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rgbClr val="666666"/>
                </a:solidFill>
              </a:rPr>
              <a:t>Agrega archivos modificados a </a:t>
            </a:r>
            <a:r>
              <a:rPr lang="es" sz="1500">
                <a:solidFill>
                  <a:srgbClr val="666666"/>
                </a:solidFill>
              </a:rPr>
              <a:t>área</a:t>
            </a:r>
            <a:r>
              <a:rPr lang="es" sz="1500">
                <a:solidFill>
                  <a:srgbClr val="666666"/>
                </a:solidFill>
              </a:rPr>
              <a:t> de trabajo local “staging”</a:t>
            </a:r>
            <a:endParaRPr sz="1500">
              <a:solidFill>
                <a:srgbClr val="666666"/>
              </a:solidFill>
            </a:endParaRPr>
          </a:p>
        </p:txBody>
      </p:sp>
      <p:pic>
        <p:nvPicPr>
          <p:cNvPr id="140" name="Google Shape;140;p20"/>
          <p:cNvPicPr preferRelativeResize="0"/>
          <p:nvPr/>
        </p:nvPicPr>
        <p:blipFill>
          <a:blip r:embed="rId4">
            <a:alphaModFix/>
          </a:blip>
          <a:stretch>
            <a:fillRect/>
          </a:stretch>
        </p:blipFill>
        <p:spPr>
          <a:xfrm>
            <a:off x="469500" y="2081600"/>
            <a:ext cx="5805800" cy="2239600"/>
          </a:xfrm>
          <a:prstGeom prst="rect">
            <a:avLst/>
          </a:prstGeom>
          <a:noFill/>
          <a:ln>
            <a:noFill/>
          </a:ln>
        </p:spPr>
      </p:pic>
      <p:sp>
        <p:nvSpPr>
          <p:cNvPr id="141" name="Google Shape;141;p20"/>
          <p:cNvSpPr/>
          <p:nvPr/>
        </p:nvSpPr>
        <p:spPr>
          <a:xfrm>
            <a:off x="3501275" y="1935650"/>
            <a:ext cx="5592900" cy="304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20"/>
          <p:cNvPicPr preferRelativeResize="0"/>
          <p:nvPr/>
        </p:nvPicPr>
        <p:blipFill>
          <a:blip r:embed="rId5">
            <a:alphaModFix/>
          </a:blip>
          <a:stretch>
            <a:fillRect/>
          </a:stretch>
        </p:blipFill>
        <p:spPr>
          <a:xfrm>
            <a:off x="3501275" y="2009531"/>
            <a:ext cx="5559723" cy="2907019"/>
          </a:xfrm>
          <a:prstGeom prst="rect">
            <a:avLst/>
          </a:prstGeom>
          <a:noFill/>
          <a:ln>
            <a:noFill/>
          </a:ln>
        </p:spPr>
      </p:pic>
      <p:sp>
        <p:nvSpPr>
          <p:cNvPr id="143" name="Google Shape;143;p20"/>
          <p:cNvSpPr/>
          <p:nvPr/>
        </p:nvSpPr>
        <p:spPr>
          <a:xfrm rot="-3153455">
            <a:off x="4118993" y="3120875"/>
            <a:ext cx="498385" cy="300015"/>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p:nvPr/>
        </p:nvSpPr>
        <p:spPr>
          <a:xfrm>
            <a:off x="0" y="0"/>
            <a:ext cx="9144000" cy="759300"/>
          </a:xfrm>
          <a:prstGeom prst="rect">
            <a:avLst/>
          </a:prstGeom>
          <a:solidFill>
            <a:srgbClr val="333333"/>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9" name="Google Shape;149;p21"/>
          <p:cNvSpPr txBox="1"/>
          <p:nvPr/>
        </p:nvSpPr>
        <p:spPr>
          <a:xfrm>
            <a:off x="342899" y="351065"/>
            <a:ext cx="32331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1200">
                <a:solidFill>
                  <a:srgbClr val="1FA7DF"/>
                </a:solidFill>
                <a:latin typeface="Calibri"/>
                <a:ea typeface="Calibri"/>
                <a:cs typeface="Calibri"/>
                <a:sym typeface="Calibri"/>
              </a:rPr>
              <a:t>PROGRAMACIÓN WEB FULL STACK NIVEL 2</a:t>
            </a:r>
            <a:endParaRPr b="1" sz="1200">
              <a:solidFill>
                <a:srgbClr val="1FA7DF"/>
              </a:solidFill>
              <a:latin typeface="Calibri"/>
              <a:ea typeface="Calibri"/>
              <a:cs typeface="Calibri"/>
              <a:sym typeface="Calibri"/>
            </a:endParaRPr>
          </a:p>
        </p:txBody>
      </p:sp>
      <p:cxnSp>
        <p:nvCxnSpPr>
          <p:cNvPr id="150" name="Google Shape;150;p21"/>
          <p:cNvCxnSpPr/>
          <p:nvPr/>
        </p:nvCxnSpPr>
        <p:spPr>
          <a:xfrm>
            <a:off x="400049" y="589475"/>
            <a:ext cx="7225500" cy="0"/>
          </a:xfrm>
          <a:prstGeom prst="straightConnector1">
            <a:avLst/>
          </a:prstGeom>
          <a:noFill/>
          <a:ln cap="flat" cmpd="sng" w="19050">
            <a:solidFill>
              <a:schemeClr val="accent5"/>
            </a:solidFill>
            <a:prstDash val="solid"/>
            <a:miter lim="800000"/>
            <a:headEnd len="sm" w="sm" type="none"/>
            <a:tailEnd len="sm" w="sm" type="none"/>
          </a:ln>
        </p:spPr>
      </p:cxnSp>
      <p:pic>
        <p:nvPicPr>
          <p:cNvPr id="151" name="Google Shape;151;p21"/>
          <p:cNvPicPr preferRelativeResize="0"/>
          <p:nvPr/>
        </p:nvPicPr>
        <p:blipFill rotWithShape="1">
          <a:blip r:embed="rId3">
            <a:alphaModFix/>
          </a:blip>
          <a:srcRect b="0" l="0" r="0" t="0"/>
          <a:stretch/>
        </p:blipFill>
        <p:spPr>
          <a:xfrm>
            <a:off x="7747907" y="183698"/>
            <a:ext cx="1143002" cy="488272"/>
          </a:xfrm>
          <a:prstGeom prst="rect">
            <a:avLst/>
          </a:prstGeom>
          <a:noFill/>
          <a:ln>
            <a:noFill/>
          </a:ln>
        </p:spPr>
      </p:pic>
      <p:sp>
        <p:nvSpPr>
          <p:cNvPr id="152" name="Google Shape;152;p21"/>
          <p:cNvSpPr txBox="1"/>
          <p:nvPr/>
        </p:nvSpPr>
        <p:spPr>
          <a:xfrm>
            <a:off x="534760" y="1097306"/>
            <a:ext cx="34698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 sz="2100">
                <a:solidFill>
                  <a:srgbClr val="23A7DF"/>
                </a:solidFill>
              </a:rPr>
              <a:t>Git commit</a:t>
            </a:r>
            <a:endParaRPr b="1" sz="2100">
              <a:solidFill>
                <a:srgbClr val="23A7DF"/>
              </a:solidFill>
              <a:latin typeface="Arial"/>
              <a:ea typeface="Arial"/>
              <a:cs typeface="Arial"/>
              <a:sym typeface="Arial"/>
            </a:endParaRPr>
          </a:p>
        </p:txBody>
      </p:sp>
      <p:sp>
        <p:nvSpPr>
          <p:cNvPr id="153" name="Google Shape;153;p21"/>
          <p:cNvSpPr txBox="1"/>
          <p:nvPr/>
        </p:nvSpPr>
        <p:spPr>
          <a:xfrm>
            <a:off x="534775" y="1635650"/>
            <a:ext cx="65697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 sz="1500">
                <a:solidFill>
                  <a:srgbClr val="666666"/>
                </a:solidFill>
              </a:rPr>
              <a:t>Agrega los cambios del </a:t>
            </a:r>
            <a:r>
              <a:rPr lang="es" sz="1500">
                <a:solidFill>
                  <a:srgbClr val="666666"/>
                </a:solidFill>
              </a:rPr>
              <a:t>área</a:t>
            </a:r>
            <a:r>
              <a:rPr lang="es" sz="1500">
                <a:solidFill>
                  <a:srgbClr val="666666"/>
                </a:solidFill>
              </a:rPr>
              <a:t> “staging” al “repositorio local”</a:t>
            </a:r>
            <a:endParaRPr sz="1500">
              <a:solidFill>
                <a:srgbClr val="666666"/>
              </a:solidFill>
            </a:endParaRPr>
          </a:p>
        </p:txBody>
      </p:sp>
      <p:pic>
        <p:nvPicPr>
          <p:cNvPr id="154" name="Google Shape;154;p21"/>
          <p:cNvPicPr preferRelativeResize="0"/>
          <p:nvPr/>
        </p:nvPicPr>
        <p:blipFill>
          <a:blip r:embed="rId4">
            <a:alphaModFix/>
          </a:blip>
          <a:stretch>
            <a:fillRect/>
          </a:stretch>
        </p:blipFill>
        <p:spPr>
          <a:xfrm>
            <a:off x="593150" y="2140325"/>
            <a:ext cx="6135800" cy="1157700"/>
          </a:xfrm>
          <a:prstGeom prst="rect">
            <a:avLst/>
          </a:prstGeom>
          <a:noFill/>
          <a:ln>
            <a:noFill/>
          </a:ln>
        </p:spPr>
      </p:pic>
      <p:sp>
        <p:nvSpPr>
          <p:cNvPr id="155" name="Google Shape;155;p21"/>
          <p:cNvSpPr/>
          <p:nvPr/>
        </p:nvSpPr>
        <p:spPr>
          <a:xfrm>
            <a:off x="3501275" y="1935650"/>
            <a:ext cx="5592900" cy="304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 name="Google Shape;156;p21"/>
          <p:cNvPicPr preferRelativeResize="0"/>
          <p:nvPr/>
        </p:nvPicPr>
        <p:blipFill>
          <a:blip r:embed="rId5">
            <a:alphaModFix/>
          </a:blip>
          <a:stretch>
            <a:fillRect/>
          </a:stretch>
        </p:blipFill>
        <p:spPr>
          <a:xfrm>
            <a:off x="3501275" y="2009531"/>
            <a:ext cx="5559723" cy="2907019"/>
          </a:xfrm>
          <a:prstGeom prst="rect">
            <a:avLst/>
          </a:prstGeom>
          <a:noFill/>
          <a:ln>
            <a:noFill/>
          </a:ln>
        </p:spPr>
      </p:pic>
      <p:sp>
        <p:nvSpPr>
          <p:cNvPr id="157" name="Google Shape;157;p21"/>
          <p:cNvSpPr/>
          <p:nvPr/>
        </p:nvSpPr>
        <p:spPr>
          <a:xfrm rot="-3153455">
            <a:off x="5339943" y="3313038"/>
            <a:ext cx="498385" cy="300015"/>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