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14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DAC5E-C2AA-47FE-AD92-47DDC458E59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BFDA2-9CF9-4209-BC14-D21ED57CE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8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6BD8-5EE1-4F78-BA9F-5FCA2FD2664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786C-1F66-44B4-8EBF-1F93E626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0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6BD8-5EE1-4F78-BA9F-5FCA2FD2664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786C-1F66-44B4-8EBF-1F93E626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1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6BD8-5EE1-4F78-BA9F-5FCA2FD2664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786C-1F66-44B4-8EBF-1F93E626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0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5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6BD8-5EE1-4F78-BA9F-5FCA2FD2664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786C-1F66-44B4-8EBF-1F93E626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6BD8-5EE1-4F78-BA9F-5FCA2FD2664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786C-1F66-44B4-8EBF-1F93E626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5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6BD8-5EE1-4F78-BA9F-5FCA2FD2664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786C-1F66-44B4-8EBF-1F93E626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9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6BD8-5EE1-4F78-BA9F-5FCA2FD2664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786C-1F66-44B4-8EBF-1F93E626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0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6BD8-5EE1-4F78-BA9F-5FCA2FD2664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786C-1F66-44B4-8EBF-1F93E626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6BD8-5EE1-4F78-BA9F-5FCA2FD2664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786C-1F66-44B4-8EBF-1F93E626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3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6BD8-5EE1-4F78-BA9F-5FCA2FD2664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786C-1F66-44B4-8EBF-1F93E626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0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6BD8-5EE1-4F78-BA9F-5FCA2FD2664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786C-1F66-44B4-8EBF-1F93E626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6BD8-5EE1-4F78-BA9F-5FCA2FD2664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786C-1F66-44B4-8EBF-1F93E626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3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2736-3F23-4E86-A9AD-2BED7D475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619" y="3715793"/>
            <a:ext cx="7772400" cy="110436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{</a:t>
            </a:r>
            <a:r>
              <a:rPr lang="en-US" sz="3200" dirty="0"/>
              <a:t> Cascading Style Sheet </a:t>
            </a:r>
            <a:r>
              <a:rPr lang="en-US" sz="4000" b="1" dirty="0">
                <a:solidFill>
                  <a:srgbClr val="FF0000"/>
                </a:solidFill>
              </a:rPr>
              <a:t>}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27013-F70D-4D51-8228-623EB7C16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152" y="6133563"/>
            <a:ext cx="6858000" cy="724437"/>
          </a:xfrm>
        </p:spPr>
        <p:txBody>
          <a:bodyPr>
            <a:normAutofit/>
          </a:bodyPr>
          <a:lstStyle/>
          <a:p>
            <a:r>
              <a:rPr lang="en-US" sz="2000" dirty="0"/>
              <a:t>PEMROGRAMAN WEB – UPVJT - 2018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BD82E-0B3F-431A-87C2-92CE61535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6" t="19187" r="14172" b="38136"/>
          <a:stretch/>
        </p:blipFill>
        <p:spPr>
          <a:xfrm>
            <a:off x="3453838" y="642794"/>
            <a:ext cx="2416628" cy="1104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5CA12-F6B9-452F-B00D-8539C285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375" y="1639667"/>
            <a:ext cx="2416628" cy="241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3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D19D-6F24-42E5-AA17-1720225A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2C040-076F-4EF9-9008-91BF5668E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1215"/>
            <a:ext cx="7886700" cy="462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&lt;style type="text/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</a:rPr>
              <a:t>css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"&gt;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	span { color: blue; 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	div { color: blue; 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&lt;/style&gt;</a:t>
            </a:r>
            <a:endParaRPr lang="en-US" sz="1800" b="1" dirty="0">
              <a:solidFill>
                <a:schemeClr val="accent1"/>
              </a:solidFill>
              <a:latin typeface="Courier New" charset="0"/>
            </a:endParaRPr>
          </a:p>
          <a:p>
            <a:pPr lvl="1">
              <a:buFontTx/>
              <a:buNone/>
            </a:pPr>
            <a:endParaRPr lang="en-US" sz="1800" b="1" dirty="0">
              <a:latin typeface="Courier New" charset="0"/>
            </a:endParaRPr>
          </a:p>
          <a:p>
            <a:pPr marL="0" indent="0">
              <a:buNone/>
            </a:pPr>
            <a:r>
              <a:rPr lang="en-US" sz="3200" b="1" dirty="0"/>
              <a:t>……………………………………………………………………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charset="0"/>
              </a:rPr>
              <a:t>&lt;style type="text/</a:t>
            </a:r>
            <a:r>
              <a:rPr lang="en-US" sz="2000" b="1" dirty="0" err="1">
                <a:solidFill>
                  <a:srgbClr val="00B050"/>
                </a:solidFill>
                <a:latin typeface="Courier New" charset="0"/>
              </a:rPr>
              <a:t>css</a:t>
            </a:r>
            <a:r>
              <a:rPr lang="en-US" sz="2000" b="1" dirty="0">
                <a:solidFill>
                  <a:srgbClr val="00B050"/>
                </a:solidFill>
                <a:latin typeface="Courier New" charset="0"/>
              </a:rPr>
              <a:t>"&gt;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charset="0"/>
              </a:rPr>
              <a:t>	span, div { color: blue;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charset="0"/>
              </a:rPr>
              <a:t>&lt;/style&gt;</a:t>
            </a:r>
            <a:endParaRPr lang="en-US" sz="1800" b="1" dirty="0">
              <a:solidFill>
                <a:srgbClr val="00B050"/>
              </a:solidFill>
              <a:latin typeface="Courier New" charset="0"/>
            </a:endParaRP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7239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E0A7-83DA-400E-A57D-5757EB1F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s-HN" dirty="0"/>
              <a:t>Pseudo </a:t>
            </a:r>
            <a:r>
              <a:rPr lang="es-HN" dirty="0" err="1">
                <a:solidFill>
                  <a:srgbClr val="FF0000"/>
                </a:solidFill>
              </a:rPr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694F-9765-46AF-8F98-48792DD9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4525"/>
            <a:ext cx="8009164" cy="563018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Pseudo class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1"/>
                </a:solidFill>
              </a:rPr>
              <a:t>selector</a:t>
            </a:r>
            <a:r>
              <a:rPr lang="en-US" sz="2000" i="1" dirty="0"/>
              <a:t> </a:t>
            </a:r>
            <a:r>
              <a:rPr lang="en-US" sz="2000" dirty="0" err="1"/>
              <a:t>meskipun</a:t>
            </a:r>
            <a:r>
              <a:rPr lang="en-US" sz="2000" dirty="0"/>
              <a:t> class-</a:t>
            </a:r>
            <a:r>
              <a:rPr lang="en-US" sz="2000" dirty="0" err="1"/>
              <a:t>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di </a:t>
            </a:r>
            <a:r>
              <a:rPr lang="en-US" sz="2000" dirty="0" err="1"/>
              <a:t>kode</a:t>
            </a:r>
            <a:r>
              <a:rPr lang="en-US" sz="2000" dirty="0"/>
              <a:t> HTML</a:t>
            </a:r>
          </a:p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menyatakan</a:t>
            </a:r>
            <a:r>
              <a:rPr lang="en-US" sz="2000" dirty="0"/>
              <a:t> style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eksternal</a:t>
            </a:r>
            <a:r>
              <a:rPr lang="en-US" sz="2000" dirty="0"/>
              <a:t> </a:t>
            </a:r>
            <a:r>
              <a:rPr lang="en-US" sz="2000" dirty="0" err="1"/>
              <a:t>dikenakan</a:t>
            </a:r>
            <a:r>
              <a:rPr lang="en-US" sz="2000" dirty="0"/>
              <a:t> pada </a:t>
            </a:r>
            <a:r>
              <a:rPr lang="en-US" sz="2000" dirty="0" err="1"/>
              <a:t>elemen</a:t>
            </a:r>
            <a:r>
              <a:rPr lang="en-US" sz="2000" dirty="0"/>
              <a:t> HTML (</a:t>
            </a:r>
            <a:r>
              <a:rPr lang="en-US" sz="2000" dirty="0" err="1"/>
              <a:t>misalnya</a:t>
            </a:r>
            <a:r>
              <a:rPr lang="en-US" sz="2000" dirty="0"/>
              <a:t> di-</a:t>
            </a:r>
            <a:r>
              <a:rPr lang="en-US" sz="2000" dirty="0" err="1"/>
              <a:t>klik</a:t>
            </a:r>
            <a:r>
              <a:rPr lang="en-US" sz="2000" dirty="0"/>
              <a:t> mouse)</a:t>
            </a:r>
          </a:p>
          <a:p>
            <a:r>
              <a:rPr lang="en-US" sz="2000" dirty="0" err="1"/>
              <a:t>Sintaks</a:t>
            </a:r>
            <a:r>
              <a:rPr lang="en-US" sz="2000" dirty="0"/>
              <a:t> pseudo class :</a:t>
            </a:r>
          </a:p>
          <a:p>
            <a:pPr>
              <a:buFontTx/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accent1"/>
                </a:solidFill>
                <a:latin typeface="Courier New" charset="0"/>
              </a:rPr>
              <a:t>selector:pseudo-class</a:t>
            </a:r>
            <a:r>
              <a:rPr lang="en-US" sz="2000" b="1" dirty="0">
                <a:solidFill>
                  <a:schemeClr val="accent1"/>
                </a:solidFill>
                <a:latin typeface="Courier New" charset="0"/>
              </a:rPr>
              <a:t> {property: value}</a:t>
            </a:r>
          </a:p>
          <a:p>
            <a:r>
              <a:rPr lang="en-US" sz="2000" dirty="0"/>
              <a:t>Anchor (</a:t>
            </a:r>
            <a:r>
              <a:rPr lang="en-US" sz="2000" dirty="0">
                <a:solidFill>
                  <a:schemeClr val="accent1"/>
                </a:solidFill>
              </a:rPr>
              <a:t>&lt;a&gt;</a:t>
            </a:r>
            <a:r>
              <a:rPr lang="en-US" sz="2000" dirty="0"/>
              <a:t>) pseudo class :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Courier New" charset="0"/>
              </a:rPr>
              <a:t>:link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Courier New" charset="0"/>
              </a:rPr>
              <a:t>:visited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Courier New" charset="0"/>
              </a:rPr>
              <a:t>:hover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Courier New" charset="0"/>
              </a:rPr>
              <a:t>:active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Courier New" charset="0"/>
              </a:rPr>
              <a:t>:focus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 :</a:t>
            </a:r>
          </a:p>
          <a:p>
            <a:pPr lvl="1"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charset="0"/>
              </a:rPr>
              <a:t>a:link     { color: red }</a:t>
            </a:r>
          </a:p>
          <a:p>
            <a:pPr lvl="1"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charset="0"/>
              </a:rPr>
              <a:t>a:visited  { color: green }</a:t>
            </a:r>
          </a:p>
          <a:p>
            <a:pPr lvl="1"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charset="0"/>
              </a:rPr>
              <a:t>a:hover    { color: blue }</a:t>
            </a:r>
          </a:p>
          <a:p>
            <a:pPr lvl="1"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charset="0"/>
              </a:rPr>
              <a:t>a:active   { color: purple }</a:t>
            </a:r>
          </a:p>
          <a:p>
            <a:pPr lvl="1"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charset="0"/>
              </a:rPr>
              <a:t>a:focus    { color: yellow }</a:t>
            </a:r>
          </a:p>
          <a:p>
            <a:pPr lvl="1">
              <a:buFontTx/>
              <a:buNone/>
            </a:pPr>
            <a:r>
              <a:rPr lang="en-US" sz="1800" b="1" dirty="0" err="1">
                <a:solidFill>
                  <a:schemeClr val="accent1"/>
                </a:solidFill>
                <a:latin typeface="Courier New" charset="0"/>
              </a:rPr>
              <a:t>a.mhs:link</a:t>
            </a:r>
            <a:r>
              <a:rPr lang="en-US" sz="1800" b="1" dirty="0">
                <a:solidFill>
                  <a:schemeClr val="accent1"/>
                </a:solidFill>
                <a:latin typeface="Courier New" charset="0"/>
              </a:rPr>
              <a:t> { color: maroon }</a:t>
            </a:r>
          </a:p>
          <a:p>
            <a:pPr lvl="1"/>
            <a:endParaRPr lang="en-US" sz="1800" dirty="0">
              <a:latin typeface="Courier New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433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0554-5662-4952-A3D3-C703C197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Pseudo </a:t>
            </a:r>
            <a:r>
              <a:rPr lang="es-HN" dirty="0" err="1">
                <a:solidFill>
                  <a:srgbClr val="FF0000"/>
                </a:solidFill>
              </a:rPr>
              <a:t>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6DDC7-9286-44CA-99BC-737FF9E1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style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tipografi</a:t>
            </a:r>
            <a:r>
              <a:rPr lang="en-US" sz="2400" dirty="0"/>
              <a:t>,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(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)</a:t>
            </a:r>
          </a:p>
          <a:p>
            <a:r>
              <a:rPr lang="en-US" sz="2400" dirty="0"/>
              <a:t>Pseudo element :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charset="0"/>
              </a:rPr>
              <a:t>:first-letter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charset="0"/>
              </a:rPr>
              <a:t>:first-line</a:t>
            </a:r>
          </a:p>
          <a:p>
            <a:r>
              <a:rPr lang="en-US" sz="2400" dirty="0" err="1"/>
              <a:t>Contoh</a:t>
            </a:r>
            <a:r>
              <a:rPr lang="en-US" sz="2400" dirty="0"/>
              <a:t> :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charset="0"/>
              </a:rPr>
              <a:t>p:first-letter      { font-size: 200%; float: left}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charset="0"/>
              </a:rPr>
              <a:t>p:frist-line        { color: green }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charset="0"/>
              </a:rPr>
              <a:t>h1.mhs:first-letter { font-size: 20pt }</a:t>
            </a:r>
          </a:p>
          <a:p>
            <a:pPr lvl="1"/>
            <a:endParaRPr lang="en-US" sz="2000" dirty="0">
              <a:latin typeface="Courier New" charset="0"/>
            </a:endParaRP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294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770F-0711-4EF9-8823-570462EE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CSS </a:t>
            </a:r>
            <a:r>
              <a:rPr lang="es-HN" dirty="0" err="1">
                <a:solidFill>
                  <a:srgbClr val="FF0000"/>
                </a:solidFill>
              </a:rPr>
              <a:t>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CF3E-8A4C-42BB-ACA9-02E57DC2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Font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Color &amp; 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Box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Visual Formatting Model </a:t>
            </a:r>
            <a:r>
              <a:rPr lang="en-US" sz="1800" dirty="0"/>
              <a:t>(normal &amp; float)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User Interface &amp; Downloadable Font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Media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Visual Effects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Positioning Scheme</a:t>
            </a:r>
            <a:endParaRPr lang="en-US" sz="1200" dirty="0"/>
          </a:p>
          <a:p>
            <a:pPr marL="457200" indent="-457200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374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0970-DDA7-492F-9382-70B03D94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s-HN" dirty="0"/>
              <a:t>Font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AAA4-FB2A-4962-972D-512206A0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7230"/>
            <a:ext cx="7886700" cy="5802516"/>
          </a:xfrm>
        </p:spPr>
        <p:txBody>
          <a:bodyPr>
            <a:noAutofit/>
          </a:bodyPr>
          <a:lstStyle/>
          <a:p>
            <a:r>
              <a:rPr lang="en-US" sz="1600" dirty="0"/>
              <a:t>font-family: </a:t>
            </a:r>
            <a:r>
              <a:rPr lang="en-US" sz="1600" i="1" dirty="0">
                <a:latin typeface="Times New Roman" charset="0"/>
              </a:rPr>
              <a:t>&lt;</a:t>
            </a:r>
            <a:r>
              <a:rPr lang="en-US" sz="1600" i="1" dirty="0" err="1">
                <a:latin typeface="Times New Roman" charset="0"/>
              </a:rPr>
              <a:t>fontname</a:t>
            </a:r>
            <a:r>
              <a:rPr lang="en-US" sz="1600" i="1" dirty="0">
                <a:latin typeface="Times New Roman" charset="0"/>
              </a:rPr>
              <a:t>&gt;</a:t>
            </a:r>
          </a:p>
          <a:p>
            <a:pPr lvl="1">
              <a:buNone/>
            </a:pPr>
            <a:r>
              <a:rPr lang="en-US" sz="1600" dirty="0">
                <a:latin typeface="Courier New" charset="0"/>
              </a:rPr>
              <a:t>	p {font-family: Arial, Verdana, "Times New Roman"}</a:t>
            </a:r>
            <a:endParaRPr lang="en-US" sz="1600" dirty="0"/>
          </a:p>
          <a:p>
            <a:r>
              <a:rPr lang="en-US" sz="1600" dirty="0"/>
              <a:t>font-style: normal | italic</a:t>
            </a:r>
          </a:p>
          <a:p>
            <a:pPr lvl="1">
              <a:buNone/>
            </a:pPr>
            <a:r>
              <a:rPr lang="en-US" sz="1600" dirty="0">
                <a:latin typeface="Courier New" charset="0"/>
              </a:rPr>
              <a:t>	p {font-style: italic}</a:t>
            </a:r>
            <a:endParaRPr lang="en-US" sz="1600" dirty="0"/>
          </a:p>
          <a:p>
            <a:r>
              <a:rPr lang="en-US" sz="1600" dirty="0"/>
              <a:t>font-variant: normal | small-caps</a:t>
            </a:r>
          </a:p>
          <a:p>
            <a:pPr lvl="1">
              <a:buNone/>
            </a:pPr>
            <a:r>
              <a:rPr lang="en-US" sz="1600" dirty="0">
                <a:latin typeface="Courier New" charset="0"/>
              </a:rPr>
              <a:t>	p {font-variant: small-caps}</a:t>
            </a:r>
            <a:endParaRPr lang="en-US" sz="1600" dirty="0"/>
          </a:p>
          <a:p>
            <a:r>
              <a:rPr lang="en-US" sz="1600" dirty="0"/>
              <a:t>font-weight: normal | bold | bolder | lighter | 100–900</a:t>
            </a:r>
          </a:p>
          <a:p>
            <a:pPr lvl="1">
              <a:buNone/>
            </a:pPr>
            <a:r>
              <a:rPr lang="en-US" sz="1600" dirty="0">
                <a:latin typeface="Courier New" charset="0"/>
              </a:rPr>
              <a:t>	p {font-weight: bold}</a:t>
            </a:r>
          </a:p>
          <a:p>
            <a:pPr lvl="1">
              <a:buNone/>
            </a:pPr>
            <a:r>
              <a:rPr lang="en-US" sz="1600" dirty="0">
                <a:latin typeface="Courier New" charset="0"/>
              </a:rPr>
              <a:t>	p {font-weight: 400}</a:t>
            </a:r>
            <a:endParaRPr lang="en-US" sz="1600" dirty="0"/>
          </a:p>
          <a:p>
            <a:r>
              <a:rPr lang="en-US" sz="1600" dirty="0"/>
              <a:t>font-size: xx-small | x-small | small | medium | large | x-large | xx-large</a:t>
            </a:r>
          </a:p>
          <a:p>
            <a:pPr>
              <a:buNone/>
            </a:pPr>
            <a:r>
              <a:rPr lang="en-US" sz="1600" dirty="0"/>
              <a:t>	font-size: larger | smaller</a:t>
            </a:r>
          </a:p>
          <a:p>
            <a:pPr>
              <a:buNone/>
            </a:pPr>
            <a:r>
              <a:rPr lang="en-US" sz="1600" dirty="0"/>
              <a:t>	font-size: </a:t>
            </a:r>
            <a:r>
              <a:rPr lang="en-US" sz="1600" i="1" dirty="0">
                <a:latin typeface="Times New Roman" charset="0"/>
              </a:rPr>
              <a:t>&lt;length&gt;</a:t>
            </a:r>
            <a:r>
              <a:rPr lang="en-US" sz="1600" dirty="0"/>
              <a:t> | </a:t>
            </a:r>
            <a:r>
              <a:rPr lang="en-US" sz="1600" i="1" dirty="0">
                <a:latin typeface="Times New Roman" charset="0"/>
              </a:rPr>
              <a:t>&lt;percentage&gt;</a:t>
            </a:r>
          </a:p>
          <a:p>
            <a:pPr lvl="1">
              <a:buNone/>
            </a:pPr>
            <a:r>
              <a:rPr lang="en-US" sz="1600" dirty="0">
                <a:latin typeface="Courier New" charset="0"/>
              </a:rPr>
              <a:t>	p {font-size: large}</a:t>
            </a:r>
            <a:r>
              <a:rPr lang="en-US" sz="1600" dirty="0"/>
              <a:t>   </a:t>
            </a:r>
            <a:r>
              <a:rPr lang="en-US" sz="1600" dirty="0">
                <a:latin typeface="Courier New" charset="0"/>
              </a:rPr>
              <a:t>p {font-size: smaller}</a:t>
            </a:r>
            <a:endParaRPr lang="en-US" sz="1600" dirty="0"/>
          </a:p>
          <a:p>
            <a:pPr lvl="1">
              <a:buNone/>
            </a:pPr>
            <a:r>
              <a:rPr lang="en-US" sz="1600" dirty="0">
                <a:latin typeface="Courier New" charset="0"/>
              </a:rPr>
              <a:t>	p {font-size: 200px}</a:t>
            </a:r>
            <a:r>
              <a:rPr lang="en-US" sz="1600" dirty="0"/>
              <a:t>   </a:t>
            </a:r>
            <a:r>
              <a:rPr lang="en-US" sz="1600" dirty="0">
                <a:latin typeface="Courier New" charset="0"/>
              </a:rPr>
              <a:t>p {font-size: 150%}</a:t>
            </a:r>
            <a:endParaRPr lang="en-US" sz="1600" dirty="0"/>
          </a:p>
          <a:p>
            <a:r>
              <a:rPr lang="en-US" sz="1600" dirty="0"/>
              <a:t>font: [</a:t>
            </a:r>
            <a:r>
              <a:rPr lang="en-US" sz="1600" i="1" dirty="0">
                <a:latin typeface="Times New Roman" charset="0"/>
              </a:rPr>
              <a:t>&lt;style&gt;</a:t>
            </a:r>
            <a:r>
              <a:rPr lang="en-US" sz="1600" dirty="0"/>
              <a:t>||</a:t>
            </a:r>
            <a:r>
              <a:rPr lang="en-US" sz="1600" i="1" dirty="0">
                <a:latin typeface="Times New Roman" charset="0"/>
              </a:rPr>
              <a:t>&lt;variant&gt;</a:t>
            </a:r>
            <a:r>
              <a:rPr lang="en-US" sz="1600" dirty="0"/>
              <a:t>||</a:t>
            </a:r>
            <a:r>
              <a:rPr lang="en-US" sz="1600" i="1" dirty="0">
                <a:latin typeface="Times New Roman" charset="0"/>
              </a:rPr>
              <a:t>&lt;weight&gt;</a:t>
            </a:r>
            <a:r>
              <a:rPr lang="en-US" sz="1600" dirty="0"/>
              <a:t>]? </a:t>
            </a:r>
            <a:r>
              <a:rPr lang="en-US" sz="1600" i="1" dirty="0">
                <a:latin typeface="Times New Roman" charset="0"/>
              </a:rPr>
              <a:t>&lt;size&gt;</a:t>
            </a:r>
            <a:r>
              <a:rPr lang="en-US" sz="1600" dirty="0"/>
              <a:t>[/</a:t>
            </a:r>
            <a:r>
              <a:rPr lang="en-US" sz="1600" i="1" dirty="0">
                <a:latin typeface="Times New Roman" charset="0"/>
              </a:rPr>
              <a:t>&lt;line-height&gt;</a:t>
            </a:r>
            <a:r>
              <a:rPr lang="en-US" sz="1600" dirty="0"/>
              <a:t>]? </a:t>
            </a:r>
            <a:r>
              <a:rPr lang="en-US" sz="1600" i="1" dirty="0">
                <a:latin typeface="Times New Roman" charset="0"/>
              </a:rPr>
              <a:t>&lt;family&gt;</a:t>
            </a:r>
          </a:p>
          <a:p>
            <a:pPr>
              <a:buNone/>
            </a:pPr>
            <a:r>
              <a:rPr lang="en-US" sz="1600" dirty="0"/>
              <a:t>	font: caption | icon | menu | message-box | small-caption | status-bar</a:t>
            </a:r>
          </a:p>
          <a:p>
            <a:pPr lvl="1">
              <a:buNone/>
            </a:pPr>
            <a:r>
              <a:rPr lang="en-US" sz="1600" dirty="0">
                <a:latin typeface="Courier New" charset="0"/>
              </a:rPr>
              <a:t>	p {font: italic 12pt "Helvetica </a:t>
            </a:r>
            <a:r>
              <a:rPr lang="en-US" sz="1600" dirty="0" err="1">
                <a:latin typeface="Courier New" charset="0"/>
              </a:rPr>
              <a:t>Nue</a:t>
            </a:r>
            <a:r>
              <a:rPr lang="en-US" sz="1600" dirty="0">
                <a:latin typeface="Courier New" charset="0"/>
              </a:rPr>
              <a:t>", serif}</a:t>
            </a:r>
          </a:p>
          <a:p>
            <a:pPr lvl="1">
              <a:buNone/>
            </a:pPr>
            <a:r>
              <a:rPr lang="en-US" sz="1600" dirty="0">
                <a:latin typeface="Courier New" charset="0"/>
              </a:rPr>
              <a:t>	p {font: bold italic large Palatino, serif}</a:t>
            </a:r>
          </a:p>
          <a:p>
            <a:pPr lvl="1">
              <a:buNone/>
            </a:pPr>
            <a:r>
              <a:rPr lang="en-US" sz="1600" dirty="0">
                <a:latin typeface="Courier New" charset="0"/>
              </a:rPr>
              <a:t>	</a:t>
            </a:r>
          </a:p>
          <a:p>
            <a:pPr lvl="1">
              <a:buNone/>
            </a:pPr>
            <a:r>
              <a:rPr lang="en-US" sz="1600" dirty="0">
                <a:latin typeface="Courier New" charset="0"/>
              </a:rPr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906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206A-E150-4A3C-A7E7-AB27315A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s-HN" dirty="0"/>
              <a:t>Color &amp; </a:t>
            </a:r>
            <a:r>
              <a:rPr lang="es-HN" dirty="0" err="1">
                <a:solidFill>
                  <a:srgbClr val="FF0000"/>
                </a:solidFill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7F1A-CD11-4969-8617-41634137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8991"/>
            <a:ext cx="7886700" cy="6005015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color: </a:t>
            </a:r>
            <a:r>
              <a:rPr lang="en-US" sz="1600" i="1" dirty="0">
                <a:latin typeface="Times New Roman" charset="0"/>
              </a:rPr>
              <a:t>&lt;color&gt;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p {color: red}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p {color: #448F2C}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p {color: </a:t>
            </a:r>
            <a:r>
              <a:rPr lang="en-US" sz="1200" dirty="0" err="1">
                <a:latin typeface="Courier New" charset="0"/>
              </a:rPr>
              <a:t>rgb</a:t>
            </a:r>
            <a:r>
              <a:rPr lang="en-US" sz="1200" dirty="0">
                <a:latin typeface="Courier New" charset="0"/>
              </a:rPr>
              <a:t>(255,0,0)}</a:t>
            </a:r>
            <a:endParaRPr lang="en-US" sz="1200" dirty="0"/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p {color: </a:t>
            </a:r>
            <a:r>
              <a:rPr lang="en-US" sz="1200" dirty="0" err="1">
                <a:latin typeface="Courier New" charset="0"/>
              </a:rPr>
              <a:t>rgb</a:t>
            </a:r>
            <a:r>
              <a:rPr lang="en-US" sz="1200" dirty="0">
                <a:latin typeface="Courier New" charset="0"/>
              </a:rPr>
              <a:t>(100%,50%,25%)}</a:t>
            </a:r>
            <a:endParaRPr lang="en-US" sz="1200" dirty="0"/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p {color: #f25}</a:t>
            </a:r>
          </a:p>
          <a:p>
            <a:r>
              <a:rPr lang="en-US" sz="1600" dirty="0"/>
              <a:t>background-color: </a:t>
            </a:r>
            <a:r>
              <a:rPr lang="en-US" sz="1600" i="1" dirty="0">
                <a:latin typeface="Times New Roman" charset="0"/>
              </a:rPr>
              <a:t>&lt;color&gt;</a:t>
            </a:r>
            <a:r>
              <a:rPr lang="en-US" sz="1600" dirty="0"/>
              <a:t> | transparent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body {background-color: transparent}</a:t>
            </a:r>
            <a:endParaRPr lang="en-US" sz="1200" dirty="0"/>
          </a:p>
          <a:p>
            <a:r>
              <a:rPr lang="en-US" sz="1600" dirty="0"/>
              <a:t>background-image: </a:t>
            </a:r>
            <a:r>
              <a:rPr lang="en-US" sz="1600" i="1" dirty="0">
                <a:latin typeface="Times New Roman" charset="0"/>
              </a:rPr>
              <a:t>&lt;</a:t>
            </a:r>
            <a:r>
              <a:rPr lang="en-US" sz="1600" i="1" dirty="0" err="1">
                <a:latin typeface="Times New Roman" charset="0"/>
              </a:rPr>
              <a:t>url</a:t>
            </a:r>
            <a:r>
              <a:rPr lang="en-US" sz="1600" i="1" dirty="0">
                <a:latin typeface="Times New Roman" charset="0"/>
              </a:rPr>
              <a:t>&gt;</a:t>
            </a:r>
            <a:r>
              <a:rPr lang="en-US" sz="1600" dirty="0"/>
              <a:t> | none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body {background-image: none}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body {background-image: </a:t>
            </a:r>
            <a:r>
              <a:rPr lang="en-US" sz="1200" dirty="0" err="1">
                <a:latin typeface="Courier New" charset="0"/>
              </a:rPr>
              <a:t>url</a:t>
            </a:r>
            <a:r>
              <a:rPr lang="en-US" sz="1200" dirty="0">
                <a:latin typeface="Courier New" charset="0"/>
              </a:rPr>
              <a:t>(http://www.site.com/logo.gif)}</a:t>
            </a:r>
            <a:endParaRPr lang="en-US" sz="1200" dirty="0"/>
          </a:p>
          <a:p>
            <a:r>
              <a:rPr lang="en-US" sz="1600" dirty="0"/>
              <a:t>background-repeat: repeat | repeat-x | repeat-y | no-repeat</a:t>
            </a:r>
          </a:p>
          <a:p>
            <a:pPr lvl="1">
              <a:buNone/>
            </a:pPr>
            <a:r>
              <a:rPr lang="en-US" sz="1400" dirty="0"/>
              <a:t>	</a:t>
            </a:r>
            <a:r>
              <a:rPr lang="en-US" sz="1200" dirty="0">
                <a:latin typeface="Courier New" charset="0"/>
              </a:rPr>
              <a:t>body {background-repeat: no-repeat}</a:t>
            </a:r>
            <a:endParaRPr lang="en-US" sz="1200" dirty="0"/>
          </a:p>
          <a:p>
            <a:r>
              <a:rPr lang="en-US" sz="1600" dirty="0"/>
              <a:t>background-attachment: scroll | fixed</a:t>
            </a:r>
          </a:p>
          <a:p>
            <a:pPr lvl="1">
              <a:buNone/>
            </a:pPr>
            <a:r>
              <a:rPr lang="en-US" sz="1400" dirty="0"/>
              <a:t>	</a:t>
            </a:r>
            <a:r>
              <a:rPr lang="en-US" sz="1200" dirty="0">
                <a:latin typeface="Courier New" charset="0"/>
              </a:rPr>
              <a:t>body {background-attachment: fixed}</a:t>
            </a:r>
          </a:p>
          <a:p>
            <a:r>
              <a:rPr lang="en-US" sz="1600" dirty="0"/>
              <a:t>background-position: [</a:t>
            </a:r>
            <a:r>
              <a:rPr lang="en-US" sz="1600" i="1" dirty="0">
                <a:latin typeface="Times New Roman" charset="0"/>
              </a:rPr>
              <a:t>&lt;percentage&gt;</a:t>
            </a:r>
            <a:r>
              <a:rPr lang="en-US" sz="1600" dirty="0"/>
              <a:t>|</a:t>
            </a:r>
            <a:r>
              <a:rPr lang="en-US" sz="1600" i="1" dirty="0">
                <a:latin typeface="Times New Roman" charset="0"/>
              </a:rPr>
              <a:t>&lt;length&gt;</a:t>
            </a:r>
            <a:r>
              <a:rPr lang="en-US" sz="1600" dirty="0"/>
              <a:t>]{1,2}</a:t>
            </a:r>
          </a:p>
          <a:p>
            <a:pPr>
              <a:buNone/>
            </a:pPr>
            <a:r>
              <a:rPr lang="en-US" sz="1600" dirty="0"/>
              <a:t>	background-position: [ top | center | bottom] || [ left | center | right]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body {background-position: 50%}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body {background-position: 200px 50%}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body {background-position: center}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body {background-position: right bottom}</a:t>
            </a:r>
            <a:endParaRPr lang="en-US" sz="1200" dirty="0"/>
          </a:p>
          <a:p>
            <a:r>
              <a:rPr lang="en-US" sz="1600" dirty="0"/>
              <a:t>background: [ </a:t>
            </a:r>
            <a:r>
              <a:rPr lang="en-US" sz="1600" i="1" dirty="0">
                <a:latin typeface="Times New Roman" charset="0"/>
              </a:rPr>
              <a:t>&lt;color&gt;</a:t>
            </a:r>
            <a:r>
              <a:rPr lang="en-US" sz="1600" dirty="0"/>
              <a:t> || </a:t>
            </a:r>
            <a:r>
              <a:rPr lang="en-US" sz="1600" i="1" dirty="0">
                <a:latin typeface="Times New Roman" charset="0"/>
              </a:rPr>
              <a:t>&lt;image&gt;</a:t>
            </a:r>
            <a:r>
              <a:rPr lang="en-US" sz="1600" dirty="0"/>
              <a:t> || </a:t>
            </a:r>
            <a:r>
              <a:rPr lang="en-US" sz="1600" i="1" dirty="0">
                <a:latin typeface="Times New Roman" charset="0"/>
              </a:rPr>
              <a:t>&lt;repeat&gt;</a:t>
            </a:r>
            <a:r>
              <a:rPr lang="en-US" sz="1600" dirty="0"/>
              <a:t> || </a:t>
            </a:r>
            <a:r>
              <a:rPr lang="en-US" sz="1600" i="1" dirty="0">
                <a:latin typeface="Times New Roman" charset="0"/>
              </a:rPr>
              <a:t>&lt;attachment&gt;</a:t>
            </a:r>
            <a:r>
              <a:rPr lang="en-US" sz="1600" dirty="0"/>
              <a:t> || </a:t>
            </a:r>
            <a:r>
              <a:rPr lang="en-US" sz="1600" i="1" dirty="0">
                <a:latin typeface="Times New Roman" charset="0"/>
              </a:rPr>
              <a:t>&lt;position&gt;</a:t>
            </a:r>
            <a:r>
              <a:rPr lang="en-US" sz="1600" dirty="0"/>
              <a:t> ] </a:t>
            </a:r>
          </a:p>
          <a:p>
            <a:pPr lvl="1">
              <a:buNone/>
            </a:pPr>
            <a:r>
              <a:rPr lang="en-US" sz="1400" dirty="0"/>
              <a:t>	</a:t>
            </a:r>
            <a:r>
              <a:rPr lang="en-US" sz="1200" dirty="0">
                <a:latin typeface="Courier New" charset="0"/>
              </a:rPr>
              <a:t>body {background: </a:t>
            </a:r>
            <a:r>
              <a:rPr lang="en-US" sz="1200" dirty="0" err="1">
                <a:latin typeface="Courier New" charset="0"/>
              </a:rPr>
              <a:t>url</a:t>
            </a:r>
            <a:r>
              <a:rPr lang="en-US" sz="1200" dirty="0">
                <a:latin typeface="Courier New" charset="0"/>
              </a:rPr>
              <a:t>("chess.png") gray 50% repeat fixed }</a:t>
            </a:r>
          </a:p>
          <a:p>
            <a:pPr lvl="1">
              <a:buNone/>
            </a:pPr>
            <a:endParaRPr lang="en-US" sz="1200" dirty="0">
              <a:latin typeface="Courier New" charset="0"/>
            </a:endParaRPr>
          </a:p>
          <a:p>
            <a:pPr lvl="1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3468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888D-19F4-422A-884A-5E54C098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>
                <a:solidFill>
                  <a:srgbClr val="FF0000"/>
                </a:solidFill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B0A9-A14E-4E23-8A21-AB2806670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5718"/>
            <a:ext cx="7886700" cy="5213445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text-indent: </a:t>
            </a:r>
            <a:r>
              <a:rPr lang="en-US" sz="1600" i="1" dirty="0">
                <a:latin typeface="Times New Roman" charset="0"/>
              </a:rPr>
              <a:t>&lt;length&gt;</a:t>
            </a:r>
            <a:r>
              <a:rPr lang="en-US" sz="1600" dirty="0"/>
              <a:t> | </a:t>
            </a:r>
            <a:r>
              <a:rPr lang="en-US" sz="1600" i="1" dirty="0">
                <a:latin typeface="Times New Roman" charset="0"/>
              </a:rPr>
              <a:t>&lt;percentage&gt;</a:t>
            </a:r>
          </a:p>
          <a:p>
            <a:pPr lvl="1">
              <a:buFontTx/>
              <a:buNone/>
            </a:pPr>
            <a:r>
              <a:rPr lang="en-US" sz="1200" dirty="0">
                <a:latin typeface="Courier New" charset="0"/>
              </a:rPr>
              <a:t>	p {text-indent: 5em}</a:t>
            </a:r>
          </a:p>
          <a:p>
            <a:r>
              <a:rPr lang="en-US" sz="1600" dirty="0"/>
              <a:t>text-align: left | right | center | justify </a:t>
            </a:r>
          </a:p>
          <a:p>
            <a:pPr lvl="1">
              <a:buFontTx/>
              <a:buNone/>
            </a:pPr>
            <a:r>
              <a:rPr lang="en-US" sz="1200" dirty="0">
                <a:latin typeface="Courier New" charset="0"/>
              </a:rPr>
              <a:t>	p {text-align: justify}</a:t>
            </a:r>
            <a:endParaRPr lang="en-US" sz="1200" dirty="0"/>
          </a:p>
          <a:p>
            <a:r>
              <a:rPr lang="en-US" sz="1600" dirty="0"/>
              <a:t>text-decoration: none | [ underline || overline || line-through || blink ] </a:t>
            </a:r>
          </a:p>
          <a:p>
            <a:pPr lvl="1">
              <a:buFontTx/>
              <a:buNone/>
            </a:pPr>
            <a:r>
              <a:rPr lang="en-US" sz="1200" dirty="0">
                <a:latin typeface="Courier New" charset="0"/>
              </a:rPr>
              <a:t>	p {text-decoration: underline overline}</a:t>
            </a:r>
          </a:p>
          <a:p>
            <a:r>
              <a:rPr lang="en-US" sz="1600" dirty="0"/>
              <a:t>text-shadow: none | [ </a:t>
            </a:r>
            <a:r>
              <a:rPr lang="en-US" sz="1600" i="1" dirty="0">
                <a:latin typeface="Times New Roman" charset="0"/>
              </a:rPr>
              <a:t>&lt;color&gt;</a:t>
            </a:r>
            <a:r>
              <a:rPr lang="en-US" sz="1600" dirty="0"/>
              <a:t> || </a:t>
            </a:r>
            <a:r>
              <a:rPr lang="en-US" sz="1600" i="1" dirty="0">
                <a:latin typeface="Times New Roman" charset="0"/>
              </a:rPr>
              <a:t>&lt;length&gt;</a:t>
            </a:r>
            <a:r>
              <a:rPr lang="en-US" sz="1600" dirty="0"/>
              <a:t> </a:t>
            </a:r>
            <a:r>
              <a:rPr lang="en-US" sz="1600" i="1" dirty="0">
                <a:latin typeface="Times New Roman" charset="0"/>
              </a:rPr>
              <a:t>&lt;length&gt;</a:t>
            </a:r>
            <a:r>
              <a:rPr lang="en-US" sz="1600" dirty="0"/>
              <a:t> </a:t>
            </a:r>
            <a:r>
              <a:rPr lang="en-US" sz="1600" i="1" dirty="0">
                <a:latin typeface="Times New Roman" charset="0"/>
              </a:rPr>
              <a:t>&lt;length&gt;</a:t>
            </a:r>
            <a:r>
              <a:rPr lang="en-US" sz="1600" dirty="0"/>
              <a:t>? ] </a:t>
            </a:r>
          </a:p>
          <a:p>
            <a:pPr lvl="1">
              <a:buFontTx/>
              <a:buNone/>
            </a:pPr>
            <a:r>
              <a:rPr lang="en-US" sz="1400" dirty="0"/>
              <a:t>	</a:t>
            </a:r>
            <a:r>
              <a:rPr lang="en-US" sz="1200" dirty="0">
                <a:latin typeface="Courier New" charset="0"/>
              </a:rPr>
              <a:t>h1 {text-shadow: 3px </a:t>
            </a:r>
            <a:r>
              <a:rPr lang="en-US" sz="1200" dirty="0" err="1">
                <a:latin typeface="Courier New" charset="0"/>
              </a:rPr>
              <a:t>3px</a:t>
            </a:r>
            <a:r>
              <a:rPr lang="en-US" sz="1200" dirty="0">
                <a:latin typeface="Courier New" charset="0"/>
              </a:rPr>
              <a:t> 5px red}</a:t>
            </a:r>
          </a:p>
          <a:p>
            <a:r>
              <a:rPr lang="en-US" sz="1600" dirty="0"/>
              <a:t>text-transform: capitalize | uppercase | lowercase | none</a:t>
            </a:r>
          </a:p>
          <a:p>
            <a:pPr lvl="1">
              <a:buFontTx/>
              <a:buNone/>
            </a:pPr>
            <a:r>
              <a:rPr lang="en-US" sz="1200" dirty="0">
                <a:latin typeface="Courier New" charset="0"/>
              </a:rPr>
              <a:t>	h1 {text-transform: capitalize}</a:t>
            </a:r>
            <a:endParaRPr lang="en-US" sz="1200" dirty="0"/>
          </a:p>
          <a:p>
            <a:r>
              <a:rPr lang="en-US" sz="1600" dirty="0"/>
              <a:t>letter-spacing: none | </a:t>
            </a:r>
            <a:r>
              <a:rPr lang="en-US" sz="1600" i="1" dirty="0">
                <a:latin typeface="Times New Roman" charset="0"/>
              </a:rPr>
              <a:t>&lt;length&gt;</a:t>
            </a:r>
            <a:endParaRPr lang="en-US" sz="1600" dirty="0"/>
          </a:p>
          <a:p>
            <a:pPr lvl="1">
              <a:buFontTx/>
              <a:buNone/>
            </a:pPr>
            <a:r>
              <a:rPr lang="en-US" sz="1400" dirty="0"/>
              <a:t>	</a:t>
            </a:r>
            <a:r>
              <a:rPr lang="en-US" sz="1200" dirty="0">
                <a:latin typeface="Courier New" charset="0"/>
              </a:rPr>
              <a:t>p {letter-spacing: 3px}</a:t>
            </a:r>
          </a:p>
          <a:p>
            <a:pPr lvl="1">
              <a:buFontTx/>
              <a:buNone/>
            </a:pPr>
            <a:r>
              <a:rPr lang="en-US" sz="1200" dirty="0">
                <a:latin typeface="Courier New" charset="0"/>
              </a:rPr>
              <a:t>	p {letter-spacing: -1px}</a:t>
            </a:r>
          </a:p>
          <a:p>
            <a:r>
              <a:rPr lang="en-US" sz="1600" dirty="0"/>
              <a:t>word-spacing: none | </a:t>
            </a:r>
            <a:r>
              <a:rPr lang="en-US" sz="1600" i="1" dirty="0">
                <a:latin typeface="Times New Roman" charset="0"/>
              </a:rPr>
              <a:t>&lt;length&gt;</a:t>
            </a:r>
            <a:endParaRPr lang="en-US" sz="1600" dirty="0"/>
          </a:p>
          <a:p>
            <a:pPr lvl="1">
              <a:buFontTx/>
              <a:buNone/>
            </a:pPr>
            <a:r>
              <a:rPr lang="en-US" sz="1400" dirty="0"/>
              <a:t>	</a:t>
            </a:r>
            <a:r>
              <a:rPr lang="en-US" sz="1200" dirty="0">
                <a:latin typeface="Courier New" charset="0"/>
              </a:rPr>
              <a:t>p {word-spacing: 2em}</a:t>
            </a:r>
          </a:p>
          <a:p>
            <a:r>
              <a:rPr lang="en-US" sz="1600" dirty="0"/>
              <a:t>line-height: normal | </a:t>
            </a:r>
            <a:r>
              <a:rPr lang="en-US" sz="1600" i="1" dirty="0">
                <a:latin typeface="Times New Roman" charset="0"/>
              </a:rPr>
              <a:t>&lt;number&gt;</a:t>
            </a:r>
            <a:r>
              <a:rPr lang="en-US" sz="1600" dirty="0"/>
              <a:t> | </a:t>
            </a:r>
            <a:r>
              <a:rPr lang="en-US" sz="1600" i="1" dirty="0">
                <a:latin typeface="Times New Roman" charset="0"/>
              </a:rPr>
              <a:t>&lt;length&gt;</a:t>
            </a:r>
            <a:r>
              <a:rPr lang="en-US" sz="1600" dirty="0"/>
              <a:t> | </a:t>
            </a:r>
            <a:r>
              <a:rPr lang="en-US" sz="1600" i="1" dirty="0">
                <a:latin typeface="Times New Roman" charset="0"/>
              </a:rPr>
              <a:t>&lt;percentage&gt;</a:t>
            </a:r>
            <a:endParaRPr lang="en-US" sz="1600" dirty="0"/>
          </a:p>
          <a:p>
            <a:pPr lvl="1">
              <a:buFontTx/>
              <a:buNone/>
            </a:pPr>
            <a:r>
              <a:rPr lang="en-US" sz="1200" dirty="0">
                <a:latin typeface="Courier New" charset="0"/>
              </a:rPr>
              <a:t>	p {line-height: 1.5}</a:t>
            </a:r>
            <a:endParaRPr lang="en-US" sz="1200" dirty="0"/>
          </a:p>
          <a:p>
            <a:r>
              <a:rPr lang="en-US" sz="1600" dirty="0"/>
              <a:t>white-space: normal | pre | </a:t>
            </a:r>
            <a:r>
              <a:rPr lang="en-US" sz="1600" dirty="0" err="1"/>
              <a:t>nowrap</a:t>
            </a:r>
            <a:endParaRPr lang="en-US" sz="1600" dirty="0"/>
          </a:p>
          <a:p>
            <a:pPr lvl="1">
              <a:buFontTx/>
              <a:buNone/>
            </a:pPr>
            <a:r>
              <a:rPr lang="en-US" sz="1200" dirty="0">
                <a:latin typeface="Courier New" charset="0"/>
              </a:rPr>
              <a:t>	p {white-space: pre}</a:t>
            </a:r>
            <a:endParaRPr lang="en-US" sz="1200" dirty="0"/>
          </a:p>
          <a:p>
            <a:pPr lvl="1">
              <a:buFontTx/>
              <a:buNone/>
            </a:pPr>
            <a:endParaRPr lang="en-US" sz="1200" dirty="0">
              <a:latin typeface="Courier New" charset="0"/>
            </a:endParaRPr>
          </a:p>
          <a:p>
            <a:pPr lvl="1">
              <a:buFontTx/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8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1E38-F968-4C33-8612-00781315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A30A-77A5-4FF5-B107-85211706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list-style-type: disc | circle | square | decimal | decimal-leading-zero | lower-roman | upper-roman | lower-alpha | lower-</a:t>
            </a:r>
            <a:r>
              <a:rPr lang="en-US" sz="1600" dirty="0" err="1"/>
              <a:t>latin</a:t>
            </a:r>
            <a:r>
              <a:rPr lang="en-US" sz="1600" dirty="0"/>
              <a:t> | upper-alpha | upper-</a:t>
            </a:r>
            <a:r>
              <a:rPr lang="en-US" sz="1600" dirty="0" err="1"/>
              <a:t>latin</a:t>
            </a:r>
            <a:r>
              <a:rPr lang="en-US" sz="1600" dirty="0"/>
              <a:t> | none</a:t>
            </a:r>
            <a:endParaRPr lang="en-US" sz="1600" i="1" dirty="0">
              <a:latin typeface="Times New Roman" charset="0"/>
            </a:endParaRPr>
          </a:p>
          <a:p>
            <a:pPr lvl="1">
              <a:buFontTx/>
              <a:buNone/>
            </a:pPr>
            <a:r>
              <a:rPr lang="en-US" sz="1200" dirty="0">
                <a:latin typeface="Courier New" charset="0"/>
              </a:rPr>
              <a:t>	ul {list-style-type: circle}</a:t>
            </a:r>
          </a:p>
          <a:p>
            <a:pPr lvl="1">
              <a:buFontTx/>
              <a:buNone/>
            </a:pPr>
            <a:endParaRPr lang="en-US" sz="1200" dirty="0">
              <a:latin typeface="Courier New" charset="0"/>
            </a:endParaRPr>
          </a:p>
          <a:p>
            <a:r>
              <a:rPr lang="en-US" sz="1600" dirty="0"/>
              <a:t>list-style-image: </a:t>
            </a:r>
            <a:r>
              <a:rPr lang="en-US" sz="1600" i="1" dirty="0">
                <a:latin typeface="Times New Roman" charset="0"/>
              </a:rPr>
              <a:t>&lt;</a:t>
            </a:r>
            <a:r>
              <a:rPr lang="en-US" sz="1600" i="1" dirty="0" err="1">
                <a:latin typeface="Times New Roman" charset="0"/>
              </a:rPr>
              <a:t>url</a:t>
            </a:r>
            <a:r>
              <a:rPr lang="en-US" sz="1600" i="1" dirty="0">
                <a:latin typeface="Times New Roman" charset="0"/>
              </a:rPr>
              <a:t>&gt;</a:t>
            </a:r>
            <a:r>
              <a:rPr lang="en-US" sz="1600" dirty="0"/>
              <a:t> | none</a:t>
            </a:r>
          </a:p>
          <a:p>
            <a:pPr lvl="1">
              <a:buFontTx/>
              <a:buNone/>
            </a:pPr>
            <a:r>
              <a:rPr lang="en-US" sz="1200" dirty="0">
                <a:latin typeface="Courier New" charset="0"/>
              </a:rPr>
              <a:t>	ul {list-style-image: </a:t>
            </a:r>
            <a:r>
              <a:rPr lang="en-US" sz="1200" dirty="0" err="1">
                <a:latin typeface="Courier New" charset="0"/>
              </a:rPr>
              <a:t>url</a:t>
            </a:r>
            <a:r>
              <a:rPr lang="en-US" sz="1200" dirty="0">
                <a:latin typeface="Courier New" charset="0"/>
              </a:rPr>
              <a:t>(smiley.gif)}</a:t>
            </a:r>
          </a:p>
          <a:p>
            <a:pPr lvl="1">
              <a:buFontTx/>
              <a:buNone/>
            </a:pPr>
            <a:endParaRPr lang="en-US" sz="1200" dirty="0"/>
          </a:p>
          <a:p>
            <a:pPr lvl="1">
              <a:buFontTx/>
              <a:buNone/>
            </a:pPr>
            <a:endParaRPr lang="en-US" sz="1200" dirty="0"/>
          </a:p>
          <a:p>
            <a:pPr lvl="1">
              <a:buFontTx/>
              <a:buNone/>
            </a:pPr>
            <a:endParaRPr lang="en-US" sz="1200" dirty="0"/>
          </a:p>
          <a:p>
            <a:pPr lvl="1">
              <a:buFontTx/>
              <a:buNone/>
            </a:pPr>
            <a:endParaRPr lang="en-US" sz="1200" dirty="0"/>
          </a:p>
          <a:p>
            <a:r>
              <a:rPr lang="en-US" sz="1600" dirty="0"/>
              <a:t>list-style-position: inside | outside </a:t>
            </a:r>
          </a:p>
          <a:p>
            <a:pPr lvl="1">
              <a:buFontTx/>
              <a:buNone/>
            </a:pPr>
            <a:r>
              <a:rPr lang="en-US" sz="1200" dirty="0">
                <a:latin typeface="Courier New" charset="0"/>
              </a:rPr>
              <a:t>	ul {list-style-position: inside}</a:t>
            </a:r>
          </a:p>
          <a:p>
            <a:pPr lvl="1">
              <a:buFontTx/>
              <a:buNone/>
            </a:pPr>
            <a:endParaRPr lang="en-US" sz="1200" dirty="0">
              <a:latin typeface="Courier New" charset="0"/>
            </a:endParaRPr>
          </a:p>
          <a:p>
            <a:pPr lvl="1">
              <a:buFontTx/>
              <a:buNone/>
            </a:pPr>
            <a:endParaRPr lang="en-US" sz="1200" dirty="0">
              <a:latin typeface="Courier New" charset="0"/>
            </a:endParaRPr>
          </a:p>
          <a:p>
            <a:pPr lvl="1">
              <a:buFontTx/>
              <a:buNone/>
            </a:pPr>
            <a:endParaRPr lang="en-US" sz="1200" dirty="0">
              <a:latin typeface="Courier New" charset="0"/>
            </a:endParaRPr>
          </a:p>
          <a:p>
            <a:pPr lvl="1">
              <a:buFontTx/>
              <a:buNone/>
            </a:pPr>
            <a:endParaRPr lang="en-US" sz="1200" dirty="0">
              <a:latin typeface="Courier New" charset="0"/>
            </a:endParaRPr>
          </a:p>
          <a:p>
            <a:pPr lvl="1">
              <a:buFontTx/>
              <a:buNone/>
            </a:pPr>
            <a:endParaRPr lang="en-US" sz="1200" dirty="0">
              <a:latin typeface="Courier New" charset="0"/>
            </a:endParaRPr>
          </a:p>
          <a:p>
            <a:pPr lvl="1">
              <a:buFontTx/>
              <a:buNone/>
            </a:pPr>
            <a:endParaRPr lang="en-US" sz="1200" dirty="0">
              <a:latin typeface="Courier New" charset="0"/>
            </a:endParaRPr>
          </a:p>
          <a:p>
            <a:pPr lvl="1">
              <a:buFontTx/>
              <a:buNone/>
            </a:pPr>
            <a:endParaRPr lang="en-US" sz="1200" dirty="0">
              <a:latin typeface="Courier New" charset="0"/>
            </a:endParaRPr>
          </a:p>
          <a:p>
            <a:pPr lvl="1">
              <a:buFontTx/>
              <a:buNone/>
            </a:pPr>
            <a:endParaRPr lang="en-US" sz="1200" dirty="0">
              <a:latin typeface="Courier New" charset="0"/>
            </a:endParaRPr>
          </a:p>
          <a:p>
            <a:r>
              <a:rPr lang="en-US" sz="1600" dirty="0"/>
              <a:t>list-style: </a:t>
            </a:r>
            <a:r>
              <a:rPr lang="en-US" sz="1600" i="1" dirty="0">
                <a:latin typeface="Times New Roman" charset="0"/>
              </a:rPr>
              <a:t>&lt;style&gt;</a:t>
            </a:r>
            <a:r>
              <a:rPr lang="en-US" sz="1600" dirty="0"/>
              <a:t> || </a:t>
            </a:r>
            <a:r>
              <a:rPr lang="en-US" sz="1600" i="1" dirty="0">
                <a:latin typeface="Times New Roman" charset="0"/>
              </a:rPr>
              <a:t>&lt;position&gt;</a:t>
            </a:r>
            <a:r>
              <a:rPr lang="en-US" sz="1600" dirty="0"/>
              <a:t> || </a:t>
            </a:r>
            <a:r>
              <a:rPr lang="en-US" sz="1600" i="1" dirty="0">
                <a:latin typeface="Times New Roman" charset="0"/>
              </a:rPr>
              <a:t>&lt;image&gt;</a:t>
            </a:r>
            <a:endParaRPr lang="en-US" sz="1600" dirty="0"/>
          </a:p>
          <a:p>
            <a:pPr lvl="1">
              <a:buFontTx/>
              <a:buNone/>
            </a:pPr>
            <a:r>
              <a:rPr lang="en-US" sz="1200" dirty="0">
                <a:latin typeface="Courier New" charset="0"/>
              </a:rPr>
              <a:t>	</a:t>
            </a:r>
            <a:r>
              <a:rPr lang="en-US" sz="1200" dirty="0" err="1">
                <a:latin typeface="Courier New" charset="0"/>
              </a:rPr>
              <a:t>ol</a:t>
            </a:r>
            <a:r>
              <a:rPr lang="en-US" sz="1200" dirty="0">
                <a:latin typeface="Courier New" charset="0"/>
              </a:rPr>
              <a:t> {list-style: lower-alpha outside </a:t>
            </a:r>
            <a:r>
              <a:rPr lang="en-US" sz="1200" dirty="0" err="1">
                <a:latin typeface="Courier New" charset="0"/>
              </a:rPr>
              <a:t>url</a:t>
            </a:r>
            <a:r>
              <a:rPr lang="en-US" sz="1200" dirty="0">
                <a:latin typeface="Courier New" charset="0"/>
              </a:rPr>
              <a:t>(smiley.gif)}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BBEC884-9982-4CEA-B3F8-F8B35F0305FF}"/>
              </a:ext>
            </a:extLst>
          </p:cNvPr>
          <p:cNvGrpSpPr>
            <a:grpSpLocks/>
          </p:cNvGrpSpPr>
          <p:nvPr/>
        </p:nvGrpSpPr>
        <p:grpSpPr bwMode="auto">
          <a:xfrm>
            <a:off x="5528385" y="3751049"/>
            <a:ext cx="2624138" cy="2112963"/>
            <a:chOff x="3044" y="1976"/>
            <a:chExt cx="1653" cy="1331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B3D560D3-5443-42FD-A334-AB003B583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" y="2045"/>
              <a:ext cx="960" cy="1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DE18C9BD-1E53-49DA-9BB1-469C180AE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2367"/>
              <a:ext cx="568" cy="210"/>
            </a:xfrm>
            <a:prstGeom prst="wedgeRoundRectCallout">
              <a:avLst>
                <a:gd name="adj1" fmla="val 72713"/>
                <a:gd name="adj2" fmla="val -152856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>
                  <a:latin typeface="Tahoma" charset="0"/>
                </a:rPr>
                <a:t>outside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8B4EC576-F5F6-4305-80B6-FFFAB44FB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2959"/>
              <a:ext cx="568" cy="210"/>
            </a:xfrm>
            <a:prstGeom prst="wedgeRoundRectCallout">
              <a:avLst>
                <a:gd name="adj1" fmla="val 87500"/>
                <a:gd name="adj2" fmla="val -14952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>
                  <a:latin typeface="Tahoma" charset="0"/>
                </a:rPr>
                <a:t>inside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1FA14D92-31B3-49D5-BB46-3804DC394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" y="1976"/>
              <a:ext cx="0" cy="133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" name="Picture 9">
            <a:extLst>
              <a:ext uri="{FF2B5EF4-FFF2-40B4-BE49-F238E27FC236}">
                <a16:creationId xmlns:a16="http://schemas.microsoft.com/office/drawing/2014/main" id="{4895AD5A-7BAB-4717-B0D2-C6766288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35" y="2463587"/>
            <a:ext cx="24574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60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7CF0-9223-4826-87BE-C473A92A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DIV –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B1AC-F4E1-4387-B81D-04B5C050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1820"/>
            <a:ext cx="7886700" cy="6127845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margin-[</a:t>
            </a:r>
            <a:r>
              <a:rPr lang="en-US" sz="1600" dirty="0" err="1"/>
              <a:t>top|right|bottom|left</a:t>
            </a:r>
            <a:r>
              <a:rPr lang="en-US" sz="1600" dirty="0"/>
              <a:t>]: </a:t>
            </a:r>
            <a:r>
              <a:rPr lang="en-US" sz="1600" i="1" dirty="0">
                <a:latin typeface="Times New Roman" charset="0"/>
              </a:rPr>
              <a:t>&lt;length&gt;</a:t>
            </a:r>
            <a:r>
              <a:rPr lang="en-US" sz="1600" dirty="0"/>
              <a:t> | </a:t>
            </a:r>
            <a:r>
              <a:rPr lang="en-US" sz="1600" i="1" dirty="0">
                <a:latin typeface="Times New Roman" charset="0"/>
              </a:rPr>
              <a:t>&lt;percentage&gt; </a:t>
            </a:r>
            <a:r>
              <a:rPr lang="en-US" sz="1600" dirty="0"/>
              <a:t>| auto</a:t>
            </a:r>
            <a:endParaRPr lang="en-US" sz="1600" i="1" dirty="0">
              <a:latin typeface="Times New Roman" charset="0"/>
            </a:endParaRP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{margin-top: 10px}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{margin-right: 20%}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{margin-bottom: -5px}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{margin-left: 20pt}</a:t>
            </a:r>
          </a:p>
          <a:p>
            <a:r>
              <a:rPr lang="en-US" sz="1600" dirty="0"/>
              <a:t>margin: [ </a:t>
            </a:r>
            <a:r>
              <a:rPr lang="en-US" sz="1600" i="1" dirty="0">
                <a:latin typeface="Times New Roman" charset="0"/>
              </a:rPr>
              <a:t>&lt;length&gt;</a:t>
            </a:r>
            <a:r>
              <a:rPr lang="en-US" sz="1600" dirty="0"/>
              <a:t> | </a:t>
            </a:r>
            <a:r>
              <a:rPr lang="en-US" sz="1600" i="1" dirty="0">
                <a:latin typeface="Times New Roman" charset="0"/>
              </a:rPr>
              <a:t>&lt;percentage&gt;</a:t>
            </a:r>
            <a:r>
              <a:rPr lang="en-US" sz="1600" dirty="0"/>
              <a:t> | auto ]{1,4}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{margin: 3em}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{margin: 1em 2em}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{margin: 5em 2em 3em}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{margin: 8em 4em 15em 10em}</a:t>
            </a:r>
            <a:endParaRPr lang="en-US" sz="1200" dirty="0"/>
          </a:p>
          <a:p>
            <a:r>
              <a:rPr lang="en-US" sz="1600" dirty="0"/>
              <a:t>padding-[</a:t>
            </a:r>
            <a:r>
              <a:rPr lang="en-US" sz="1600" dirty="0" err="1"/>
              <a:t>top|right|bottom|left</a:t>
            </a:r>
            <a:r>
              <a:rPr lang="en-US" sz="1600" dirty="0"/>
              <a:t>]: </a:t>
            </a:r>
            <a:r>
              <a:rPr lang="en-US" sz="1600" i="1" dirty="0">
                <a:latin typeface="Times New Roman" charset="0"/>
              </a:rPr>
              <a:t>&lt;length&gt;</a:t>
            </a:r>
            <a:r>
              <a:rPr lang="en-US" sz="1600" dirty="0"/>
              <a:t> | </a:t>
            </a:r>
            <a:r>
              <a:rPr lang="en-US" sz="1600" i="1" dirty="0">
                <a:latin typeface="Times New Roman" charset="0"/>
              </a:rPr>
              <a:t>&lt;percentage&gt; </a:t>
            </a:r>
            <a:r>
              <a:rPr lang="en-US" sz="1600" dirty="0"/>
              <a:t>| auto</a:t>
            </a:r>
            <a:endParaRPr lang="en-US" sz="1600" i="1" dirty="0">
              <a:latin typeface="Times New Roman" charset="0"/>
            </a:endParaRP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{padding-top: 10px}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{padding-right: 20%}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{padding-bottom: -5px}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{padding-left: 20pt}</a:t>
            </a:r>
          </a:p>
          <a:p>
            <a:r>
              <a:rPr lang="en-US" sz="1600" dirty="0"/>
              <a:t>padding: [ </a:t>
            </a:r>
            <a:r>
              <a:rPr lang="en-US" sz="1600" i="1" dirty="0">
                <a:latin typeface="Times New Roman" charset="0"/>
              </a:rPr>
              <a:t>&lt;length&gt;</a:t>
            </a:r>
            <a:r>
              <a:rPr lang="en-US" sz="1600" dirty="0"/>
              <a:t> | </a:t>
            </a:r>
            <a:r>
              <a:rPr lang="en-US" sz="1600" i="1" dirty="0">
                <a:latin typeface="Times New Roman" charset="0"/>
              </a:rPr>
              <a:t>&lt;percentage&gt;</a:t>
            </a:r>
            <a:r>
              <a:rPr lang="en-US" sz="1600" dirty="0"/>
              <a:t> | auto ]{1,4}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{padding: 8em 4em 15em 10em}</a:t>
            </a:r>
          </a:p>
          <a:p>
            <a:r>
              <a:rPr lang="en-US" sz="1600" dirty="0"/>
              <a:t>border-[</a:t>
            </a:r>
            <a:r>
              <a:rPr lang="en-US" sz="1600" dirty="0" err="1"/>
              <a:t>top|right|bottom|left</a:t>
            </a:r>
            <a:r>
              <a:rPr lang="en-US" sz="1600" dirty="0"/>
              <a:t>]-width: thin | medium | thick | </a:t>
            </a:r>
            <a:r>
              <a:rPr lang="en-US" sz="1600" i="1" dirty="0">
                <a:latin typeface="Times New Roman" charset="0"/>
              </a:rPr>
              <a:t>&lt;length&gt;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{border-top-width: thin}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{border-right-width: 6px}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{border-bottom-width: 2em}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{border-left-width: 10}</a:t>
            </a:r>
          </a:p>
          <a:p>
            <a:r>
              <a:rPr lang="en-US" sz="1600" dirty="0"/>
              <a:t>border-width: </a:t>
            </a:r>
            <a:r>
              <a:rPr lang="en-US" sz="1600" i="1" dirty="0">
                <a:latin typeface="Times New Roman" charset="0"/>
              </a:rPr>
              <a:t>&lt;width&gt;</a:t>
            </a:r>
            <a:r>
              <a:rPr lang="en-US" sz="1600" dirty="0"/>
              <a:t>{1,4}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{border-width: thin medium 10 20}</a:t>
            </a:r>
          </a:p>
          <a:p>
            <a:pPr lvl="1">
              <a:buNone/>
            </a:pPr>
            <a:endParaRPr lang="en-US" sz="1200" dirty="0">
              <a:latin typeface="Courier New" charset="0"/>
            </a:endParaRPr>
          </a:p>
          <a:p>
            <a:pPr lvl="1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5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D2A8-81AB-4003-AF97-ACF02AFA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pic>
        <p:nvPicPr>
          <p:cNvPr id="4" name="Content Placeholder 3" descr="boxmodel.png">
            <a:extLst>
              <a:ext uri="{FF2B5EF4-FFF2-40B4-BE49-F238E27FC236}">
                <a16:creationId xmlns:a16="http://schemas.microsoft.com/office/drawing/2014/main" id="{F410BBA7-EE5B-4BB1-B1F8-FE17343E2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26" y="1825625"/>
            <a:ext cx="60215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6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3287-9293-4172-B492-0D3774DF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E134-21F9-465A-83FC-A26ECCC4A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CSS - Cascading Style Sheet</a:t>
            </a:r>
            <a:r>
              <a:rPr lang="en-US" b="1" i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memperindah</a:t>
            </a:r>
            <a:r>
              <a:rPr lang="en-US" dirty="0"/>
              <a:t> dan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pengkodean</a:t>
            </a:r>
            <a:r>
              <a:rPr lang="en-US" dirty="0"/>
              <a:t> HTML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memperindah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situs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CSS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b="1" i="1" dirty="0"/>
              <a:t>presentation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i="1" dirty="0"/>
              <a:t>content</a:t>
            </a:r>
            <a:r>
              <a:rPr lang="en-US" b="1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CSS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b="1" dirty="0" err="1"/>
              <a:t>pembuatan</a:t>
            </a:r>
            <a:r>
              <a:rPr lang="en-US" dirty="0"/>
              <a:t> dan </a:t>
            </a:r>
            <a:r>
              <a:rPr lang="en-US" b="1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web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Setiap</a:t>
            </a:r>
            <a:r>
              <a:rPr lang="en-US" dirty="0"/>
              <a:t> User Agent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b="1" i="1" dirty="0"/>
              <a:t>default style sheet</a:t>
            </a:r>
            <a:br>
              <a:rPr lang="en-US" dirty="0"/>
            </a:br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i="1" dirty="0"/>
              <a:t>rule </a:t>
            </a:r>
            <a:r>
              <a:rPr lang="en-US" dirty="0"/>
              <a:t>CSS pada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menimpa</a:t>
            </a:r>
            <a:r>
              <a:rPr lang="en-US" dirty="0"/>
              <a:t> </a:t>
            </a:r>
            <a:r>
              <a:rPr lang="en-US" i="1" dirty="0"/>
              <a:t>rule </a:t>
            </a:r>
            <a:r>
              <a:rPr lang="en-US" dirty="0"/>
              <a:t>pada </a:t>
            </a:r>
            <a:r>
              <a:rPr lang="en-US" i="1" dirty="0"/>
              <a:t>default style sheet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78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6FBA-801C-495E-B797-46A90998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2243F-C811-4E43-89CA-6CFBF8A7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dirty="0"/>
              <a:t>border-[</a:t>
            </a:r>
            <a:r>
              <a:rPr lang="en-US" sz="1600" dirty="0" err="1"/>
              <a:t>top|right|bottom|left</a:t>
            </a:r>
            <a:r>
              <a:rPr lang="en-US" sz="1600" dirty="0"/>
              <a:t>]-color: </a:t>
            </a:r>
            <a:r>
              <a:rPr lang="en-US" sz="1600" i="1" dirty="0">
                <a:latin typeface="Times New Roman" charset="0"/>
              </a:rPr>
              <a:t>&lt;color&gt;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{border-top-color: green}		div {border-right-color: #ff66cc}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{border-bottom-color: </a:t>
            </a:r>
            <a:r>
              <a:rPr lang="en-US" sz="1200" dirty="0" err="1">
                <a:latin typeface="Courier New" charset="0"/>
              </a:rPr>
              <a:t>rgb</a:t>
            </a:r>
            <a:r>
              <a:rPr lang="en-US" sz="1200" dirty="0">
                <a:latin typeface="Courier New" charset="0"/>
              </a:rPr>
              <a:t>(0,128,0)}	div {border-left-color: #ee3}</a:t>
            </a:r>
          </a:p>
          <a:p>
            <a:r>
              <a:rPr lang="en-US" sz="1600" dirty="0"/>
              <a:t>border-color: </a:t>
            </a:r>
            <a:r>
              <a:rPr lang="en-US" sz="1600" i="1" dirty="0">
                <a:latin typeface="Times New Roman" charset="0"/>
              </a:rPr>
              <a:t>&lt;color&gt;</a:t>
            </a:r>
            <a:r>
              <a:rPr lang="en-US" sz="1600" dirty="0"/>
              <a:t>{1,4} | transparent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{border-color: green #ff66cc </a:t>
            </a:r>
            <a:r>
              <a:rPr lang="en-US" sz="1200" dirty="0" err="1">
                <a:latin typeface="Courier New" charset="0"/>
              </a:rPr>
              <a:t>rgb</a:t>
            </a:r>
            <a:r>
              <a:rPr lang="en-US" sz="1200" dirty="0">
                <a:latin typeface="Courier New" charset="0"/>
              </a:rPr>
              <a:t>(128,128,128) #ee3}</a:t>
            </a:r>
          </a:p>
          <a:p>
            <a:r>
              <a:rPr lang="en-US" sz="1600" dirty="0"/>
              <a:t>border-[</a:t>
            </a:r>
            <a:r>
              <a:rPr lang="en-US" sz="1600" dirty="0" err="1"/>
              <a:t>top|right|bottom|left</a:t>
            </a:r>
            <a:r>
              <a:rPr lang="en-US" sz="1600" dirty="0"/>
              <a:t>]-style: hidden | double | solid | dashed | dotted | ridge | 					outset | groove | inset | none</a:t>
            </a:r>
            <a:endParaRPr lang="en-US" sz="1600" i="1" dirty="0">
              <a:latin typeface="Times New Roman" charset="0"/>
            </a:endParaRP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{border-top-style: double}		div {border-right-style: solid}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{border-bottom-style: outset	div {border-left-style: dashed}</a:t>
            </a:r>
          </a:p>
          <a:p>
            <a:r>
              <a:rPr lang="en-US" sz="1600" dirty="0"/>
              <a:t>border-style: </a:t>
            </a:r>
            <a:r>
              <a:rPr lang="en-US" sz="1600" i="1" dirty="0">
                <a:latin typeface="Times New Roman" charset="0"/>
              </a:rPr>
              <a:t>&lt;style&gt;</a:t>
            </a:r>
            <a:r>
              <a:rPr lang="en-US" sz="1600" dirty="0"/>
              <a:t>{1,4}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{border-style: solid dashed solid dotted}</a:t>
            </a:r>
          </a:p>
          <a:p>
            <a:r>
              <a:rPr lang="en-US" sz="1600" dirty="0"/>
              <a:t>border-[</a:t>
            </a:r>
            <a:r>
              <a:rPr lang="en-US" sz="1600" dirty="0" err="1"/>
              <a:t>top|right|bottom|left</a:t>
            </a:r>
            <a:r>
              <a:rPr lang="en-US" sz="1600" dirty="0"/>
              <a:t>]: </a:t>
            </a:r>
            <a:r>
              <a:rPr lang="en-US" sz="1600" i="1" dirty="0">
                <a:latin typeface="Times New Roman" charset="0"/>
              </a:rPr>
              <a:t>&lt;width&gt;</a:t>
            </a:r>
            <a:r>
              <a:rPr lang="en-US" sz="1600" dirty="0"/>
              <a:t> || </a:t>
            </a:r>
            <a:r>
              <a:rPr lang="en-US" sz="1600" i="1" dirty="0">
                <a:latin typeface="Times New Roman" charset="0"/>
              </a:rPr>
              <a:t>&lt;style&gt;</a:t>
            </a:r>
            <a:r>
              <a:rPr lang="en-US" sz="1600" dirty="0"/>
              <a:t> || </a:t>
            </a:r>
            <a:r>
              <a:rPr lang="en-US" sz="1600" i="1" dirty="0">
                <a:latin typeface="Times New Roman" charset="0"/>
              </a:rPr>
              <a:t>&lt;color&gt;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{border-top: solid red}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{border-right: thick double}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{border-bottom: red dashed blue}</a:t>
            </a:r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{border-left: outset 10}</a:t>
            </a:r>
          </a:p>
          <a:p>
            <a:r>
              <a:rPr lang="en-US" sz="1600" dirty="0"/>
              <a:t>border: </a:t>
            </a:r>
            <a:r>
              <a:rPr lang="en-US" sz="1600" i="1" dirty="0">
                <a:latin typeface="Times New Roman" charset="0"/>
              </a:rPr>
              <a:t>&lt;width&gt;</a:t>
            </a:r>
            <a:r>
              <a:rPr lang="en-US" sz="1600" dirty="0"/>
              <a:t> || </a:t>
            </a:r>
            <a:r>
              <a:rPr lang="en-US" sz="1600" i="1" dirty="0">
                <a:latin typeface="Times New Roman" charset="0"/>
              </a:rPr>
              <a:t>&lt;style&gt;</a:t>
            </a:r>
            <a:r>
              <a:rPr lang="en-US" sz="1600" dirty="0"/>
              <a:t> || </a:t>
            </a:r>
            <a:r>
              <a:rPr lang="en-US" sz="1600" i="1" dirty="0">
                <a:latin typeface="Times New Roman" charset="0"/>
              </a:rPr>
              <a:t>&lt;color&gt;</a:t>
            </a:r>
            <a:endParaRPr lang="en-US" sz="1600" dirty="0"/>
          </a:p>
          <a:p>
            <a:pPr lvl="1">
              <a:buNone/>
            </a:pPr>
            <a:r>
              <a:rPr lang="en-US" sz="1200" dirty="0">
                <a:latin typeface="Courier New" charset="0"/>
              </a:rPr>
              <a:t>	div {border: red solid 1}</a:t>
            </a:r>
          </a:p>
          <a:p>
            <a:r>
              <a:rPr lang="en-US" sz="1600" dirty="0"/>
              <a:t>width: </a:t>
            </a:r>
            <a:r>
              <a:rPr lang="en-US" sz="1600" i="1" dirty="0">
                <a:latin typeface="Times New Roman" charset="0"/>
              </a:rPr>
              <a:t>&lt;length&gt;</a:t>
            </a:r>
            <a:r>
              <a:rPr lang="en-US" sz="1600" dirty="0"/>
              <a:t> | </a:t>
            </a:r>
            <a:r>
              <a:rPr lang="en-US" sz="1600" i="1" dirty="0">
                <a:latin typeface="Times New Roman" charset="0"/>
              </a:rPr>
              <a:t>&lt;percentage&gt; </a:t>
            </a:r>
            <a:r>
              <a:rPr lang="en-US" sz="1600" dirty="0"/>
              <a:t>| auto</a:t>
            </a:r>
            <a:endParaRPr lang="en-US" sz="1600" i="1" dirty="0">
              <a:latin typeface="Times New Roman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en-US" sz="1200" dirty="0">
                <a:latin typeface="Courier New" charset="0"/>
              </a:rPr>
              <a:t>	</a:t>
            </a:r>
            <a:r>
              <a:rPr lang="en-US" sz="1200" dirty="0" err="1">
                <a:latin typeface="Courier New" charset="0"/>
              </a:rPr>
              <a:t>img</a:t>
            </a:r>
            <a:r>
              <a:rPr lang="en-US" sz="1200" dirty="0">
                <a:latin typeface="Courier New" charset="0"/>
              </a:rPr>
              <a:t> {width: 40%}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height: </a:t>
            </a:r>
            <a:r>
              <a:rPr lang="en-US" sz="1600" i="1" dirty="0">
                <a:latin typeface="Times New Roman" charset="0"/>
              </a:rPr>
              <a:t>&lt;length&gt;</a:t>
            </a:r>
            <a:r>
              <a:rPr lang="en-US" sz="1600" dirty="0"/>
              <a:t> | </a:t>
            </a:r>
            <a:r>
              <a:rPr lang="en-US" sz="1600" i="1" dirty="0">
                <a:latin typeface="Times New Roman" charset="0"/>
              </a:rPr>
              <a:t>&lt;percentage&gt; </a:t>
            </a:r>
            <a:r>
              <a:rPr lang="en-US" sz="1600" dirty="0"/>
              <a:t>| auto</a:t>
            </a:r>
            <a:endParaRPr lang="en-US" sz="1600" i="1" dirty="0">
              <a:latin typeface="Times New Roman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en-US" sz="1200" dirty="0">
                <a:latin typeface="Courier New" charset="0"/>
              </a:rPr>
              <a:t>	</a:t>
            </a:r>
            <a:r>
              <a:rPr lang="en-US" sz="1200" dirty="0" err="1">
                <a:latin typeface="Courier New" charset="0"/>
              </a:rPr>
              <a:t>img</a:t>
            </a:r>
            <a:r>
              <a:rPr lang="en-US" sz="1200" dirty="0">
                <a:latin typeface="Courier New" charset="0"/>
              </a:rPr>
              <a:t> {height: 100px}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98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613D-8191-4559-9186-66F7BB4A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24" y="114993"/>
            <a:ext cx="7886700" cy="1325563"/>
          </a:xfrm>
        </p:spPr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78779-FD0C-4160-8FDA-60DDDEC65BC7}"/>
              </a:ext>
            </a:extLst>
          </p:cNvPr>
          <p:cNvSpPr txBox="1"/>
          <p:nvPr/>
        </p:nvSpPr>
        <p:spPr>
          <a:xfrm>
            <a:off x="187048" y="1396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635FF6C-9933-44A6-80CB-55FB5F48E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83" y="1107603"/>
            <a:ext cx="8416925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660066"/>
                </a:solidFill>
              </a:rPr>
              <a:t>display: inline | block | list-item | none</a:t>
            </a:r>
          </a:p>
          <a:p>
            <a:pPr lvl="1" algn="l">
              <a:buFontTx/>
              <a:buNone/>
            </a:pPr>
            <a:r>
              <a:rPr lang="en-US" sz="1200" dirty="0">
                <a:solidFill>
                  <a:srgbClr val="660066"/>
                </a:solidFill>
                <a:latin typeface="Courier New" charset="0"/>
              </a:rPr>
              <a:t>	p {display: block}</a:t>
            </a:r>
          </a:p>
          <a:p>
            <a:pPr lvl="1" algn="l">
              <a:buFontTx/>
              <a:buNone/>
            </a:pPr>
            <a:r>
              <a:rPr lang="en-US" sz="1200" dirty="0">
                <a:solidFill>
                  <a:srgbClr val="660066"/>
                </a:solidFill>
                <a:latin typeface="Courier New" charset="0"/>
              </a:rPr>
              <a:t>	b {display: inline}</a:t>
            </a:r>
          </a:p>
          <a:p>
            <a:pPr lvl="1" algn="l">
              <a:buFontTx/>
              <a:buNone/>
            </a:pPr>
            <a:r>
              <a:rPr lang="en-US" sz="1200" dirty="0">
                <a:solidFill>
                  <a:srgbClr val="660066"/>
                </a:solidFill>
                <a:latin typeface="Courier New" charset="0"/>
              </a:rPr>
              <a:t>	li {display: list-item} </a:t>
            </a:r>
          </a:p>
          <a:p>
            <a:pPr lvl="1" algn="l">
              <a:buFontTx/>
              <a:buNone/>
            </a:pPr>
            <a:r>
              <a:rPr lang="en-US" sz="1200" dirty="0">
                <a:solidFill>
                  <a:srgbClr val="660066"/>
                </a:solidFill>
                <a:latin typeface="Courier New" charset="0"/>
              </a:rPr>
              <a:t>	</a:t>
            </a:r>
            <a:r>
              <a:rPr lang="en-US" sz="1200" dirty="0" err="1">
                <a:solidFill>
                  <a:srgbClr val="660066"/>
                </a:solidFill>
                <a:latin typeface="Courier New" charset="0"/>
              </a:rPr>
              <a:t>img</a:t>
            </a:r>
            <a:r>
              <a:rPr lang="en-US" sz="1200" dirty="0">
                <a:solidFill>
                  <a:srgbClr val="660066"/>
                </a:solidFill>
                <a:latin typeface="Courier New" charset="0"/>
              </a:rPr>
              <a:t> {display: none} </a:t>
            </a:r>
          </a:p>
          <a:p>
            <a:pPr algn="l"/>
            <a:r>
              <a:rPr lang="en-US" sz="1600" dirty="0">
                <a:solidFill>
                  <a:srgbClr val="660066"/>
                </a:solidFill>
              </a:rPr>
              <a:t>float: left | right | none</a:t>
            </a:r>
            <a:endParaRPr lang="en-US" sz="1600" i="1" dirty="0">
              <a:solidFill>
                <a:srgbClr val="660066"/>
              </a:solidFill>
              <a:latin typeface="Times New Roman" charset="0"/>
            </a:endParaRPr>
          </a:p>
          <a:p>
            <a:pPr lvl="1" algn="l">
              <a:buFontTx/>
              <a:buNone/>
            </a:pPr>
            <a:r>
              <a:rPr lang="en-US" sz="1200" dirty="0">
                <a:solidFill>
                  <a:srgbClr val="660066"/>
                </a:solidFill>
                <a:latin typeface="Courier New" charset="0"/>
              </a:rPr>
              <a:t>	</a:t>
            </a:r>
            <a:r>
              <a:rPr lang="en-US" sz="1200" dirty="0" err="1">
                <a:solidFill>
                  <a:srgbClr val="660066"/>
                </a:solidFill>
                <a:latin typeface="Courier New" charset="0"/>
              </a:rPr>
              <a:t>img</a:t>
            </a:r>
            <a:r>
              <a:rPr lang="en-US" sz="1200" dirty="0">
                <a:solidFill>
                  <a:srgbClr val="660066"/>
                </a:solidFill>
                <a:latin typeface="Courier New" charset="0"/>
              </a:rPr>
              <a:t> {float: left}</a:t>
            </a:r>
          </a:p>
          <a:p>
            <a:pPr algn="l"/>
            <a:r>
              <a:rPr lang="en-US" sz="1600" dirty="0">
                <a:solidFill>
                  <a:srgbClr val="660066"/>
                </a:solidFill>
              </a:rPr>
              <a:t>clear: left | right | both | none</a:t>
            </a:r>
            <a:endParaRPr lang="en-US" sz="1600" i="1" dirty="0">
              <a:solidFill>
                <a:srgbClr val="660066"/>
              </a:solidFill>
              <a:latin typeface="Times New Roman" charset="0"/>
            </a:endParaRPr>
          </a:p>
          <a:p>
            <a:pPr lvl="1" algn="l">
              <a:buFontTx/>
              <a:buNone/>
            </a:pPr>
            <a:r>
              <a:rPr lang="en-US" sz="1200" dirty="0">
                <a:solidFill>
                  <a:srgbClr val="660066"/>
                </a:solidFill>
                <a:latin typeface="Courier New" charset="0"/>
              </a:rPr>
              <a:t>	</a:t>
            </a:r>
            <a:r>
              <a:rPr lang="en-US" sz="1200" dirty="0" err="1">
                <a:solidFill>
                  <a:srgbClr val="660066"/>
                </a:solidFill>
                <a:latin typeface="Courier New" charset="0"/>
              </a:rPr>
              <a:t>img</a:t>
            </a:r>
            <a:r>
              <a:rPr lang="en-US" sz="1200" dirty="0">
                <a:solidFill>
                  <a:srgbClr val="660066"/>
                </a:solidFill>
                <a:latin typeface="Courier New" charset="0"/>
              </a:rPr>
              <a:t> {float: left}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924F9312-D385-4245-995D-83E1F7497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33" y="1582265"/>
            <a:ext cx="23431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933ED284-327E-4717-9ED2-9A6C86B5F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3" y="3320330"/>
            <a:ext cx="2795587" cy="268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1C6FDFC-2A08-4C15-90C3-EE07921F7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83" y="3409478"/>
            <a:ext cx="2943225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" name="AutoShape 7">
            <a:extLst>
              <a:ext uri="{FF2B5EF4-FFF2-40B4-BE49-F238E27FC236}">
                <a16:creationId xmlns:a16="http://schemas.microsoft.com/office/drawing/2014/main" id="{8251527B-B6DD-4728-9E52-45805CD95C4A}"/>
              </a:ext>
            </a:extLst>
          </p:cNvPr>
          <p:cNvSpPr>
            <a:spLocks/>
          </p:cNvSpPr>
          <p:nvPr/>
        </p:nvSpPr>
        <p:spPr bwMode="auto">
          <a:xfrm flipH="1">
            <a:off x="406445" y="6173315"/>
            <a:ext cx="2373313" cy="250825"/>
          </a:xfrm>
          <a:prstGeom prst="borderCallout3">
            <a:avLst>
              <a:gd name="adj1" fmla="val 45569"/>
              <a:gd name="adj2" fmla="val 103208"/>
              <a:gd name="adj3" fmla="val 45569"/>
              <a:gd name="adj4" fmla="val 112505"/>
              <a:gd name="adj5" fmla="val -252532"/>
              <a:gd name="adj6" fmla="val 112505"/>
              <a:gd name="adj7" fmla="val -555065"/>
              <a:gd name="adj8" fmla="val 65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00">
                <a:latin typeface="Courier New" charset="0"/>
              </a:rPr>
              <a:t>&lt;img style='float: left'&gt;</a:t>
            </a:r>
          </a:p>
          <a:p>
            <a:pPr algn="ctr"/>
            <a:endParaRPr lang="en-US"/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9C264B27-48F0-4DEA-A099-F6C052EB937E}"/>
              </a:ext>
            </a:extLst>
          </p:cNvPr>
          <p:cNvSpPr>
            <a:spLocks/>
          </p:cNvSpPr>
          <p:nvPr/>
        </p:nvSpPr>
        <p:spPr bwMode="auto">
          <a:xfrm flipH="1">
            <a:off x="5140370" y="1167928"/>
            <a:ext cx="2373313" cy="250825"/>
          </a:xfrm>
          <a:prstGeom prst="borderCallout3">
            <a:avLst>
              <a:gd name="adj1" fmla="val 45569"/>
              <a:gd name="adj2" fmla="val 103208"/>
              <a:gd name="adj3" fmla="val 45569"/>
              <a:gd name="adj4" fmla="val 111435"/>
              <a:gd name="adj5" fmla="val 279745"/>
              <a:gd name="adj6" fmla="val 111435"/>
              <a:gd name="adj7" fmla="val 401264"/>
              <a:gd name="adj8" fmla="val 5331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00">
                <a:latin typeface="Courier New" charset="0"/>
              </a:rPr>
              <a:t>&lt;img style='float: left'&gt;</a:t>
            </a:r>
          </a:p>
          <a:p>
            <a:pPr algn="ctr"/>
            <a:endParaRPr lang="en-US"/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F9011711-AFBA-4B6C-BB76-808B6FB20336}"/>
              </a:ext>
            </a:extLst>
          </p:cNvPr>
          <p:cNvSpPr>
            <a:spLocks/>
          </p:cNvSpPr>
          <p:nvPr/>
        </p:nvSpPr>
        <p:spPr bwMode="auto">
          <a:xfrm flipH="1">
            <a:off x="7096170" y="6160615"/>
            <a:ext cx="1978025" cy="276225"/>
          </a:xfrm>
          <a:prstGeom prst="borderCallout3">
            <a:avLst>
              <a:gd name="adj1" fmla="val 41375"/>
              <a:gd name="adj2" fmla="val -3856"/>
              <a:gd name="adj3" fmla="val 41375"/>
              <a:gd name="adj4" fmla="val -14769"/>
              <a:gd name="adj5" fmla="val -106324"/>
              <a:gd name="adj6" fmla="val -14769"/>
              <a:gd name="adj7" fmla="val -259773"/>
              <a:gd name="adj8" fmla="val 63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00">
                <a:latin typeface="Courier New" charset="0"/>
              </a:rPr>
              <a:t>&lt;p style='clear: left'&gt;</a:t>
            </a:r>
          </a:p>
          <a:p>
            <a:pPr algn="ctr"/>
            <a:endParaRPr lang="en-US"/>
          </a:p>
        </p:txBody>
      </p:sp>
      <p:sp>
        <p:nvSpPr>
          <p:cNvPr id="17" name="AutoShape 10">
            <a:extLst>
              <a:ext uri="{FF2B5EF4-FFF2-40B4-BE49-F238E27FC236}">
                <a16:creationId xmlns:a16="http://schemas.microsoft.com/office/drawing/2014/main" id="{36DA2B61-009E-44FB-9474-59C0877A16F3}"/>
              </a:ext>
            </a:extLst>
          </p:cNvPr>
          <p:cNvSpPr>
            <a:spLocks/>
          </p:cNvSpPr>
          <p:nvPr/>
        </p:nvSpPr>
        <p:spPr bwMode="auto">
          <a:xfrm flipH="1">
            <a:off x="4451395" y="6144740"/>
            <a:ext cx="2373313" cy="250825"/>
          </a:xfrm>
          <a:prstGeom prst="borderCallout3">
            <a:avLst>
              <a:gd name="adj1" fmla="val 45569"/>
              <a:gd name="adj2" fmla="val 103208"/>
              <a:gd name="adj3" fmla="val 45569"/>
              <a:gd name="adj4" fmla="val 112505"/>
              <a:gd name="adj5" fmla="val -237977"/>
              <a:gd name="adj6" fmla="val 112505"/>
              <a:gd name="adj7" fmla="val -526583"/>
              <a:gd name="adj8" fmla="val 5110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00">
                <a:latin typeface="Courier New" charset="0"/>
              </a:rPr>
              <a:t>&lt;img style='float: left'&gt;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919C-B40D-4E50-8CE5-DF434B76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>
                <a:solidFill>
                  <a:srgbClr val="FF0000"/>
                </a:solidFill>
              </a:rPr>
              <a:t>Media </a:t>
            </a:r>
            <a:r>
              <a:rPr lang="es-HN" dirty="0" err="1">
                <a:solidFill>
                  <a:srgbClr val="FF0000"/>
                </a:solidFill>
              </a:rPr>
              <a:t>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D90F-42B8-4258-8152-BF42105C3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25" y="5824133"/>
            <a:ext cx="7886700" cy="931509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en-US" sz="2000" b="1" dirty="0"/>
              <a:t>Recognized medias :</a:t>
            </a:r>
          </a:p>
          <a:p>
            <a:pPr marL="609600" indent="-609600">
              <a:buNone/>
            </a:pPr>
            <a:r>
              <a:rPr lang="en-US" sz="2000" dirty="0"/>
              <a:t>all, aural, braille, embossed, handheld, </a:t>
            </a:r>
            <a:r>
              <a:rPr lang="en-US" sz="2000" b="1" u="sng" dirty="0"/>
              <a:t>print</a:t>
            </a:r>
            <a:r>
              <a:rPr lang="en-US" sz="2000" dirty="0"/>
              <a:t>, projection, </a:t>
            </a:r>
            <a:r>
              <a:rPr lang="en-US" sz="2000" b="1" u="sng" dirty="0"/>
              <a:t>screen</a:t>
            </a:r>
            <a:r>
              <a:rPr lang="en-US" sz="2000" dirty="0"/>
              <a:t>, </a:t>
            </a:r>
            <a:r>
              <a:rPr lang="en-US" sz="2000" dirty="0" err="1"/>
              <a:t>tty</a:t>
            </a:r>
            <a:r>
              <a:rPr lang="en-US" sz="2000" dirty="0"/>
              <a:t>, tv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E86D46-D00A-4213-B29B-51E2F7B11A6C}"/>
              </a:ext>
            </a:extLst>
          </p:cNvPr>
          <p:cNvSpPr txBox="1">
            <a:spLocks/>
          </p:cNvSpPr>
          <p:nvPr/>
        </p:nvSpPr>
        <p:spPr>
          <a:xfrm>
            <a:off x="478525" y="1566225"/>
            <a:ext cx="7886700" cy="4111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6F57F-DB00-4C06-AC9B-5DBAFC4C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83" y="1636389"/>
            <a:ext cx="6954225" cy="38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60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3B6A-E7B7-4D7B-A30E-5F9B733B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816A-8451-45A9-9A93-D61B2E1F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Allitebooks.com</a:t>
            </a:r>
          </a:p>
          <a:p>
            <a:r>
              <a:rPr lang="en-US" dirty="0"/>
              <a:t>W3school.com</a:t>
            </a:r>
          </a:p>
          <a:p>
            <a:r>
              <a:rPr lang="en-US" dirty="0"/>
              <a:t>Css-trics.com</a:t>
            </a:r>
          </a:p>
        </p:txBody>
      </p:sp>
    </p:spTree>
    <p:extLst>
      <p:ext uri="{BB962C8B-B14F-4D97-AF65-F5344CB8AC3E}">
        <p14:creationId xmlns:p14="http://schemas.microsoft.com/office/powerpoint/2010/main" val="948020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9CC0-C5B9-4FC5-ADE2-B91D3883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337D-54BE-4BA7-A463-516C597B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CV </a:t>
            </a:r>
            <a:r>
              <a:rPr lang="en-US" dirty="0" err="1"/>
              <a:t>anda</a:t>
            </a:r>
            <a:r>
              <a:rPr lang="en-US" dirty="0"/>
              <a:t>. </a:t>
            </a:r>
          </a:p>
          <a:p>
            <a:r>
              <a:rPr lang="en-US" dirty="0" err="1"/>
              <a:t>Gunakan</a:t>
            </a:r>
            <a:r>
              <a:rPr lang="en-US" dirty="0"/>
              <a:t> 960 grid system.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Yang </a:t>
            </a:r>
            <a:r>
              <a:rPr lang="en-US" dirty="0" err="1"/>
              <a:t>dikumpulkan</a:t>
            </a:r>
            <a:r>
              <a:rPr lang="en-US" dirty="0"/>
              <a:t>:</a:t>
            </a:r>
          </a:p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</a:t>
            </a:r>
          </a:p>
          <a:p>
            <a:r>
              <a:rPr lang="en-US" dirty="0"/>
              <a:t>File </a:t>
            </a:r>
            <a:r>
              <a:rPr lang="en-US" dirty="0" err="1"/>
              <a:t>tampilan</a:t>
            </a:r>
            <a:r>
              <a:rPr lang="en-US" dirty="0"/>
              <a:t> (html dan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Tugas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Individu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No bootstrap</a:t>
            </a:r>
          </a:p>
        </p:txBody>
      </p:sp>
    </p:spTree>
    <p:extLst>
      <p:ext uri="{BB962C8B-B14F-4D97-AF65-F5344CB8AC3E}">
        <p14:creationId xmlns:p14="http://schemas.microsoft.com/office/powerpoint/2010/main" val="301416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5BA4-F42C-443F-ACA7-7BF6F2CD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Pengumpulan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A885-E777-465A-87C0-23AAB66D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:</a:t>
            </a:r>
          </a:p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CV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:</a:t>
            </a:r>
          </a:p>
          <a:p>
            <a:r>
              <a:rPr lang="en-US" dirty="0" err="1"/>
              <a:t>Halaman</a:t>
            </a:r>
            <a:r>
              <a:rPr lang="en-US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63539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1AD7-4A46-4894-A577-619F5EA5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3E7D-CBBD-4BB5-919B-59707236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Style sheet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rule,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Selector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Declaration : property &amp; value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C9F35-EF8D-4F6D-BC86-54B9550D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236651"/>
            <a:ext cx="8347909" cy="19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4E36-526B-44B8-B11E-FCAFD9FF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99BA-1F89-40E5-A8E4-CE492B4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i="1" dirty="0"/>
              <a:t>rule </a:t>
            </a:r>
            <a:r>
              <a:rPr lang="en-US" sz="2400" dirty="0"/>
              <a:t>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charset="0"/>
              </a:rPr>
              <a:t>h1 { color: blue }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000" dirty="0" err="1"/>
              <a:t>Keterangan</a:t>
            </a:r>
            <a:r>
              <a:rPr lang="en-US" sz="20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i="1" dirty="0"/>
              <a:t>Selector 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1"/>
                </a:solidFill>
                <a:latin typeface="Courier New" charset="0"/>
              </a:rPr>
              <a:t>h1</a:t>
            </a:r>
          </a:p>
          <a:p>
            <a:pPr lvl="1">
              <a:lnSpc>
                <a:spcPct val="120000"/>
              </a:lnSpc>
            </a:pPr>
            <a:r>
              <a:rPr lang="en-US" sz="2000" i="1" dirty="0"/>
              <a:t>Property</a:t>
            </a:r>
            <a:r>
              <a:rPr lang="en-US" sz="2000" dirty="0"/>
              <a:t> : </a:t>
            </a:r>
            <a:r>
              <a:rPr lang="en-US" sz="2000" dirty="0">
                <a:solidFill>
                  <a:schemeClr val="accent1"/>
                </a:solidFill>
                <a:latin typeface="Courier New" charset="0"/>
              </a:rPr>
              <a:t>color</a:t>
            </a:r>
          </a:p>
          <a:p>
            <a:pPr lvl="1">
              <a:lnSpc>
                <a:spcPct val="120000"/>
              </a:lnSpc>
            </a:pPr>
            <a:r>
              <a:rPr lang="en-US" sz="2000" i="1" dirty="0"/>
              <a:t>Value 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1"/>
                </a:solidFill>
                <a:latin typeface="Courier New" charset="0"/>
              </a:rPr>
              <a:t>blue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 err="1"/>
              <a:t>Seluruh</a:t>
            </a:r>
            <a:r>
              <a:rPr lang="en-US" sz="2400" b="1" dirty="0"/>
              <a:t> </a:t>
            </a:r>
            <a:r>
              <a:rPr lang="en-US" sz="2400" b="1" dirty="0" err="1"/>
              <a:t>elemen</a:t>
            </a:r>
            <a:r>
              <a:rPr lang="en-US" sz="2400" b="1" dirty="0"/>
              <a:t> (tag) HTML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digunakan</a:t>
            </a:r>
            <a:r>
              <a:rPr lang="en-US" sz="2400" b="1" dirty="0"/>
              <a:t> </a:t>
            </a:r>
            <a:r>
              <a:rPr lang="en-US" sz="2400" b="1" dirty="0" err="1"/>
              <a:t>sebagai</a:t>
            </a:r>
            <a:r>
              <a:rPr lang="en-US" sz="2400" b="1" dirty="0"/>
              <a:t> </a:t>
            </a:r>
            <a:r>
              <a:rPr lang="en-US" sz="2400" b="1" i="1" dirty="0"/>
              <a:t>selector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8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B6C3-CA21-4B61-AAC1-A5B6204E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375"/>
            <a:ext cx="7886700" cy="1325563"/>
          </a:xfrm>
        </p:spPr>
        <p:txBody>
          <a:bodyPr/>
          <a:lstStyle/>
          <a:p>
            <a:r>
              <a:rPr lang="en-US" dirty="0"/>
              <a:t>Gaya </a:t>
            </a:r>
            <a:r>
              <a:rPr lang="en-US" dirty="0" err="1"/>
              <a:t>penulisan</a:t>
            </a:r>
            <a:r>
              <a:rPr lang="en-US" dirty="0"/>
              <a:t>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FBC3-31B2-4EEA-AF83-520D24859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4635"/>
            <a:ext cx="7886701" cy="5323114"/>
          </a:xfrm>
        </p:spPr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sz="2400" dirty="0"/>
              <a:t>Inline Style Sheet (di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HTML)</a:t>
            </a:r>
            <a:endParaRPr lang="en-US" sz="1400" dirty="0"/>
          </a:p>
          <a:p>
            <a:pPr marL="990600" lvl="1" indent="-533400">
              <a:buFontTx/>
              <a:buNone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&lt;p style="color: green"&gt;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Embedded Style Sheet (di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 HTML)</a:t>
            </a:r>
            <a:endParaRPr lang="en-US" sz="1400" dirty="0"/>
          </a:p>
          <a:p>
            <a:pPr marL="990600" lvl="1" indent="-533400">
              <a:buFontTx/>
              <a:buNone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&lt;style type="text/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"&gt;</a:t>
            </a:r>
            <a:b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h1 {color: blue}</a:t>
            </a:r>
            <a:b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&lt;/style&gt;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Linked Style Sheet (di file </a:t>
            </a:r>
            <a:r>
              <a:rPr lang="en-US" sz="2400" dirty="0" err="1"/>
              <a:t>eksternal</a:t>
            </a:r>
            <a:r>
              <a:rPr lang="en-US" sz="2400" dirty="0"/>
              <a:t>)</a:t>
            </a:r>
            <a:endParaRPr lang="en-US" sz="1400" dirty="0"/>
          </a:p>
          <a:p>
            <a:pPr marL="990600" lvl="1" indent="-533400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&lt;link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rel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="stylesheet" type="text/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"      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="http://myblog.com/home.css"&gt;</a:t>
            </a:r>
          </a:p>
          <a:p>
            <a:pPr marL="990600" lvl="1" indent="-533400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&lt;style type="text/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"&gt;</a:t>
            </a:r>
            <a:b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@import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(http://myblog.com/home.css);</a:t>
            </a:r>
            <a:b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&lt;/style&gt;</a:t>
            </a:r>
          </a:p>
          <a:p>
            <a:pPr marL="990600" lvl="1" indent="-533400">
              <a:buFontTx/>
              <a:buNone/>
            </a:pPr>
            <a:r>
              <a:rPr lang="en-US" sz="2000" dirty="0"/>
              <a:t>   </a:t>
            </a:r>
            <a:r>
              <a:rPr lang="en-US" dirty="0"/>
              <a:t>Isi file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tag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pPr marL="990600" lvl="1" indent="-533400">
              <a:buFontTx/>
              <a:buNone/>
            </a:pPr>
            <a:r>
              <a:rPr lang="en-US" sz="2000" dirty="0">
                <a:solidFill>
                  <a:schemeClr val="accent1"/>
                </a:solidFill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&lt;style&gt; &lt;/style&gt;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Default Style Sheet (style default </a:t>
            </a:r>
            <a:r>
              <a:rPr lang="en-US" sz="2400" dirty="0" err="1"/>
              <a:t>dari</a:t>
            </a:r>
            <a:r>
              <a:rPr lang="en-US" sz="2400" dirty="0"/>
              <a:t> browser)</a:t>
            </a:r>
            <a:endParaRPr lang="en-US" sz="1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75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0C11-BD68-4419-8D82-DF2B1E2C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&amp;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4D76-7472-4137-AD43-F1138C219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/>
              <a:t>Grouping </a:t>
            </a:r>
            <a:r>
              <a:rPr lang="en-US" sz="2400" b="1" dirty="0"/>
              <a:t>(</a:t>
            </a:r>
            <a:r>
              <a:rPr lang="en-US" sz="2400" b="1" dirty="0" err="1"/>
              <a:t>pengelompokan</a:t>
            </a:r>
            <a:r>
              <a:rPr lang="en-US" sz="2400" b="1" dirty="0"/>
              <a:t>) :</a:t>
            </a:r>
            <a:endParaRPr lang="en-US" sz="2000" b="1" dirty="0"/>
          </a:p>
          <a:p>
            <a:pPr lvl="1"/>
            <a:r>
              <a:rPr lang="en-US" dirty="0"/>
              <a:t>Selector :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h1, h2, h3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 font-family: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arial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}</a:t>
            </a:r>
          </a:p>
          <a:p>
            <a:pPr lvl="1"/>
            <a:r>
              <a:rPr lang="en-US" dirty="0"/>
              <a:t>Declaration :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h1 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font-weight: bold; font-size: 14pt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Value :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h1 { font: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bold 12pt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arial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i="1" dirty="0"/>
          </a:p>
          <a:p>
            <a:r>
              <a:rPr lang="en-US" sz="2400" b="1" i="1" dirty="0"/>
              <a:t>Inheritance </a:t>
            </a:r>
            <a:r>
              <a:rPr lang="en-US" sz="2400" b="1" dirty="0"/>
              <a:t>(</a:t>
            </a:r>
            <a:r>
              <a:rPr lang="en-US" sz="2400" b="1" dirty="0" err="1"/>
              <a:t>pewarisan</a:t>
            </a:r>
            <a:r>
              <a:rPr lang="en-US" sz="2400" b="1" dirty="0"/>
              <a:t>) :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dirty="0" err="1"/>
              <a:t>Bila</a:t>
            </a:r>
            <a:r>
              <a:rPr lang="en-US" dirty="0"/>
              <a:t> style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style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induknya</a:t>
            </a:r>
            <a:endParaRPr lang="en-US" dirty="0"/>
          </a:p>
          <a:p>
            <a:pPr lvl="2">
              <a:buFontTx/>
              <a:buNone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5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DB2C-4DA8-4A56-9E2F-01488A74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&amp;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9DFF-2344-4DC8-9C35-228C96B0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	&lt;title&gt;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Inheritace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&lt;div style="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color:red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		&lt;h1&gt;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Warna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Merah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dari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Inheritance parent&lt;/h1&gt;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	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7320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D19D-6F24-42E5-AA17-1720225A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2C040-076F-4EF9-9008-91BF5668E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97450"/>
            <a:ext cx="7886700" cy="32795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Tag (</a:t>
            </a:r>
            <a:r>
              <a:rPr lang="en-US" dirty="0" err="1"/>
              <a:t>elemen</a:t>
            </a:r>
            <a:r>
              <a:rPr lang="en-US" dirty="0"/>
              <a:t>) HTML</a:t>
            </a:r>
          </a:p>
          <a:p>
            <a:pPr lvl="1">
              <a:buFontTx/>
              <a:buNone/>
            </a:pP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</a:rPr>
              <a:t>div {</a:t>
            </a:r>
            <a:r>
              <a:rPr lang="en-US" sz="2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backround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</a:rPr>
              <a:t>-color: red}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Class</a:t>
            </a:r>
          </a:p>
          <a:p>
            <a:pPr lvl="1">
              <a:buFontTx/>
              <a:buNone/>
            </a:pPr>
            <a:r>
              <a:rPr lang="en-US" sz="2200" b="1" dirty="0">
                <a:solidFill>
                  <a:schemeClr val="accent1"/>
                </a:solidFill>
                <a:latin typeface="Courier New" charset="0"/>
              </a:rPr>
              <a:t>.gray  {color: #333}</a:t>
            </a:r>
            <a:endParaRPr lang="en-US" sz="1600" b="1" dirty="0">
              <a:solidFill>
                <a:schemeClr val="accent1"/>
              </a:solidFill>
              <a:latin typeface="Courier New" charset="0"/>
            </a:endParaRPr>
          </a:p>
          <a:p>
            <a:r>
              <a:rPr lang="en-US" dirty="0"/>
              <a:t>ID</a:t>
            </a:r>
          </a:p>
          <a:p>
            <a:pPr lvl="1">
              <a:buFontTx/>
              <a:buNone/>
            </a:pPr>
            <a:r>
              <a:rPr lang="en-US" sz="2200" b="1" dirty="0">
                <a:solidFill>
                  <a:schemeClr val="accent1"/>
                </a:solidFill>
                <a:latin typeface="Courier New" charset="0"/>
              </a:rPr>
              <a:t>#gray  {color: #333}</a:t>
            </a:r>
            <a:endParaRPr lang="en-US" sz="2200" dirty="0">
              <a:solidFill>
                <a:schemeClr val="accent1"/>
              </a:solidFill>
              <a:latin typeface="Courier New" charset="0"/>
            </a:endParaRPr>
          </a:p>
          <a:p>
            <a:r>
              <a:rPr lang="en-US" dirty="0" err="1"/>
              <a:t>Kontekstual</a:t>
            </a:r>
            <a:endParaRPr lang="en-US" dirty="0"/>
          </a:p>
          <a:p>
            <a:pPr lvl="1">
              <a:buFontTx/>
              <a:buNone/>
            </a:pPr>
            <a:r>
              <a:rPr lang="en-US" sz="1600" dirty="0">
                <a:solidFill>
                  <a:schemeClr val="accent1"/>
                </a:solidFill>
                <a:latin typeface="Courier New" charset="0"/>
              </a:rPr>
              <a:t>h1 </a:t>
            </a:r>
            <a:r>
              <a:rPr lang="en-US" sz="1600" dirty="0" err="1">
                <a:solidFill>
                  <a:schemeClr val="accent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Courier New" charset="0"/>
              </a:rPr>
              <a:t> {color: navy}</a:t>
            </a:r>
          </a:p>
          <a:p>
            <a:pPr lvl="1">
              <a:buFontTx/>
              <a:buNone/>
            </a:pPr>
            <a:r>
              <a:rPr lang="en-US" sz="1600" dirty="0" err="1">
                <a:solidFill>
                  <a:schemeClr val="accent1"/>
                </a:solidFill>
                <a:latin typeface="Courier New" charset="0"/>
              </a:rPr>
              <a:t>div.mhs</a:t>
            </a:r>
            <a:r>
              <a:rPr lang="en-US" sz="1600" dirty="0">
                <a:solidFill>
                  <a:schemeClr val="accent1"/>
                </a:solidFill>
                <a:latin typeface="Courier New" charset="0"/>
              </a:rPr>
              <a:t> .</a:t>
            </a:r>
            <a:r>
              <a:rPr lang="en-US" sz="1600" dirty="0" err="1">
                <a:solidFill>
                  <a:schemeClr val="accent1"/>
                </a:solidFill>
                <a:latin typeface="Courier New" charset="0"/>
              </a:rPr>
              <a:t>alamat</a:t>
            </a:r>
            <a:r>
              <a:rPr lang="en-US" sz="1600" dirty="0">
                <a:solidFill>
                  <a:schemeClr val="accent1"/>
                </a:solidFill>
                <a:latin typeface="Courier New" charset="0"/>
              </a:rPr>
              <a:t> b {color: green}</a:t>
            </a:r>
          </a:p>
          <a:p>
            <a:pPr lvl="1">
              <a:buFontTx/>
              <a:buNone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7A6D5-A667-4E8E-A5A5-A847717C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74" y="1362822"/>
            <a:ext cx="6508941" cy="153462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1DB955-8A49-4F7C-8933-D5696F8825FB}"/>
              </a:ext>
            </a:extLst>
          </p:cNvPr>
          <p:cNvSpPr/>
          <p:nvPr/>
        </p:nvSpPr>
        <p:spPr>
          <a:xfrm>
            <a:off x="1338943" y="1395479"/>
            <a:ext cx="1355271" cy="1325563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9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D19D-6F24-42E5-AA17-1720225A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2C040-076F-4EF9-9008-91BF5668E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1215"/>
            <a:ext cx="7886700" cy="462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&lt;style&gt;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B050"/>
                </a:solidFill>
                <a:latin typeface="Courier New" charset="0"/>
              </a:rPr>
              <a:t>span.blue</a:t>
            </a:r>
            <a:r>
              <a:rPr lang="en-US" sz="1800" b="1" dirty="0">
                <a:solidFill>
                  <a:srgbClr val="00B050"/>
                </a:solidFill>
                <a:latin typeface="Courier New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 charset="0"/>
              </a:rPr>
              <a:t>    color: blue;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&lt;/style&gt;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1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charset="0"/>
              </a:rPr>
              <a:t>. . . .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1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charset="0"/>
              </a:rPr>
              <a:t>&lt;div class="blue"&gt;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AUTHOR</a:t>
            </a:r>
            <a:r>
              <a:rPr lang="en-US" sz="1800" b="1" dirty="0">
                <a:solidFill>
                  <a:schemeClr val="accent1"/>
                </a:solidFill>
                <a:latin typeface="Courier New" charset="0"/>
              </a:rPr>
              <a:t>&lt;/h1&gt;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charset="0"/>
              </a:rPr>
              <a:t>&lt;span class="blue"&gt;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JACK SPARROW</a:t>
            </a:r>
            <a:r>
              <a:rPr lang="en-US" sz="1800" b="1" dirty="0">
                <a:solidFill>
                  <a:schemeClr val="accent1"/>
                </a:solidFill>
                <a:latin typeface="Courier New" charset="0"/>
              </a:rPr>
              <a:t>&lt;/span&gt;</a:t>
            </a:r>
          </a:p>
          <a:p>
            <a:pPr lvl="1">
              <a:buFontTx/>
              <a:buNone/>
            </a:pPr>
            <a:endParaRPr lang="en-US" sz="1800" b="1" dirty="0">
              <a:latin typeface="Courier New" charset="0"/>
            </a:endParaRP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3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</TotalTime>
  <Words>592</Words>
  <Application>Microsoft Office PowerPoint</Application>
  <PresentationFormat>On-screen Show (4:3)</PresentationFormat>
  <Paragraphs>298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Rockwell</vt:lpstr>
      <vt:lpstr>Tahoma</vt:lpstr>
      <vt:lpstr>Times New Roman</vt:lpstr>
      <vt:lpstr>Wingdings</vt:lpstr>
      <vt:lpstr>Office Theme</vt:lpstr>
      <vt:lpstr>{ Cascading Style Sheet }</vt:lpstr>
      <vt:lpstr>CSS</vt:lpstr>
      <vt:lpstr>CSS Syntax</vt:lpstr>
      <vt:lpstr>CSS Syntax</vt:lpstr>
      <vt:lpstr>Gaya penulisan CSS</vt:lpstr>
      <vt:lpstr>Grouping &amp; Inheritance</vt:lpstr>
      <vt:lpstr>Grouping &amp; Inheritance</vt:lpstr>
      <vt:lpstr>Type of Selector</vt:lpstr>
      <vt:lpstr>Type of Selector</vt:lpstr>
      <vt:lpstr>Type of Selector</vt:lpstr>
      <vt:lpstr>Pseudo Class</vt:lpstr>
      <vt:lpstr>Pseudo Element</vt:lpstr>
      <vt:lpstr>CSS Properties</vt:lpstr>
      <vt:lpstr>Font</vt:lpstr>
      <vt:lpstr>Color &amp; Background</vt:lpstr>
      <vt:lpstr>Text</vt:lpstr>
      <vt:lpstr>LIST</vt:lpstr>
      <vt:lpstr>DIV – Box Model</vt:lpstr>
      <vt:lpstr>Box Model</vt:lpstr>
      <vt:lpstr>PowerPoint Presentation</vt:lpstr>
      <vt:lpstr>Box Model</vt:lpstr>
      <vt:lpstr>Media Types</vt:lpstr>
      <vt:lpstr>More</vt:lpstr>
      <vt:lpstr>TUGAS</vt:lpstr>
      <vt:lpstr>Pengumpulan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&lt;Hypertext Markup Language/&gt;</dc:title>
  <dc:creator>fawwaz</dc:creator>
  <cp:lastModifiedBy>fawwaz</cp:lastModifiedBy>
  <cp:revision>31</cp:revision>
  <dcterms:created xsi:type="dcterms:W3CDTF">2018-08-29T03:55:35Z</dcterms:created>
  <dcterms:modified xsi:type="dcterms:W3CDTF">2018-09-06T02:05:24Z</dcterms:modified>
</cp:coreProperties>
</file>