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9" r:id="rId17"/>
    <p:sldId id="280" r:id="rId18"/>
    <p:sldId id="283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12E1-E122-44C1-9655-0885A815F8A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4427-B636-42B7-AFB0-3BD3DBF1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76A089F8-5DE6-4C6D-AAE3-23654398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982" y="3904634"/>
            <a:ext cx="7772400" cy="1470025"/>
          </a:xfrm>
        </p:spPr>
        <p:txBody>
          <a:bodyPr/>
          <a:lstStyle/>
          <a:p>
            <a:pPr eaLnBrk="1" hangingPunct="1"/>
            <a:r>
              <a:rPr lang="fr-CA" altLang="en-US" sz="3800" dirty="0" err="1"/>
              <a:t>Decisions</a:t>
            </a:r>
            <a:r>
              <a:rPr lang="fr-CA" altLang="en-US" sz="3800" dirty="0"/>
              <a:t>, </a:t>
            </a:r>
            <a:r>
              <a:rPr lang="fr-CA" altLang="en-US" sz="3800" dirty="0" err="1"/>
              <a:t>Loops</a:t>
            </a:r>
            <a:r>
              <a:rPr lang="fr-CA" altLang="en-US" sz="3800" dirty="0"/>
              <a:t>, and </a:t>
            </a:r>
            <a:r>
              <a:rPr lang="fr-CA" altLang="en-US" sz="3800" dirty="0" err="1"/>
              <a:t>Arrays</a:t>
            </a:r>
            <a:endParaRPr lang="fr-CA" altLang="en-US" sz="3800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B3759F30-6C01-4DF3-825E-E60CADD95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CA" altLang="en-US" sz="2600">
                <a:solidFill>
                  <a:schemeClr val="bg1"/>
                </a:solidFill>
              </a:rPr>
              <a:t>Achmad Arwan, S.Kom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45129-106C-4152-B4F6-D6637E1A7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9" y="1483341"/>
            <a:ext cx="2890482" cy="28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3">
            <a:extLst>
              <a:ext uri="{FF2B5EF4-FFF2-40B4-BE49-F238E27FC236}">
                <a16:creationId xmlns:a16="http://schemas.microsoft.com/office/drawing/2014/main" id="{F1706516-3EF3-4E68-86D3-C4B6F722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do...while Statement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618470EF-AB06-436A-A877-69BD979B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/>
          <a:lstStyle/>
          <a:p>
            <a:pPr eaLnBrk="1" hangingPunct="1"/>
            <a:r>
              <a:rPr lang="en-US" altLang="en-US" sz="2000"/>
              <a:t>The do...while statement will always execute the block of code once, it will then check the condition, and repeat the loop while the condition is true.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Syntax</a:t>
            </a:r>
          </a:p>
          <a:p>
            <a:pPr eaLnBrk="1" hangingPunct="1"/>
            <a:r>
              <a:rPr lang="en-US" altLang="en-US" sz="2000"/>
              <a:t>do</a:t>
            </a:r>
            <a:br>
              <a:rPr lang="en-US" altLang="en-US" sz="2000"/>
            </a:br>
            <a:r>
              <a:rPr lang="en-US" altLang="en-US" sz="2000"/>
              <a:t>  {</a:t>
            </a:r>
            <a:br>
              <a:rPr lang="en-US" altLang="en-US" sz="2000"/>
            </a:br>
            <a:r>
              <a:rPr lang="en-US" altLang="en-US" sz="2000" i="1"/>
              <a:t>  code to be executed;</a:t>
            </a:r>
            <a:br>
              <a:rPr lang="en-US" altLang="en-US" sz="2000" i="1"/>
            </a:br>
            <a:r>
              <a:rPr lang="en-US" altLang="en-US" sz="2000" i="1"/>
              <a:t>  </a:t>
            </a:r>
            <a:r>
              <a:rPr lang="en-US" altLang="en-US" sz="2000"/>
              <a:t>}</a:t>
            </a:r>
            <a:br>
              <a:rPr lang="en-US" altLang="en-US" sz="2000"/>
            </a:br>
            <a:r>
              <a:rPr lang="en-US" altLang="en-US" sz="2000"/>
              <a:t>while (</a:t>
            </a:r>
            <a:r>
              <a:rPr lang="en-US" altLang="en-US" sz="2000" i="1"/>
              <a:t>condition</a:t>
            </a:r>
            <a:r>
              <a:rPr lang="en-US" altLang="en-US" sz="2000"/>
              <a:t>); </a:t>
            </a:r>
            <a:endParaRPr lang="en-US" altLang="en-US" sz="2000" i="1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36563D54-F2FC-4FFD-A6CD-C822E5BE6EDB}"/>
              </a:ext>
            </a:extLst>
          </p:cNvPr>
          <p:cNvSpPr txBox="1">
            <a:spLocks/>
          </p:cNvSpPr>
          <p:nvPr/>
        </p:nvSpPr>
        <p:spPr bwMode="auto">
          <a:xfrm>
            <a:off x="4701654" y="1934948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&lt;html&gt;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&lt;body&gt;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&lt;?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php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$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=1;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do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$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++;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echo "The number is " . $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. "&lt;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br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/&gt;";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}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while ($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&lt;=5);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?&gt;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&lt;/body&gt;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&lt;/html&gt;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>
            <a:extLst>
              <a:ext uri="{FF2B5EF4-FFF2-40B4-BE49-F238E27FC236}">
                <a16:creationId xmlns:a16="http://schemas.microsoft.com/office/drawing/2014/main" id="{F21BC264-7BCD-4D41-BAAB-C21B2D1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for Loop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53269009-797E-4E49-8C61-235CEB34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The for loop is used when you know in advance how many times the script should run.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Syntax</a:t>
            </a:r>
          </a:p>
          <a:p>
            <a:pPr eaLnBrk="1" hangingPunct="1"/>
            <a:r>
              <a:rPr lang="en-US" altLang="en-US" sz="2000"/>
              <a:t>for (</a:t>
            </a:r>
            <a:r>
              <a:rPr lang="en-US" altLang="en-US" sz="2000" i="1"/>
              <a:t>init; condition; increment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  {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executed;</a:t>
            </a:r>
            <a:br>
              <a:rPr lang="en-US" altLang="en-US" sz="2000"/>
            </a:br>
            <a:r>
              <a:rPr lang="en-US" altLang="en-US" sz="2000"/>
              <a:t>  } </a:t>
            </a:r>
          </a:p>
          <a:p>
            <a:pPr eaLnBrk="1" hangingPunct="1"/>
            <a:r>
              <a:rPr lang="en-US" altLang="en-US" sz="1400"/>
              <a:t>Parameters:</a:t>
            </a:r>
          </a:p>
          <a:p>
            <a:pPr eaLnBrk="1" hangingPunct="1"/>
            <a:r>
              <a:rPr lang="en-US" altLang="en-US" sz="1400" i="1"/>
              <a:t>init</a:t>
            </a:r>
            <a:r>
              <a:rPr lang="en-US" altLang="en-US" sz="1400"/>
              <a:t>: Mostly used to set a counter (but can be any code to be executed once at the beginning of the loop)</a:t>
            </a:r>
          </a:p>
          <a:p>
            <a:pPr eaLnBrk="1" hangingPunct="1"/>
            <a:r>
              <a:rPr lang="en-US" altLang="en-US" sz="1400" i="1"/>
              <a:t>condition</a:t>
            </a:r>
            <a:r>
              <a:rPr lang="en-US" altLang="en-US" sz="1400"/>
              <a:t>: Evaluated for each loop iteration. If it evaluates to TRUE, the loop continues. If it evaluates to FALSE, the loop ends.</a:t>
            </a:r>
          </a:p>
          <a:p>
            <a:pPr eaLnBrk="1" hangingPunct="1"/>
            <a:r>
              <a:rPr lang="en-US" altLang="en-US" sz="1400" i="1"/>
              <a:t>increment</a:t>
            </a:r>
            <a:r>
              <a:rPr lang="en-US" altLang="en-US" sz="1400"/>
              <a:t>: Mostly used to increment a counter (but can be any code to be executed at the end of the iteration)</a:t>
            </a:r>
          </a:p>
          <a:p>
            <a:pPr eaLnBrk="1" hangingPunct="1"/>
            <a:endParaRPr lang="en-US" altLang="en-US" sz="2000" i="1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CC48E759-72EE-46E3-954F-C3C7D7941B3F}"/>
              </a:ext>
            </a:extLst>
          </p:cNvPr>
          <p:cNvSpPr txBox="1">
            <a:spLocks/>
          </p:cNvSpPr>
          <p:nvPr/>
        </p:nvSpPr>
        <p:spPr bwMode="auto">
          <a:xfrm>
            <a:off x="4572000" y="1287439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&lt;html&gt;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&lt;?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php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for ($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=1; 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&lt;=5; 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++)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 {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echo "The number is " . 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. "&lt;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br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/&gt;";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 }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?&gt;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&lt;/html&gt; 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">
            <a:extLst>
              <a:ext uri="{FF2B5EF4-FFF2-40B4-BE49-F238E27FC236}">
                <a16:creationId xmlns:a16="http://schemas.microsoft.com/office/drawing/2014/main" id="{28292C4B-1A55-479A-AB32-6F37DD65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foreach Loop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2A559F54-DD66-4D04-AA60-4C8120A9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/>
          <a:lstStyle/>
          <a:p>
            <a:pPr eaLnBrk="1" hangingPunct="1"/>
            <a:r>
              <a:rPr lang="en-US" altLang="en-US" sz="2000"/>
              <a:t>The foreach loop is used to loop through arrays.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Syntax</a:t>
            </a:r>
          </a:p>
          <a:p>
            <a:pPr eaLnBrk="1" hangingPunct="1"/>
            <a:r>
              <a:rPr lang="en-US" altLang="en-US" sz="2000"/>
              <a:t>foreach ($</a:t>
            </a:r>
            <a:r>
              <a:rPr lang="en-US" altLang="en-US" sz="2000" i="1"/>
              <a:t>array </a:t>
            </a:r>
            <a:r>
              <a:rPr lang="en-US" altLang="en-US" sz="2000"/>
              <a:t>as</a:t>
            </a:r>
            <a:r>
              <a:rPr lang="en-US" altLang="en-US" sz="2000" i="1"/>
              <a:t> </a:t>
            </a:r>
            <a:r>
              <a:rPr lang="en-US" altLang="en-US" sz="2000"/>
              <a:t>$</a:t>
            </a:r>
            <a:r>
              <a:rPr lang="en-US" altLang="en-US" sz="2000" i="1"/>
              <a:t>value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  {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executed;</a:t>
            </a:r>
            <a:br>
              <a:rPr lang="en-US" altLang="en-US" sz="2000"/>
            </a:br>
            <a:r>
              <a:rPr lang="en-US" altLang="en-US" sz="2000"/>
              <a:t>  } </a:t>
            </a:r>
          </a:p>
          <a:p>
            <a:pPr eaLnBrk="1" hangingPunct="1"/>
            <a:r>
              <a:rPr lang="en-US" altLang="en-US" sz="2000"/>
              <a:t>For every loop iteration, the value of the current array element is assigned to $value (and the array pointer is moved by one) - so on the next loop iteration, you'll be looking at the next array value.</a:t>
            </a:r>
            <a:endParaRPr lang="en-US" altLang="en-US" sz="2000" i="1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B375EBD2-6C98-41CE-AB50-ACE609C00392}"/>
              </a:ext>
            </a:extLst>
          </p:cNvPr>
          <p:cNvSpPr txBox="1">
            <a:spLocks/>
          </p:cNvSpPr>
          <p:nvPr/>
        </p:nvSpPr>
        <p:spPr bwMode="auto">
          <a:xfrm>
            <a:off x="4960961" y="1690689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&lt;html&gt;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&lt;?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php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$x=array("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one","two","three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");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foreach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($x as $value)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 {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echo $value . "&lt;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br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/&gt;";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 }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?&gt;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&lt;/html&gt; 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392509-D6DE-41BD-8643-B5C128CD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3D62C51-1B75-4907-B737-6103CC8D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array is a set of variables that all have the same name but a different index. </a:t>
            </a:r>
          </a:p>
          <a:p>
            <a:r>
              <a:rPr lang="en-US" altLang="en-US" dirty="0"/>
              <a:t>Each member of the array is called an </a:t>
            </a:r>
            <a:r>
              <a:rPr lang="en-US" altLang="en-US" i="1" dirty="0"/>
              <a:t>element.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Each element's name must be followed by its index in square brackets:</a:t>
            </a:r>
          </a:p>
          <a:p>
            <a:r>
              <a:rPr lang="en-US" altLang="en-US" dirty="0"/>
              <a:t>$</a:t>
            </a:r>
            <a:r>
              <a:rPr lang="en-US" altLang="en-US" dirty="0" err="1"/>
              <a:t>nama</a:t>
            </a:r>
            <a:r>
              <a:rPr lang="en-US" altLang="en-US" dirty="0"/>
              <a:t>[1]=“Adi”;</a:t>
            </a:r>
          </a:p>
          <a:p>
            <a:r>
              <a:rPr lang="en-US" altLang="en-US" dirty="0"/>
              <a:t>$</a:t>
            </a:r>
            <a:r>
              <a:rPr lang="en-US" altLang="en-US" dirty="0" err="1"/>
              <a:t>nama</a:t>
            </a:r>
            <a:r>
              <a:rPr lang="en-US" altLang="en-US" dirty="0"/>
              <a:t>[2]=“Dina”;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385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1B9E7A2-4ADC-459B-8797-615DCAF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Initialization of Arrays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77EB8-E1A7-44C1-BB04-DBC930BB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$author[0]="William Shakespeare";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$author = array ("William Shakespeare", "Franz Kafka");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$author = array (1=&gt;"William Shakespeare", "Franz Kafka");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$author = array (“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wl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”=&gt;"William Shakespeare", “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Fk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”=&gt;"Franz Kafka");</a:t>
            </a:r>
          </a:p>
        </p:txBody>
      </p:sp>
    </p:spTree>
    <p:extLst>
      <p:ext uri="{BB962C8B-B14F-4D97-AF65-F5344CB8AC3E}">
        <p14:creationId xmlns:p14="http://schemas.microsoft.com/office/powerpoint/2010/main" val="31061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6DFF4B0-9444-4A05-AF9B-25F988A5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Iterating through an Array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2C89C50-E1EB-412B-AD03-965A02AC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($counter=1; $counter&lt;51; $counter++) { echo"&lt;BR&gt;$author[$counter]"; }</a:t>
            </a: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/>
              <a:t>Or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$counter = 1;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 ($counter &lt; 51) {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echo"&lt;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 $author[$counter]";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$counter = $counter + 1;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A2664F0-EBCF-42C8-9671-6F09F217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sort() function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4824089-1292-44B0-9587-8749CDF9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sort() is the most basic of the sorting functions. It takes the contents of the array and sorts them into alphabetical order.</a:t>
            </a:r>
          </a:p>
          <a:p>
            <a:r>
              <a:rPr lang="en-US" altLang="en-US"/>
              <a:t>The function requires only an array name to sort the array:</a:t>
            </a:r>
          </a:p>
          <a:p>
            <a:r>
              <a:rPr lang="en-US" altLang="en-US"/>
              <a:t>sort(ArrayName)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56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9223183-EC30-4AB8-A2E2-356991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sort() sample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D63694B-BB74-40E8-8484-A69F8454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$director = array ("Orson 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Welles","Carol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 Reed", "Fritz Lang", "Jacques Tourneur");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echo “Before sort”;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while (list($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IndexValue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, 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DirectorName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) = each ($Director)){ echo "&lt;BR&gt;$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IndexValue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 - 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DirectorName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";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sort($director);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echo “Before sort”;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while (list($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IndexValue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, 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DirectorName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) = each ($Director)){ echo "&lt;BR&gt;$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IndexValue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 - $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DirectorName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";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42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F5DC425-87D4-4626-B5EC-BBA2CA10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Multidimentional 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19A00F-5B66-4013-883A-4A19A26423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2041525"/>
          <a:ext cx="3429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Price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/>
                        <a:t>rose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1.25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/>
                        <a:t>daisy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0.75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/>
                        <a:t>orchid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1.15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B7756B-4360-4D4C-8722-F3258C5C868C}"/>
              </a:ext>
            </a:extLst>
          </p:cNvPr>
          <p:cNvSpPr txBox="1">
            <a:spLocks/>
          </p:cNvSpPr>
          <p:nvPr/>
        </p:nvSpPr>
        <p:spPr bwMode="auto">
          <a:xfrm>
            <a:off x="4114800" y="1905000"/>
            <a:ext cx="457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&lt;?</a:t>
            </a:r>
            <a:r>
              <a:rPr lang="en-US" sz="1900" dirty="0" err="1">
                <a:solidFill>
                  <a:srgbClr val="0070C0"/>
                </a:solidFill>
                <a:latin typeface="Arial" charset="0"/>
                <a:cs typeface="Arial" charset="0"/>
              </a:rPr>
              <a:t>php</a:t>
            </a: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$shop = array( array( Title =&gt; "rose", 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   Price =&gt; 1.25,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   Number =&gt; 15 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 ),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array( Title =&gt; "daisy", 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       Price =&gt; 0.75,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   Number =&gt; 25,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 ),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array( Title =&gt; "orchid", 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   Price =&gt; 1.15,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   Number =&gt; 7 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       )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             );</a:t>
            </a:r>
            <a:b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900" dirty="0">
                <a:solidFill>
                  <a:srgbClr val="0070C0"/>
                </a:solidFill>
                <a:latin typeface="Arial" charset="0"/>
                <a:cs typeface="Arial" charset="0"/>
              </a:rPr>
              <a:t>?&gt;</a:t>
            </a:r>
            <a:endParaRPr lang="en-US" sz="1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6AE194B-58D5-4A06-A883-26B88931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555" y="2951328"/>
            <a:ext cx="3790666" cy="148760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echo “Thanks 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2302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>
            <a:extLst>
              <a:ext uri="{FF2B5EF4-FFF2-40B4-BE49-F238E27FC236}">
                <a16:creationId xmlns:a16="http://schemas.microsoft.com/office/drawing/2014/main" id="{60E5F872-F4CB-4581-8D4F-4E12D61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IF Statements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069A09BB-1540-4842-A7C1-B57F9039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en-US" sz="2600"/>
              <a:t>In PHP we have the following conditional statements:</a:t>
            </a:r>
          </a:p>
          <a:p>
            <a:pPr eaLnBrk="1" hangingPunct="1"/>
            <a:r>
              <a:rPr lang="en-US" altLang="en-US" sz="2600" b="1"/>
              <a:t>if statement</a:t>
            </a:r>
            <a:r>
              <a:rPr lang="en-US" altLang="en-US" sz="2600"/>
              <a:t> - use this statement to execute some code only if a specified condition is true</a:t>
            </a:r>
          </a:p>
          <a:p>
            <a:pPr eaLnBrk="1" hangingPunct="1"/>
            <a:r>
              <a:rPr lang="en-US" altLang="en-US" sz="2600" b="1"/>
              <a:t>if...else statement</a:t>
            </a:r>
            <a:r>
              <a:rPr lang="en-US" altLang="en-US" sz="2600"/>
              <a:t> - use this statement to execute some code if a condition is true and another code if the condition is false</a:t>
            </a:r>
          </a:p>
          <a:p>
            <a:pPr eaLnBrk="1" hangingPunct="1"/>
            <a:r>
              <a:rPr lang="en-US" altLang="en-US" sz="2600" b="1"/>
              <a:t>if...elseif....else statement</a:t>
            </a:r>
            <a:r>
              <a:rPr lang="en-US" altLang="en-US" sz="2600"/>
              <a:t> - use this statement to select one of several blocks of code to be executed</a:t>
            </a:r>
          </a:p>
          <a:p>
            <a:pPr eaLnBrk="1" hangingPunct="1"/>
            <a:r>
              <a:rPr lang="en-US" altLang="en-US" sz="2600" b="1"/>
              <a:t>switch statement</a:t>
            </a:r>
            <a:r>
              <a:rPr lang="en-US" altLang="en-US" sz="2600"/>
              <a:t> - use this statement to select one of many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1279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>
            <a:extLst>
              <a:ext uri="{FF2B5EF4-FFF2-40B4-BE49-F238E27FC236}">
                <a16:creationId xmlns:a16="http://schemas.microsoft.com/office/drawing/2014/main" id="{C2F9DEE6-F35E-4026-9569-CA346B47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The IF Statements</a:t>
            </a:r>
          </a:p>
        </p:txBody>
      </p:sp>
      <p:sp>
        <p:nvSpPr>
          <p:cNvPr id="5123" name="Espace réservé du contenu 4">
            <a:extLst>
              <a:ext uri="{FF2B5EF4-FFF2-40B4-BE49-F238E27FC236}">
                <a16:creationId xmlns:a16="http://schemas.microsoft.com/office/drawing/2014/main" id="{A92FBB92-5D8C-4B28-88FF-96773C34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The if Statement</a:t>
            </a:r>
          </a:p>
          <a:p>
            <a:pPr eaLnBrk="1" hangingPunct="1"/>
            <a:r>
              <a:rPr lang="en-US" altLang="en-US" sz="2800" dirty="0"/>
              <a:t>Use the if statement to execute some code only if a specified condition is true.</a:t>
            </a:r>
          </a:p>
          <a:p>
            <a:pPr eaLnBrk="1" hangingPunct="1"/>
            <a:r>
              <a:rPr lang="en-US" altLang="en-US" sz="2800" b="1" dirty="0"/>
              <a:t>Syntax</a:t>
            </a:r>
          </a:p>
          <a:p>
            <a:pPr eaLnBrk="1" hangingPunct="1"/>
            <a:r>
              <a:rPr lang="en-US" altLang="en-US" sz="2800" dirty="0"/>
              <a:t>if (</a:t>
            </a:r>
            <a:r>
              <a:rPr lang="en-US" altLang="en-US" sz="2800" i="1" dirty="0"/>
              <a:t>condition</a:t>
            </a:r>
            <a:r>
              <a:rPr lang="en-US" altLang="en-US" sz="2800" dirty="0"/>
              <a:t>) </a:t>
            </a:r>
            <a:r>
              <a:rPr lang="en-US" altLang="en-US" sz="2800" i="1" dirty="0"/>
              <a:t>code to be executed if condition is true;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$d=date("D");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if ($d=="Fri") echo "Have a nice weekend!";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0490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3">
            <a:extLst>
              <a:ext uri="{FF2B5EF4-FFF2-40B4-BE49-F238E27FC236}">
                <a16:creationId xmlns:a16="http://schemas.microsoft.com/office/drawing/2014/main" id="{73904729-4CF2-4766-87D8-4A4CF04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if...else Statement</a:t>
            </a:r>
          </a:p>
        </p:txBody>
      </p:sp>
      <p:sp>
        <p:nvSpPr>
          <p:cNvPr id="6147" name="Espace réservé du contenu 4">
            <a:extLst>
              <a:ext uri="{FF2B5EF4-FFF2-40B4-BE49-F238E27FC236}">
                <a16:creationId xmlns:a16="http://schemas.microsoft.com/office/drawing/2014/main" id="{CACF3049-F892-4DF1-A25B-5A0FEEB0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Use the if....else statement to execute some code if a condition is true and another code if a condition is false.</a:t>
            </a:r>
          </a:p>
          <a:p>
            <a:pPr eaLnBrk="1" hangingPunct="1"/>
            <a:r>
              <a:rPr lang="en-US" altLang="en-US" sz="2000" dirty="0"/>
              <a:t>if (</a:t>
            </a:r>
            <a:r>
              <a:rPr lang="en-US" altLang="en-US" sz="2000" i="1" dirty="0"/>
              <a:t>condition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  </a:t>
            </a:r>
            <a:r>
              <a:rPr lang="en-US" altLang="en-US" sz="2000" i="1" dirty="0"/>
              <a:t>code to be executed if condition is true;</a:t>
            </a:r>
            <a:br>
              <a:rPr lang="en-US" altLang="en-US" sz="2000" dirty="0"/>
            </a:br>
            <a:r>
              <a:rPr lang="en-US" altLang="en-US" sz="2000" dirty="0"/>
              <a:t>else</a:t>
            </a:r>
            <a:br>
              <a:rPr lang="en-US" altLang="en-US" sz="2000" dirty="0"/>
            </a:br>
            <a:r>
              <a:rPr lang="en-US" altLang="en-US" sz="2000" dirty="0"/>
              <a:t>  </a:t>
            </a:r>
            <a:r>
              <a:rPr lang="en-US" altLang="en-US" sz="2000" i="1" dirty="0"/>
              <a:t>code to be executed if condition is false;</a:t>
            </a:r>
            <a:r>
              <a:rPr lang="en-US" altLang="en-US" sz="1600" dirty="0"/>
              <a:t> </a:t>
            </a:r>
          </a:p>
          <a:p>
            <a:pPr marL="1882775" indent="0" eaLnBrk="1" hangingPunct="1">
              <a:buNone/>
            </a:pPr>
            <a:br>
              <a:rPr lang="en-US" altLang="en-US" sz="1600" dirty="0"/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$d=date("D");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 ($d=="Fri")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weekend!";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day!";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&lt;/html&gt; </a:t>
            </a:r>
            <a:endParaRPr lang="en-US" alt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3">
            <a:extLst>
              <a:ext uri="{FF2B5EF4-FFF2-40B4-BE49-F238E27FC236}">
                <a16:creationId xmlns:a16="http://schemas.microsoft.com/office/drawing/2014/main" id="{FD01F154-1715-48AF-8746-76741830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if...else Statement</a:t>
            </a:r>
          </a:p>
        </p:txBody>
      </p:sp>
      <p:sp>
        <p:nvSpPr>
          <p:cNvPr id="7171" name="Espace réservé du contenu 4">
            <a:extLst>
              <a:ext uri="{FF2B5EF4-FFF2-40B4-BE49-F238E27FC236}">
                <a16:creationId xmlns:a16="http://schemas.microsoft.com/office/drawing/2014/main" id="{79C56C48-EF2B-425B-81C8-DAB3C153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If more than one line should be executed if a condition is true/false, the lines should be enclosed within curly braces: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$d=date("D");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 ($d=="Fri")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{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"Hello!&lt;</a:t>
            </a:r>
            <a:r>
              <a:rPr lang="en-US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/&gt;";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weekend!";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"See you on Monday!";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}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3">
            <a:extLst>
              <a:ext uri="{FF2B5EF4-FFF2-40B4-BE49-F238E27FC236}">
                <a16:creationId xmlns:a16="http://schemas.microsoft.com/office/drawing/2014/main" id="{44D7410E-0359-457D-A46C-217401B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if...elseif....else Statement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0504B127-E432-4269-A096-398DC6A0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/>
          <a:lstStyle/>
          <a:p>
            <a:pPr eaLnBrk="1" hangingPunct="1"/>
            <a:r>
              <a:rPr lang="en-US" altLang="en-US" sz="2000"/>
              <a:t>Use the if....elseif...else statement to select one of several blocks of code to be executed.</a:t>
            </a:r>
          </a:p>
          <a:p>
            <a:pPr eaLnBrk="1" hangingPunct="1"/>
            <a:r>
              <a:rPr lang="en-US" altLang="en-US" sz="2000"/>
              <a:t>if (</a:t>
            </a:r>
            <a:r>
              <a:rPr lang="en-US" altLang="en-US" sz="2000" i="1"/>
              <a:t>condition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condition is true;</a:t>
            </a:r>
            <a:br>
              <a:rPr lang="en-US" altLang="en-US" sz="2000"/>
            </a:br>
            <a:r>
              <a:rPr lang="en-US" altLang="en-US" sz="2000"/>
              <a:t>elseif (</a:t>
            </a:r>
            <a:r>
              <a:rPr lang="en-US" altLang="en-US" sz="2000" i="1"/>
              <a:t>condition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condition is true;</a:t>
            </a:r>
            <a:br>
              <a:rPr lang="en-US" altLang="en-US" sz="2000" i="1"/>
            </a:br>
            <a:r>
              <a:rPr lang="en-US" altLang="en-US" sz="2000"/>
              <a:t>else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condition is false;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64CDC01C-50DC-43BD-AABD-924C92DF9BF3}"/>
              </a:ext>
            </a:extLst>
          </p:cNvPr>
          <p:cNvSpPr txBox="1">
            <a:spLocks/>
          </p:cNvSpPr>
          <p:nvPr/>
        </p:nvSpPr>
        <p:spPr bwMode="auto">
          <a:xfrm>
            <a:off x="5029200" y="2133600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+mn-lt"/>
                <a:cs typeface="+mn-c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&lt;?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php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$d=date("D");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 ($d=="Fri")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weekend!";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($d=="Sun")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Sunday!";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"Have a nice day!";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&lt;/html&gt; 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3">
            <a:extLst>
              <a:ext uri="{FF2B5EF4-FFF2-40B4-BE49-F238E27FC236}">
                <a16:creationId xmlns:a16="http://schemas.microsoft.com/office/drawing/2014/main" id="{51C8AEEF-C541-452E-B3DF-1BE40AB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PHP Switch Statement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55DDA8C9-EC65-476D-81DC-74624155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/>
          <a:lstStyle/>
          <a:p>
            <a:pPr eaLnBrk="1" hangingPunct="1"/>
            <a:r>
              <a:rPr lang="en-US" altLang="en-US" sz="2000"/>
              <a:t>Use the switch statement to select one of many blocks of code to be executed.</a:t>
            </a:r>
          </a:p>
          <a:p>
            <a:pPr eaLnBrk="1" hangingPunct="1"/>
            <a:r>
              <a:rPr lang="en-US" altLang="en-US" sz="2000"/>
              <a:t>switch 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case </a:t>
            </a:r>
            <a:r>
              <a:rPr lang="en-US" altLang="en-US" sz="2000" i="1"/>
              <a:t>label1: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n=label1;</a:t>
            </a:r>
            <a:br>
              <a:rPr lang="en-US" altLang="en-US" sz="2000"/>
            </a:br>
            <a:r>
              <a:rPr lang="en-US" altLang="en-US" sz="2000"/>
              <a:t>  break;</a:t>
            </a:r>
            <a:br>
              <a:rPr lang="en-US" altLang="en-US" sz="2000"/>
            </a:br>
            <a:r>
              <a:rPr lang="en-US" altLang="en-US" sz="2000"/>
              <a:t>case </a:t>
            </a:r>
            <a:r>
              <a:rPr lang="en-US" altLang="en-US" sz="2000" i="1"/>
              <a:t>label2: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n=label2;</a:t>
            </a:r>
            <a:br>
              <a:rPr lang="en-US" altLang="en-US" sz="2000"/>
            </a:br>
            <a:r>
              <a:rPr lang="en-US" altLang="en-US" sz="2000"/>
              <a:t>  break;</a:t>
            </a:r>
            <a:br>
              <a:rPr lang="en-US" altLang="en-US" sz="2000"/>
            </a:br>
            <a:r>
              <a:rPr lang="en-US" altLang="en-US" sz="2000"/>
              <a:t>default:</a:t>
            </a:r>
            <a:br>
              <a:rPr lang="en-US" altLang="en-US" sz="2000"/>
            </a:br>
            <a:r>
              <a:rPr lang="en-US" altLang="en-US" sz="2000"/>
              <a:t>  </a:t>
            </a:r>
            <a:r>
              <a:rPr lang="en-US" altLang="en-US" sz="2000" i="1"/>
              <a:t>code to be executed if n is different from both label1 and label2;</a:t>
            </a:r>
            <a:br>
              <a:rPr lang="en-US" altLang="en-US" sz="2000"/>
            </a:br>
            <a:r>
              <a:rPr lang="en-US" altLang="en-US" sz="2000"/>
              <a:t>}</a:t>
            </a:r>
            <a:endParaRPr lang="en-US" altLang="en-US" sz="2000" i="1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D88E7446-FF5D-4D05-8575-DB74E3662E7B}"/>
              </a:ext>
            </a:extLst>
          </p:cNvPr>
          <p:cNvSpPr txBox="1">
            <a:spLocks/>
          </p:cNvSpPr>
          <p:nvPr/>
        </p:nvSpPr>
        <p:spPr bwMode="auto">
          <a:xfrm>
            <a:off x="4770461" y="1437090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&lt;html&gt;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&lt;?php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$x=1;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switch ($x)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case 1: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"Number 1";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break;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case 2: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"Number 2";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break;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case 3: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"Number 3";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break;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default: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echo "No number between 1 and 3";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?&gt;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&lt;/html&gt; 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>
            <a:extLst>
              <a:ext uri="{FF2B5EF4-FFF2-40B4-BE49-F238E27FC236}">
                <a16:creationId xmlns:a16="http://schemas.microsoft.com/office/drawing/2014/main" id="{A8585799-954B-48C3-B434-08BA0E37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PHP Loops</a:t>
            </a:r>
            <a:endParaRPr lang="fr-CA" altLang="en-US"/>
          </a:p>
        </p:txBody>
      </p:sp>
      <p:sp>
        <p:nvSpPr>
          <p:cNvPr id="10243" name="Espace réservé du contenu 4">
            <a:extLst>
              <a:ext uri="{FF2B5EF4-FFF2-40B4-BE49-F238E27FC236}">
                <a16:creationId xmlns:a16="http://schemas.microsoft.com/office/drawing/2014/main" id="{01B43682-FDC2-4A34-AFAA-4A3C9DCA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en-US" sz="2800"/>
              <a:t>In PHP, we have the following looping statements:</a:t>
            </a:r>
          </a:p>
          <a:p>
            <a:pPr eaLnBrk="1" hangingPunct="1"/>
            <a:r>
              <a:rPr lang="en-US" altLang="en-US" sz="2800" b="1"/>
              <a:t>while </a:t>
            </a:r>
            <a:r>
              <a:rPr lang="en-US" altLang="en-US" sz="2800"/>
              <a:t>- loops through a block of code while a specified condition is true</a:t>
            </a:r>
          </a:p>
          <a:p>
            <a:pPr eaLnBrk="1" hangingPunct="1"/>
            <a:r>
              <a:rPr lang="en-US" altLang="en-US" sz="2800" b="1"/>
              <a:t>do...while</a:t>
            </a:r>
            <a:r>
              <a:rPr lang="en-US" altLang="en-US" sz="2800"/>
              <a:t> - loops through a block of code once, and then repeats the loop as long as a specified condition is true</a:t>
            </a:r>
          </a:p>
          <a:p>
            <a:pPr eaLnBrk="1" hangingPunct="1"/>
            <a:r>
              <a:rPr lang="en-US" altLang="en-US" sz="2800" b="1"/>
              <a:t>for </a:t>
            </a:r>
            <a:r>
              <a:rPr lang="en-US" altLang="en-US" sz="2800"/>
              <a:t>- loops through a block of code a specified number of times</a:t>
            </a:r>
          </a:p>
          <a:p>
            <a:pPr eaLnBrk="1" hangingPunct="1"/>
            <a:r>
              <a:rPr lang="en-US" altLang="en-US" sz="2800" b="1"/>
              <a:t>foreach </a:t>
            </a:r>
            <a:r>
              <a:rPr lang="en-US" altLang="en-US" sz="2800"/>
              <a:t>- loops through a block of code for each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168784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3">
            <a:extLst>
              <a:ext uri="{FF2B5EF4-FFF2-40B4-BE49-F238E27FC236}">
                <a16:creationId xmlns:a16="http://schemas.microsoft.com/office/drawing/2014/main" id="{27B8D3A0-4A15-4858-9894-DD1445E8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while Loop</a:t>
            </a:r>
          </a:p>
        </p:txBody>
      </p:sp>
      <p:sp>
        <p:nvSpPr>
          <p:cNvPr id="4099" name="Espace réservé du contenu 4">
            <a:extLst>
              <a:ext uri="{FF2B5EF4-FFF2-40B4-BE49-F238E27FC236}">
                <a16:creationId xmlns:a16="http://schemas.microsoft.com/office/drawing/2014/main" id="{29A0F521-7770-49FD-9373-A59DE8CB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88"/>
            <a:ext cx="4724400" cy="4500562"/>
          </a:xfrm>
        </p:spPr>
        <p:txBody>
          <a:bodyPr/>
          <a:lstStyle/>
          <a:p>
            <a:pPr eaLnBrk="1" hangingPunct="1"/>
            <a:r>
              <a:rPr lang="en-US" altLang="en-US" sz="2000"/>
              <a:t>The while loop executes a block of code while a condition is true.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Syntax</a:t>
            </a:r>
          </a:p>
          <a:p>
            <a:pPr eaLnBrk="1" hangingPunct="1"/>
            <a:r>
              <a:rPr lang="en-US" altLang="en-US" sz="2000"/>
              <a:t>while (</a:t>
            </a:r>
            <a:r>
              <a:rPr lang="en-US" altLang="en-US" sz="2000" i="1"/>
              <a:t>condition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  {</a:t>
            </a:r>
            <a:br>
              <a:rPr lang="en-US" altLang="en-US" sz="2000"/>
            </a:br>
            <a:r>
              <a:rPr lang="en-US" altLang="en-US" sz="2000" i="1"/>
              <a:t>  code to be executed</a:t>
            </a:r>
            <a:r>
              <a:rPr lang="en-US" altLang="en-US" sz="2000"/>
              <a:t>;</a:t>
            </a:r>
            <a:br>
              <a:rPr lang="en-US" altLang="en-US" sz="2000"/>
            </a:br>
            <a:r>
              <a:rPr lang="en-US" altLang="en-US" sz="2000"/>
              <a:t>  } </a:t>
            </a:r>
            <a:endParaRPr lang="en-US" altLang="en-US" sz="2000" i="1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60569CE1-417C-432C-A492-A573A4C3D988}"/>
              </a:ext>
            </a:extLst>
          </p:cNvPr>
          <p:cNvSpPr txBox="1">
            <a:spLocks/>
          </p:cNvSpPr>
          <p:nvPr/>
        </p:nvSpPr>
        <p:spPr bwMode="auto">
          <a:xfrm>
            <a:off x="3962400" y="2706806"/>
            <a:ext cx="4724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&lt;html&gt;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&lt;?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php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=1;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while($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&lt;=5)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{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echo "The number is " . 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. "&lt;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br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 /&gt;";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$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++;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  }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?&gt;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&lt;/body&gt;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&lt;/html&gt; 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752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Rockwell</vt:lpstr>
      <vt:lpstr>Wingdings</vt:lpstr>
      <vt:lpstr>Office Theme</vt:lpstr>
      <vt:lpstr>Decisions, Loops, and Arrays</vt:lpstr>
      <vt:lpstr>IF Statements</vt:lpstr>
      <vt:lpstr>The IF Statements</vt:lpstr>
      <vt:lpstr>The if...else Statement</vt:lpstr>
      <vt:lpstr>The if...else Statement</vt:lpstr>
      <vt:lpstr>The if...elseif....else Statement</vt:lpstr>
      <vt:lpstr>The PHP Switch Statement</vt:lpstr>
      <vt:lpstr>PHP Loops</vt:lpstr>
      <vt:lpstr>The while Loop</vt:lpstr>
      <vt:lpstr>The do...while Statement</vt:lpstr>
      <vt:lpstr>The for Loop</vt:lpstr>
      <vt:lpstr>The foreach Loop</vt:lpstr>
      <vt:lpstr>Arrays</vt:lpstr>
      <vt:lpstr>Initialization of Arrays</vt:lpstr>
      <vt:lpstr>Iterating through an Array</vt:lpstr>
      <vt:lpstr>sort() function</vt:lpstr>
      <vt:lpstr>sort() sample</vt:lpstr>
      <vt:lpstr>Multidimentional 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Decisions, Loops, and Arrays</dc:title>
  <dc:creator>fawwaz</dc:creator>
  <cp:lastModifiedBy>fawwaz</cp:lastModifiedBy>
  <cp:revision>3</cp:revision>
  <dcterms:created xsi:type="dcterms:W3CDTF">2018-09-19T07:27:03Z</dcterms:created>
  <dcterms:modified xsi:type="dcterms:W3CDTF">2018-09-19T07:48:11Z</dcterms:modified>
</cp:coreProperties>
</file>