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8" r:id="rId9"/>
    <p:sldId id="267" r:id="rId10"/>
    <p:sldId id="262" r:id="rId11"/>
    <p:sldId id="270" r:id="rId12"/>
    <p:sldId id="271" r:id="rId13"/>
    <p:sldId id="264" r:id="rId14"/>
    <p:sldId id="284" r:id="rId15"/>
    <p:sldId id="285" r:id="rId16"/>
    <p:sldId id="286" r:id="rId17"/>
    <p:sldId id="269" r:id="rId18"/>
    <p:sldId id="277" r:id="rId19"/>
    <p:sldId id="278" r:id="rId20"/>
    <p:sldId id="274" r:id="rId21"/>
    <p:sldId id="275" r:id="rId22"/>
    <p:sldId id="282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1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A809-08E3-48E2-985E-68CF29BF742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1892-6720-40AA-99A9-12B0EF73F9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D2813-0627-4C1F-AC77-EB2DBD2D7160}"/>
              </a:ext>
            </a:extLst>
          </p:cNvPr>
          <p:cNvSpPr/>
          <p:nvPr userDrawn="1"/>
        </p:nvSpPr>
        <p:spPr>
          <a:xfrm>
            <a:off x="-1" y="0"/>
            <a:ext cx="3792071" cy="36512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248726-21BA-4372-938A-38F1BCF7EC8F}"/>
              </a:ext>
            </a:extLst>
          </p:cNvPr>
          <p:cNvSpPr/>
          <p:nvPr userDrawn="1"/>
        </p:nvSpPr>
        <p:spPr>
          <a:xfrm>
            <a:off x="3792070" y="0"/>
            <a:ext cx="2931459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0A930-D44A-4C70-8773-EDA5820E425B}"/>
              </a:ext>
            </a:extLst>
          </p:cNvPr>
          <p:cNvSpPr/>
          <p:nvPr userDrawn="1"/>
        </p:nvSpPr>
        <p:spPr>
          <a:xfrm>
            <a:off x="6723529" y="0"/>
            <a:ext cx="2420471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505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down.com/en/download-30-days-to-learn-jquery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8F68-8F35-47D7-8812-E684A4A03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93026"/>
            <a:ext cx="7772400" cy="1078249"/>
          </a:xfrm>
        </p:spPr>
        <p:txBody>
          <a:bodyPr>
            <a:normAutofit/>
          </a:bodyPr>
          <a:lstStyle/>
          <a:p>
            <a:r>
              <a:rPr lang="en-US" sz="4000" dirty="0" err="1"/>
              <a:t>Jquery</a:t>
            </a:r>
            <a:endParaRPr lang="en-US" sz="4000" dirty="0"/>
          </a:p>
        </p:txBody>
      </p:sp>
      <p:pic>
        <p:nvPicPr>
          <p:cNvPr id="4" name="Picture 3" descr="http://blog.dareboost.com/wp-content/uploads/2014/04/jquery-logo.png">
            <a:extLst>
              <a:ext uri="{FF2B5EF4-FFF2-40B4-BE49-F238E27FC236}">
                <a16:creationId xmlns:a16="http://schemas.microsoft.com/office/drawing/2014/main" id="{09FDF71D-31B6-426D-9100-5C2D45D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4" y="2229408"/>
            <a:ext cx="6228072" cy="153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79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A47E-6EE9-417D-998B-E4C4DC75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6050-80D0-4C99-B0F6-29CCE52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and Select DOM (Document Object Model) element/s on a page (p, div, footer, li,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Set properties of DOM element/s</a:t>
            </a:r>
          </a:p>
          <a:p>
            <a:r>
              <a:rPr lang="en-US" dirty="0"/>
              <a:t>Creates, deletes, shows, hides DOM elements</a:t>
            </a:r>
          </a:p>
          <a:p>
            <a:r>
              <a:rPr lang="en-US" dirty="0"/>
              <a:t>Defines event behavior of element (click, mouse movement, dynamic styles, animations)</a:t>
            </a:r>
          </a:p>
          <a:p>
            <a:r>
              <a:rPr lang="en-US" dirty="0"/>
              <a:t>AJAX </a:t>
            </a:r>
          </a:p>
        </p:txBody>
      </p:sp>
    </p:spTree>
    <p:extLst>
      <p:ext uri="{BB962C8B-B14F-4D97-AF65-F5344CB8AC3E}">
        <p14:creationId xmlns:p14="http://schemas.microsoft.com/office/powerpoint/2010/main" val="12991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B305-8FB0-432F-AFFA-C0E90121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E417E-3D6A-420D-8D45-8379EDB40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11" y="1825625"/>
            <a:ext cx="7377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B305-8FB0-432F-AFFA-C0E90121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E0E97-7B9B-40E6-A0C0-E29A4FE6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46F46-164C-4FDD-8BFC-DE4718D2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58157"/>
            <a:ext cx="6796644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5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D61C-6B63-44EB-BEF1-75A9928F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64D-387C-4183-8D10-7DFF8CC0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="jquery-3.3.1.min.js"&gt; &lt;/script&gt;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&lt;script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="https://ajax.googleapis.com/ajax/libs/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jquery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/3.3.1/jquery.min.js"&gt;&lt;/script&gt;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 . 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$(document).ready(function(){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 $(“.sidebar").click(function(){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     $(this).hide();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 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DA55-D91E-4877-A4E7-1A3D7C0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file of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2E77-BF41-49A3-BD8A-C9DD3F4F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48187"/>
            <a:ext cx="7886700" cy="1628776"/>
          </a:xfrm>
        </p:spPr>
        <p:txBody>
          <a:bodyPr/>
          <a:lstStyle/>
          <a:p>
            <a:r>
              <a:rPr lang="en-US" dirty="0"/>
              <a:t>Production (compressed)</a:t>
            </a:r>
          </a:p>
          <a:p>
            <a:r>
              <a:rPr lang="en-US" dirty="0"/>
              <a:t>Development (uncompressed)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91FFD-F05C-4943-98F8-9378D9C4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90" y="2309813"/>
            <a:ext cx="4638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DA55-D91E-4877-A4E7-1A3D7C0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file of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2E77-BF41-49A3-BD8A-C9DD3F4F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857" y="1690689"/>
            <a:ext cx="2155492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Compressed or minified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DCB03-D0FA-4E75-A16D-84AAFC29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553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DA55-D91E-4877-A4E7-1A3D7C0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file of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2E77-BF41-49A3-BD8A-C9DD3F4F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857" y="1690689"/>
            <a:ext cx="2155492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Uncompressed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55A33-A772-4A64-88D9-C6B50FE6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92"/>
          <a:stretch/>
        </p:blipFill>
        <p:spPr>
          <a:xfrm>
            <a:off x="1" y="1501111"/>
            <a:ext cx="6359856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D48-F941-44BD-A637-4F4E465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2CE-F371-489B-8451-FD524826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dirty="0"/>
              <a:t>is jQuery keyword</a:t>
            </a:r>
          </a:p>
          <a:p>
            <a:r>
              <a:rPr lang="en-US" sz="2400" dirty="0"/>
              <a:t>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en-US" sz="2400" dirty="0"/>
              <a:t>) to "</a:t>
            </a:r>
            <a:r>
              <a:rPr lang="en-US" sz="2400" dirty="0">
                <a:solidFill>
                  <a:srgbClr val="FF5050"/>
                </a:solidFill>
              </a:rPr>
              <a:t>query (or find)</a:t>
            </a:r>
            <a:r>
              <a:rPr lang="en-US" sz="2400" dirty="0"/>
              <a:t>" HTML elements/DOM</a:t>
            </a:r>
          </a:p>
          <a:p>
            <a:r>
              <a:rPr lang="en-US" sz="2400" i="1" dirty="0">
                <a:solidFill>
                  <a:srgbClr val="FF5050"/>
                </a:solidFill>
              </a:rPr>
              <a:t>action</a:t>
            </a:r>
            <a:r>
              <a:rPr lang="en-US" sz="2400" dirty="0">
                <a:solidFill>
                  <a:srgbClr val="FF5050"/>
                </a:solidFill>
              </a:rPr>
              <a:t>() </a:t>
            </a:r>
            <a:r>
              <a:rPr lang="en-US" sz="2400" dirty="0"/>
              <a:t>to be performed on the element(s)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E28DC-DFEA-4BD9-BAFE-B842DA869796}"/>
              </a:ext>
            </a:extLst>
          </p:cNvPr>
          <p:cNvSpPr/>
          <p:nvPr/>
        </p:nvSpPr>
        <p:spPr>
          <a:xfrm>
            <a:off x="1255594" y="2209395"/>
            <a:ext cx="6632812" cy="2019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$(</a:t>
            </a:r>
            <a:r>
              <a:rPr lang="en-US" sz="4800" b="1" i="1" dirty="0">
                <a:solidFill>
                  <a:schemeClr val="bg1"/>
                </a:solidFill>
              </a:rPr>
              <a:t>selector</a:t>
            </a:r>
            <a:r>
              <a:rPr lang="en-US" sz="4800" b="1" dirty="0">
                <a:solidFill>
                  <a:schemeClr val="bg1"/>
                </a:solidFill>
              </a:rPr>
              <a:t>).</a:t>
            </a:r>
            <a:r>
              <a:rPr lang="en-US" sz="4800" b="1" i="1" dirty="0">
                <a:solidFill>
                  <a:schemeClr val="bg1"/>
                </a:solidFill>
              </a:rPr>
              <a:t>action</a:t>
            </a:r>
            <a:r>
              <a:rPr lang="en-US" sz="4800" b="1" dirty="0">
                <a:solidFill>
                  <a:schemeClr val="bg1"/>
                </a:solidFill>
              </a:rPr>
              <a:t>()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D48-F941-44BD-A637-4F4E465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2CE-F371-489B-8451-FD524826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element Selector </a:t>
            </a:r>
            <a:r>
              <a:rPr lang="en-US" sz="2400" dirty="0"/>
              <a:t>(div, p, span, ul, li, table, tr, td, and so on..)</a:t>
            </a:r>
          </a:p>
          <a:p>
            <a:r>
              <a:rPr lang="en-US" sz="2400" b="1" dirty="0"/>
              <a:t>#id Selector</a:t>
            </a:r>
          </a:p>
          <a:p>
            <a:r>
              <a:rPr lang="en-US" sz="2400" b="1" dirty="0"/>
              <a:t>.class Selector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E28DC-DFEA-4BD9-BAFE-B842DA869796}"/>
              </a:ext>
            </a:extLst>
          </p:cNvPr>
          <p:cNvSpPr/>
          <p:nvPr/>
        </p:nvSpPr>
        <p:spPr>
          <a:xfrm>
            <a:off x="1255594" y="2209395"/>
            <a:ext cx="6632812" cy="20198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$(</a:t>
            </a:r>
            <a:r>
              <a:rPr lang="en-US" sz="4800" b="1" i="1" dirty="0">
                <a:solidFill>
                  <a:srgbClr val="FF5050"/>
                </a:solidFill>
              </a:rPr>
              <a:t>selector</a:t>
            </a:r>
            <a:r>
              <a:rPr lang="en-US" sz="4800" b="1" dirty="0">
                <a:solidFill>
                  <a:schemeClr val="bg1"/>
                </a:solidFill>
              </a:rPr>
              <a:t>).</a:t>
            </a:r>
            <a:r>
              <a:rPr lang="en-US" sz="4800" b="1" i="1" dirty="0">
                <a:solidFill>
                  <a:schemeClr val="bg1"/>
                </a:solidFill>
              </a:rPr>
              <a:t>action</a:t>
            </a:r>
            <a:r>
              <a:rPr lang="en-US" sz="4800" b="1" dirty="0">
                <a:solidFill>
                  <a:schemeClr val="bg1"/>
                </a:solidFill>
              </a:rPr>
              <a:t>()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0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D48-F941-44BD-A637-4F4E465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2CE-F371-489B-8451-FD524826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r>
              <a:rPr lang="en-US" sz="2400" b="1" dirty="0"/>
              <a:t>element Selector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5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$("p")  $(“div”) $(“footer”)</a:t>
            </a:r>
            <a:endParaRPr lang="en-US" sz="2000" b="1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400" b="1" dirty="0"/>
              <a:t>#id Selector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$(“#sidebar")  $(“#users”) $(“#</a:t>
            </a:r>
            <a:r>
              <a:rPr lang="en-US" sz="2400" dirty="0" err="1">
                <a:solidFill>
                  <a:srgbClr val="FF5050"/>
                </a:solidFill>
                <a:latin typeface="Consolas" panose="020B0609020204030204" pitchFamily="49" charset="0"/>
              </a:rPr>
              <a:t>img_pro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”)</a:t>
            </a:r>
            <a:endParaRPr lang="en-US" sz="2400" b="1" dirty="0"/>
          </a:p>
          <a:p>
            <a:r>
              <a:rPr lang="en-US" sz="2400" b="1" dirty="0"/>
              <a:t>.class Selector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$(“.data-list")  $(“.menu”)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9855-6DDA-4128-985B-A754A96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6CB2-25FA-4F91-B77B-7B141B1A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Usable framework for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DOM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vs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Selector &amp; action</a:t>
            </a:r>
          </a:p>
          <a:p>
            <a:pPr lvl="1"/>
            <a:r>
              <a:rPr lang="en-US" dirty="0"/>
              <a:t>examples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D61C-6B63-44EB-BEF1-75A9928F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64D-387C-4183-8D10-7DFF8CC0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$(document).ready(function(){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 $(“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#sidebar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(function(){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     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$(this).hide();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 });</a:t>
            </a:r>
          </a:p>
          <a:p>
            <a:pPr marL="0" indent="0">
              <a:buNone/>
            </a:pP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	$(“footer”).show();</a:t>
            </a:r>
          </a:p>
          <a:p>
            <a:pPr marL="0" indent="0">
              <a:buNone/>
            </a:pP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$(“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#sidebar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(function(){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     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$(this).hide();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   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3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F262-CBEC-48FF-819F-58F2185F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Javascript</a:t>
            </a:r>
            <a:r>
              <a:rPr lang="en-US" dirty="0"/>
              <a:t> vs </a:t>
            </a:r>
            <a:r>
              <a:rPr lang="en-US" dirty="0" err="1"/>
              <a:t>JQuery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E0F44C-F4B8-4762-946D-32B02753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45" y="1949996"/>
            <a:ext cx="7535309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D48-F941-44BD-A637-4F4E465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C2CE-F371-489B-8451-FD524826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click()</a:t>
            </a:r>
          </a:p>
          <a:p>
            <a:r>
              <a:rPr lang="en-US" sz="2400" dirty="0" err="1">
                <a:solidFill>
                  <a:srgbClr val="FF5050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FF5050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FF5050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hover()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focus()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blur()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on()</a:t>
            </a:r>
          </a:p>
          <a:p>
            <a:r>
              <a:rPr lang="en-US" sz="2400" dirty="0" err="1">
                <a:solidFill>
                  <a:srgbClr val="FF5050"/>
                </a:solidFill>
                <a:latin typeface="Consolas" panose="020B0609020204030204" pitchFamily="49" charset="0"/>
              </a:rPr>
              <a:t>Etc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719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3B6-B6C6-4EF2-AE35-E0EFF7C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4E10-32B4-4751-BF25-F1BE125F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hide()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show()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addClass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fadeIn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fadeOut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fadeToggle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toggle()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slideUp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slideDown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FF5050"/>
                </a:solidFill>
                <a:latin typeface="Consolas" panose="020B0609020204030204" pitchFamily="49" charset="0"/>
              </a:rPr>
              <a:t>slideToggle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remove()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7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C4C-1A5C-4111-8853-6F6D6B38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735"/>
            <a:ext cx="78867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59513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3A46-4974-4E0B-8DCD-FFFA0F1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&amp; Show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A6E9-22E0-4C12-9FAB-C70356AD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16"/>
            <a:ext cx="9144000" cy="53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EB32-9E0D-4132-A502-FA0723FD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Toogle</a:t>
            </a:r>
            <a:r>
              <a:rPr lang="en-US" sz="4000" dirty="0"/>
              <a:t>, </a:t>
            </a:r>
            <a:r>
              <a:rPr lang="en-US" sz="4000" dirty="0" err="1"/>
              <a:t>FadeIn</a:t>
            </a:r>
            <a:r>
              <a:rPr lang="en-US" sz="4000" dirty="0"/>
              <a:t>, </a:t>
            </a:r>
            <a:r>
              <a:rPr lang="en-US" sz="4000" dirty="0" err="1"/>
              <a:t>FadeOut</a:t>
            </a:r>
            <a:r>
              <a:rPr lang="en-US" sz="4000" dirty="0"/>
              <a:t>, </a:t>
            </a:r>
            <a:r>
              <a:rPr lang="en-US" sz="4000" dirty="0" err="1"/>
              <a:t>FadeToggle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430D-D4B1-4536-A872-2FBD7E20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A718F-1882-4760-91CA-9CC5DE957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5"/>
          <a:stretch/>
        </p:blipFill>
        <p:spPr>
          <a:xfrm>
            <a:off x="0" y="1132765"/>
            <a:ext cx="9169672" cy="57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4F5-DA34-41DA-A85E-55BD6EEA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8255"/>
            <a:ext cx="7886700" cy="1325563"/>
          </a:xfrm>
        </p:spPr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3FEA-689F-4109-8B42-8423A752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58C83-7FD2-452E-9448-9A81B928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585"/>
            <a:ext cx="9144000" cy="54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ABE4-3525-4807-8AB6-1805062D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E2AA-122C-4CA2-BAC4-1FE3ECFE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BDCD-F54C-4E9B-AE57-A7F01E21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124"/>
            <a:ext cx="9144000" cy="51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E952-404F-4060-900F-C7241A3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362"/>
            <a:ext cx="7886700" cy="1325563"/>
          </a:xfrm>
        </p:spPr>
        <p:txBody>
          <a:bodyPr/>
          <a:lstStyle/>
          <a:p>
            <a:r>
              <a:rPr lang="en-US" dirty="0" err="1"/>
              <a:t>addClass</a:t>
            </a:r>
            <a:r>
              <a:rPr lang="en-US" dirty="0"/>
              <a:t> &amp; </a:t>
            </a:r>
            <a:r>
              <a:rPr lang="en-US" dirty="0" err="1"/>
              <a:t>removeClass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3D50-9623-4D62-B2A7-74801CC8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3215-8E73-44A3-A89A-E20841EA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226"/>
            <a:ext cx="9144000" cy="5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A47E-6EE9-417D-998B-E4C4DC75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6050-80D0-4C99-B0F6-29CCE520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“jQuery is a </a:t>
            </a:r>
            <a:r>
              <a:rPr lang="en-US" b="1" dirty="0"/>
              <a:t>fast, small, and feature-rich JavaScript library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makes things like HTML document traversal and manipulation, event handling, animation, and Ajax much simpler with an easy-to-use API that works across a multitude of browsers. With a combination of versatility and extensibility,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5050"/>
                </a:solidFill>
              </a:rPr>
              <a:t>jQuery has changed the way that millions of people write JavaScript</a:t>
            </a:r>
            <a:r>
              <a:rPr lang="en-US" dirty="0">
                <a:solidFill>
                  <a:srgbClr val="FF5050"/>
                </a:solidFill>
              </a:rPr>
              <a:t>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7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A47E-6EE9-417D-998B-E4C4DC75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6050-80D0-4C99-B0F6-29CCE52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version : v3.3.1</a:t>
            </a:r>
          </a:p>
          <a:p>
            <a:r>
              <a:rPr lang="en-US" dirty="0">
                <a:hlinkClick r:id="rId2"/>
              </a:rPr>
              <a:t>https://jquery.com/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https://api.jquery.com/</a:t>
            </a:r>
            <a:endParaRPr lang="en-US" dirty="0"/>
          </a:p>
          <a:p>
            <a:r>
              <a:rPr lang="en-US" dirty="0">
                <a:hlinkClick r:id="rId4"/>
              </a:rPr>
              <a:t>http://learndown.com/en/download-30-days-to-learn-jquery/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8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4972-679F-4B03-A442-7BDDF450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7561-0786-40C6-A018-2E5CD8B0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First jQuery, O’Reilly, 2011</a:t>
            </a:r>
          </a:p>
          <a:p>
            <a:r>
              <a:rPr lang="en-US" dirty="0"/>
              <a:t>Jquery.com</a:t>
            </a:r>
          </a:p>
          <a:p>
            <a:r>
              <a:rPr lang="en-US" dirty="0"/>
              <a:t>w3schools.com/jquery/</a:t>
            </a:r>
          </a:p>
        </p:txBody>
      </p:sp>
    </p:spTree>
    <p:extLst>
      <p:ext uri="{BB962C8B-B14F-4D97-AF65-F5344CB8AC3E}">
        <p14:creationId xmlns:p14="http://schemas.microsoft.com/office/powerpoint/2010/main" val="306323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A47E-6EE9-417D-998B-E4C4DC75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6050-80D0-4C99-B0F6-29CCE52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 is one of the most important JavaScript frameworks.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important features are:</a:t>
            </a:r>
          </a:p>
          <a:p>
            <a:pPr marL="627063"/>
            <a:r>
              <a:rPr lang="en-US" dirty="0"/>
              <a:t>Lightweight footprint: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Only 30kB minified.</a:t>
            </a:r>
            <a:endParaRPr lang="en-US" dirty="0"/>
          </a:p>
          <a:p>
            <a:pPr marL="627063"/>
            <a:r>
              <a:rPr lang="en-US" dirty="0"/>
              <a:t>Excellent DOM manipulation</a:t>
            </a:r>
          </a:p>
          <a:p>
            <a:pPr marL="627063"/>
            <a:r>
              <a:rPr lang="en-US" dirty="0"/>
              <a:t>Cross-browser compatibility: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Chrome, Edge, Firefox, IE, Safari, Android, iOS, and more</a:t>
            </a:r>
          </a:p>
          <a:p>
            <a:pPr marL="627063"/>
            <a:r>
              <a:rPr lang="en-US" dirty="0"/>
              <a:t>CSS3 compliant: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Supports CSS3 selectors to find elements as well as in style property manipulation </a:t>
            </a:r>
          </a:p>
          <a:p>
            <a:pPr marL="627063"/>
            <a:r>
              <a:rPr lang="en-US" dirty="0"/>
              <a:t>Great Open Source Software (OSS) support</a:t>
            </a:r>
          </a:p>
        </p:txBody>
      </p:sp>
    </p:spTree>
    <p:extLst>
      <p:ext uri="{BB962C8B-B14F-4D97-AF65-F5344CB8AC3E}">
        <p14:creationId xmlns:p14="http://schemas.microsoft.com/office/powerpoint/2010/main" val="279912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B1D-5FF1-44F9-ADC6-17689B5F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sz="3200" i="1" dirty="0"/>
              <a:t>Document Object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0264-7BAB-4525-BD7A-E0E07A05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"The W3C Document Object Model (DOM) is a </a:t>
            </a:r>
            <a:r>
              <a:rPr lang="en-US" b="1" i="1" dirty="0">
                <a:solidFill>
                  <a:srgbClr val="FF5050"/>
                </a:solidFill>
              </a:rPr>
              <a:t>platform</a:t>
            </a:r>
            <a:r>
              <a:rPr lang="en-US" i="1" dirty="0"/>
              <a:t> and language-neutral interface that </a:t>
            </a:r>
            <a:r>
              <a:rPr lang="en-US" b="1" i="1" dirty="0">
                <a:solidFill>
                  <a:srgbClr val="FF5050"/>
                </a:solidFill>
              </a:rPr>
              <a:t>allows programs and scripts</a:t>
            </a:r>
            <a:r>
              <a:rPr lang="en-US" b="1" i="1" dirty="0"/>
              <a:t> </a:t>
            </a:r>
            <a:r>
              <a:rPr lang="en-US" i="1" dirty="0"/>
              <a:t>to </a:t>
            </a:r>
            <a:r>
              <a:rPr lang="en-US" b="1" i="1" dirty="0">
                <a:solidFill>
                  <a:srgbClr val="FF5050"/>
                </a:solidFill>
              </a:rPr>
              <a:t>dynamically access and update the content, structure, and style of a document</a:t>
            </a:r>
            <a:r>
              <a:rPr lang="en-US" i="1" dirty="0">
                <a:solidFill>
                  <a:srgbClr val="FF5050"/>
                </a:solidFill>
              </a:rPr>
              <a:t>.</a:t>
            </a:r>
            <a:r>
              <a:rPr lang="en-US" i="1" dirty="0"/>
              <a:t>“ </a:t>
            </a:r>
            <a:r>
              <a:rPr lang="en-US" dirty="0"/>
              <a:t>W3C (World Wide Web Consortium) </a:t>
            </a:r>
          </a:p>
        </p:txBody>
      </p:sp>
    </p:spTree>
    <p:extLst>
      <p:ext uri="{BB962C8B-B14F-4D97-AF65-F5344CB8AC3E}">
        <p14:creationId xmlns:p14="http://schemas.microsoft.com/office/powerpoint/2010/main" val="36702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B1D-5FF1-44F9-ADC6-17689B5F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sz="3200" i="1" dirty="0"/>
              <a:t>Document Object Model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EBEEA-B63B-4352-A72F-DF08470F3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0"/>
          <a:stretch/>
        </p:blipFill>
        <p:spPr>
          <a:xfrm>
            <a:off x="0" y="1289713"/>
            <a:ext cx="8515350" cy="56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B1D-5FF1-44F9-ADC6-17689B5F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sz="3200" i="1" dirty="0"/>
              <a:t>Document Object Model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7E1E49-E1B4-43EC-B1B2-7ED94797E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6" y="1690689"/>
            <a:ext cx="7433728" cy="4068666"/>
          </a:xfrm>
        </p:spPr>
      </p:pic>
    </p:spTree>
    <p:extLst>
      <p:ext uri="{BB962C8B-B14F-4D97-AF65-F5344CB8AC3E}">
        <p14:creationId xmlns:p14="http://schemas.microsoft.com/office/powerpoint/2010/main" val="41389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B1D-5FF1-44F9-ADC6-17689B5F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sz="3200" i="1" dirty="0"/>
              <a:t>Document Object Model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97E0AE-1B4C-4849-B516-0E2AB406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92" t="7093" r="12633"/>
          <a:stretch/>
        </p:blipFill>
        <p:spPr>
          <a:xfrm>
            <a:off x="3083114" y="3363985"/>
            <a:ext cx="3304038" cy="344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955FB-FC67-4FA8-B70B-6D158941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613"/>
            <a:ext cx="7000875" cy="154305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2910B83-8B09-45B3-A96B-54C72B9BA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85" t="970" r="15590" b="63328"/>
          <a:stretch/>
        </p:blipFill>
        <p:spPr>
          <a:xfrm>
            <a:off x="2625132" y="3332189"/>
            <a:ext cx="9576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041F-52C2-4044-868F-B1CFF565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1E25-732C-4A26-8A29-44DBDCA1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“DOM scripting”</a:t>
            </a:r>
          </a:p>
          <a:p>
            <a:r>
              <a:rPr lang="en-US" dirty="0" err="1"/>
              <a:t>Heirarchal</a:t>
            </a:r>
            <a:r>
              <a:rPr lang="en-US" dirty="0"/>
              <a:t> structure of a web page</a:t>
            </a:r>
          </a:p>
          <a:p>
            <a:r>
              <a:rPr lang="en-US" dirty="0" err="1"/>
              <a:t>Jquery</a:t>
            </a:r>
            <a:r>
              <a:rPr lang="en-US" dirty="0"/>
              <a:t> can add and subtract DOM elements </a:t>
            </a:r>
            <a:r>
              <a:rPr lang="en-US" b="1" dirty="0"/>
              <a:t>on the fly</a:t>
            </a:r>
          </a:p>
          <a:p>
            <a:r>
              <a:rPr lang="en-US" dirty="0" err="1"/>
              <a:t>Jquery</a:t>
            </a:r>
            <a:r>
              <a:rPr lang="en-US" dirty="0"/>
              <a:t> can change the properties and contents of DOM elements </a:t>
            </a:r>
            <a:r>
              <a:rPr lang="en-US" b="1" dirty="0"/>
              <a:t>on the fly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6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599</Words>
  <Application>Microsoft Office PowerPoint</Application>
  <PresentationFormat>On-screen Show (4:3)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Rockwell</vt:lpstr>
      <vt:lpstr>Office Theme</vt:lpstr>
      <vt:lpstr>Jquery</vt:lpstr>
      <vt:lpstr>Outline</vt:lpstr>
      <vt:lpstr>Jquery</vt:lpstr>
      <vt:lpstr>Jquery</vt:lpstr>
      <vt:lpstr>DOM Document Object Model </vt:lpstr>
      <vt:lpstr>DOM Document Object Model </vt:lpstr>
      <vt:lpstr>DOM Document Object Model </vt:lpstr>
      <vt:lpstr>DOM Document Object Model </vt:lpstr>
      <vt:lpstr>DOM &amp; JQuery</vt:lpstr>
      <vt:lpstr>Jquery Core Function</vt:lpstr>
      <vt:lpstr>Selecting groups of DOM objects</vt:lpstr>
      <vt:lpstr>Selecting groups of DOM objects</vt:lpstr>
      <vt:lpstr>JQuery</vt:lpstr>
      <vt:lpstr>Type file of JQUERY</vt:lpstr>
      <vt:lpstr>Type file of JQUERY</vt:lpstr>
      <vt:lpstr>Type file of JQUERY</vt:lpstr>
      <vt:lpstr>Jquery Syntax</vt:lpstr>
      <vt:lpstr>Jquery selector</vt:lpstr>
      <vt:lpstr>Jquery selector</vt:lpstr>
      <vt:lpstr>Jquery Simple Example</vt:lpstr>
      <vt:lpstr>Native Javascript vs JQuery</vt:lpstr>
      <vt:lpstr>Jquery event</vt:lpstr>
      <vt:lpstr>Jquery Action</vt:lpstr>
      <vt:lpstr>Examples</vt:lpstr>
      <vt:lpstr>Hide &amp; Show</vt:lpstr>
      <vt:lpstr>Toogle, FadeIn, FadeOut, FadeToggle</vt:lpstr>
      <vt:lpstr>Append</vt:lpstr>
      <vt:lpstr>Remove</vt:lpstr>
      <vt:lpstr>addClass &amp; removeClass</vt:lpstr>
      <vt:lpstr>Jquery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&amp; AJAX</dc:title>
  <dc:creator>fawwaz</dc:creator>
  <cp:lastModifiedBy>fawwaz</cp:lastModifiedBy>
  <cp:revision>24</cp:revision>
  <dcterms:created xsi:type="dcterms:W3CDTF">2018-11-14T05:36:43Z</dcterms:created>
  <dcterms:modified xsi:type="dcterms:W3CDTF">2018-11-28T04:22:36Z</dcterms:modified>
</cp:coreProperties>
</file>