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13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97198F-6FE2-46D1-BFF4-5019C43F79BD}"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CDF46-4159-4C8D-B874-94F6D1569E79}" type="slidenum">
              <a:rPr lang="en-US" smtClean="0"/>
              <a:t>‹#›</a:t>
            </a:fld>
            <a:endParaRPr lang="en-US"/>
          </a:p>
        </p:txBody>
      </p:sp>
    </p:spTree>
    <p:extLst>
      <p:ext uri="{BB962C8B-B14F-4D97-AF65-F5344CB8AC3E}">
        <p14:creationId xmlns:p14="http://schemas.microsoft.com/office/powerpoint/2010/main" val="3577457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7198F-6FE2-46D1-BFF4-5019C43F79BD}"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CDF46-4159-4C8D-B874-94F6D1569E79}" type="slidenum">
              <a:rPr lang="en-US" smtClean="0"/>
              <a:t>‹#›</a:t>
            </a:fld>
            <a:endParaRPr lang="en-US"/>
          </a:p>
        </p:txBody>
      </p:sp>
    </p:spTree>
    <p:extLst>
      <p:ext uri="{BB962C8B-B14F-4D97-AF65-F5344CB8AC3E}">
        <p14:creationId xmlns:p14="http://schemas.microsoft.com/office/powerpoint/2010/main" val="239863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7198F-6FE2-46D1-BFF4-5019C43F79BD}"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CDF46-4159-4C8D-B874-94F6D1569E79}" type="slidenum">
              <a:rPr lang="en-US" smtClean="0"/>
              <a:t>‹#›</a:t>
            </a:fld>
            <a:endParaRPr lang="en-US"/>
          </a:p>
        </p:txBody>
      </p:sp>
    </p:spTree>
    <p:extLst>
      <p:ext uri="{BB962C8B-B14F-4D97-AF65-F5344CB8AC3E}">
        <p14:creationId xmlns:p14="http://schemas.microsoft.com/office/powerpoint/2010/main" val="4284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5050"/>
                </a:solidFill>
                <a:latin typeface="Rockwell" panose="02060603020205020403"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7198F-6FE2-46D1-BFF4-5019C43F79BD}"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CDF46-4159-4C8D-B874-94F6D1569E79}" type="slidenum">
              <a:rPr lang="en-US" smtClean="0"/>
              <a:t>‹#›</a:t>
            </a:fld>
            <a:endParaRPr lang="en-US"/>
          </a:p>
        </p:txBody>
      </p:sp>
    </p:spTree>
    <p:extLst>
      <p:ext uri="{BB962C8B-B14F-4D97-AF65-F5344CB8AC3E}">
        <p14:creationId xmlns:p14="http://schemas.microsoft.com/office/powerpoint/2010/main" val="1508615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97198F-6FE2-46D1-BFF4-5019C43F79BD}"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CDF46-4159-4C8D-B874-94F6D1569E79}" type="slidenum">
              <a:rPr lang="en-US" smtClean="0"/>
              <a:t>‹#›</a:t>
            </a:fld>
            <a:endParaRPr lang="en-US"/>
          </a:p>
        </p:txBody>
      </p:sp>
    </p:spTree>
    <p:extLst>
      <p:ext uri="{BB962C8B-B14F-4D97-AF65-F5344CB8AC3E}">
        <p14:creationId xmlns:p14="http://schemas.microsoft.com/office/powerpoint/2010/main" val="4083511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97198F-6FE2-46D1-BFF4-5019C43F79BD}"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9CDF46-4159-4C8D-B874-94F6D1569E79}" type="slidenum">
              <a:rPr lang="en-US" smtClean="0"/>
              <a:t>‹#›</a:t>
            </a:fld>
            <a:endParaRPr lang="en-US"/>
          </a:p>
        </p:txBody>
      </p:sp>
    </p:spTree>
    <p:extLst>
      <p:ext uri="{BB962C8B-B14F-4D97-AF65-F5344CB8AC3E}">
        <p14:creationId xmlns:p14="http://schemas.microsoft.com/office/powerpoint/2010/main" val="114789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97198F-6FE2-46D1-BFF4-5019C43F79BD}" type="datetimeFigureOut">
              <a:rPr lang="en-US" smtClean="0"/>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9CDF46-4159-4C8D-B874-94F6D1569E79}" type="slidenum">
              <a:rPr lang="en-US" smtClean="0"/>
              <a:t>‹#›</a:t>
            </a:fld>
            <a:endParaRPr lang="en-US"/>
          </a:p>
        </p:txBody>
      </p:sp>
    </p:spTree>
    <p:extLst>
      <p:ext uri="{BB962C8B-B14F-4D97-AF65-F5344CB8AC3E}">
        <p14:creationId xmlns:p14="http://schemas.microsoft.com/office/powerpoint/2010/main" val="317169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97198F-6FE2-46D1-BFF4-5019C43F79BD}" type="datetimeFigureOut">
              <a:rPr lang="en-US" smtClean="0"/>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9CDF46-4159-4C8D-B874-94F6D1569E79}" type="slidenum">
              <a:rPr lang="en-US" smtClean="0"/>
              <a:t>‹#›</a:t>
            </a:fld>
            <a:endParaRPr lang="en-US"/>
          </a:p>
        </p:txBody>
      </p:sp>
    </p:spTree>
    <p:extLst>
      <p:ext uri="{BB962C8B-B14F-4D97-AF65-F5344CB8AC3E}">
        <p14:creationId xmlns:p14="http://schemas.microsoft.com/office/powerpoint/2010/main" val="3658196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7198F-6FE2-46D1-BFF4-5019C43F79BD}" type="datetimeFigureOut">
              <a:rPr lang="en-US" smtClean="0"/>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9CDF46-4159-4C8D-B874-94F6D1569E79}" type="slidenum">
              <a:rPr lang="en-US" smtClean="0"/>
              <a:t>‹#›</a:t>
            </a:fld>
            <a:endParaRPr lang="en-US"/>
          </a:p>
        </p:txBody>
      </p:sp>
    </p:spTree>
    <p:extLst>
      <p:ext uri="{BB962C8B-B14F-4D97-AF65-F5344CB8AC3E}">
        <p14:creationId xmlns:p14="http://schemas.microsoft.com/office/powerpoint/2010/main" val="260580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97198F-6FE2-46D1-BFF4-5019C43F79BD}"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9CDF46-4159-4C8D-B874-94F6D1569E79}" type="slidenum">
              <a:rPr lang="en-US" smtClean="0"/>
              <a:t>‹#›</a:t>
            </a:fld>
            <a:endParaRPr lang="en-US"/>
          </a:p>
        </p:txBody>
      </p:sp>
    </p:spTree>
    <p:extLst>
      <p:ext uri="{BB962C8B-B14F-4D97-AF65-F5344CB8AC3E}">
        <p14:creationId xmlns:p14="http://schemas.microsoft.com/office/powerpoint/2010/main" val="375054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97198F-6FE2-46D1-BFF4-5019C43F79BD}"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9CDF46-4159-4C8D-B874-94F6D1569E79}" type="slidenum">
              <a:rPr lang="en-US" smtClean="0"/>
              <a:t>‹#›</a:t>
            </a:fld>
            <a:endParaRPr lang="en-US"/>
          </a:p>
        </p:txBody>
      </p:sp>
    </p:spTree>
    <p:extLst>
      <p:ext uri="{BB962C8B-B14F-4D97-AF65-F5344CB8AC3E}">
        <p14:creationId xmlns:p14="http://schemas.microsoft.com/office/powerpoint/2010/main" val="200147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97198F-6FE2-46D1-BFF4-5019C43F79BD}" type="datetimeFigureOut">
              <a:rPr lang="en-US" smtClean="0"/>
              <a:t>9/12/2018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DF46-4159-4C8D-B874-94F6D1569E79}" type="slidenum">
              <a:rPr lang="en-US" smtClean="0"/>
              <a:t>‹#›</a:t>
            </a:fld>
            <a:endParaRPr lang="en-US"/>
          </a:p>
        </p:txBody>
      </p:sp>
      <p:pic>
        <p:nvPicPr>
          <p:cNvPr id="7" name="Picture 6">
            <a:extLst>
              <a:ext uri="{FF2B5EF4-FFF2-40B4-BE49-F238E27FC236}">
                <a16:creationId xmlns:a16="http://schemas.microsoft.com/office/drawing/2014/main" id="{ACFA25C5-0E64-4607-9307-5D4D7FC4FF8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515350" y="5991007"/>
            <a:ext cx="519099" cy="730688"/>
          </a:xfrm>
          <a:prstGeom prst="rect">
            <a:avLst/>
          </a:prstGeom>
        </p:spPr>
      </p:pic>
    </p:spTree>
    <p:extLst>
      <p:ext uri="{BB962C8B-B14F-4D97-AF65-F5344CB8AC3E}">
        <p14:creationId xmlns:p14="http://schemas.microsoft.com/office/powerpoint/2010/main" val="1563815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FF0000"/>
          </a:solidFill>
          <a:latin typeface="Rockwell" panose="020606030202050204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hp.n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pachefriends.org/downloa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108C883-808C-42E4-87CA-6CDC0139B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603" y="1803603"/>
            <a:ext cx="3250794" cy="3250794"/>
          </a:xfrm>
          <a:prstGeom prst="rect">
            <a:avLst/>
          </a:prstGeom>
        </p:spPr>
      </p:pic>
    </p:spTree>
    <p:extLst>
      <p:ext uri="{BB962C8B-B14F-4D97-AF65-F5344CB8AC3E}">
        <p14:creationId xmlns:p14="http://schemas.microsoft.com/office/powerpoint/2010/main" val="753815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0CD9-EB83-4288-8B3D-6AA3EA1E637A}"/>
              </a:ext>
            </a:extLst>
          </p:cNvPr>
          <p:cNvSpPr>
            <a:spLocks noGrp="1"/>
          </p:cNvSpPr>
          <p:nvPr>
            <p:ph type="title"/>
          </p:nvPr>
        </p:nvSpPr>
        <p:spPr/>
        <p:txBody>
          <a:bodyPr/>
          <a:lstStyle/>
          <a:p>
            <a:r>
              <a:rPr lang="en-US" dirty="0"/>
              <a:t>Operators</a:t>
            </a:r>
          </a:p>
        </p:txBody>
      </p:sp>
      <p:graphicFrame>
        <p:nvGraphicFramePr>
          <p:cNvPr id="5" name="Content Placeholder 3">
            <a:extLst>
              <a:ext uri="{FF2B5EF4-FFF2-40B4-BE49-F238E27FC236}">
                <a16:creationId xmlns:a16="http://schemas.microsoft.com/office/drawing/2014/main" id="{BD43D156-11ED-4748-BA2B-C31566FEC0F5}"/>
              </a:ext>
            </a:extLst>
          </p:cNvPr>
          <p:cNvGraphicFramePr>
            <a:graphicFrameLocks/>
          </p:cNvGraphicFramePr>
          <p:nvPr>
            <p:extLst>
              <p:ext uri="{D42A27DB-BD31-4B8C-83A1-F6EECF244321}">
                <p14:modId xmlns:p14="http://schemas.microsoft.com/office/powerpoint/2010/main" val="2345048890"/>
              </p:ext>
            </p:extLst>
          </p:nvPr>
        </p:nvGraphicFramePr>
        <p:xfrm>
          <a:off x="628649" y="1586553"/>
          <a:ext cx="7886700" cy="5130856"/>
        </p:xfrm>
        <a:graphic>
          <a:graphicData uri="http://schemas.openxmlformats.org/drawingml/2006/table">
            <a:tbl>
              <a:tblPr firstRow="1" bandRow="1">
                <a:tableStyleId>{21E4AEA4-8DFA-4A89-87EB-49C32662AFE0}</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660443">
                <a:tc>
                  <a:txBody>
                    <a:bodyPr/>
                    <a:lstStyle/>
                    <a:p>
                      <a:pPr algn="l"/>
                      <a:r>
                        <a:rPr lang="en-US" sz="2000" dirty="0"/>
                        <a:t>Operator</a:t>
                      </a:r>
                    </a:p>
                  </a:txBody>
                  <a:tcPr marT="45717" marB="45717" anchor="ctr"/>
                </a:tc>
                <a:tc>
                  <a:txBody>
                    <a:bodyPr/>
                    <a:lstStyle/>
                    <a:p>
                      <a:pPr algn="l"/>
                      <a:r>
                        <a:rPr lang="en-US" sz="2000"/>
                        <a:t>Name</a:t>
                      </a:r>
                    </a:p>
                  </a:txBody>
                  <a:tcPr marT="45717" marB="45717" anchor="ctr"/>
                </a:tc>
                <a:tc>
                  <a:txBody>
                    <a:bodyPr/>
                    <a:lstStyle/>
                    <a:p>
                      <a:pPr algn="l"/>
                      <a:r>
                        <a:rPr lang="en-US" sz="2000"/>
                        <a:t>Description</a:t>
                      </a:r>
                    </a:p>
                  </a:txBody>
                  <a:tcPr marT="45717" marB="45717" anchor="ctr"/>
                </a:tc>
                <a:tc>
                  <a:txBody>
                    <a:bodyPr/>
                    <a:lstStyle/>
                    <a:p>
                      <a:pPr algn="l"/>
                      <a:r>
                        <a:rPr lang="en-US" sz="2000"/>
                        <a:t>Example</a:t>
                      </a:r>
                    </a:p>
                  </a:txBody>
                  <a:tcPr marT="45717" marB="45717" anchor="ctr"/>
                </a:tc>
                <a:tc>
                  <a:txBody>
                    <a:bodyPr/>
                    <a:lstStyle/>
                    <a:p>
                      <a:pPr algn="l"/>
                      <a:r>
                        <a:rPr lang="en-US" sz="2000"/>
                        <a:t>Result</a:t>
                      </a:r>
                    </a:p>
                  </a:txBody>
                  <a:tcPr marT="45717" marB="45717" anchor="ctr"/>
                </a:tc>
                <a:extLst>
                  <a:ext uri="{0D108BD9-81ED-4DB2-BD59-A6C34878D82A}">
                    <a16:rowId xmlns:a16="http://schemas.microsoft.com/office/drawing/2014/main" val="10000"/>
                  </a:ext>
                </a:extLst>
              </a:tr>
              <a:tr h="660443">
                <a:tc>
                  <a:txBody>
                    <a:bodyPr/>
                    <a:lstStyle/>
                    <a:p>
                      <a:r>
                        <a:rPr lang="en-US" sz="2000"/>
                        <a:t>x + y</a:t>
                      </a:r>
                    </a:p>
                  </a:txBody>
                  <a:tcPr marT="45717" marB="45717" anchor="ctr"/>
                </a:tc>
                <a:tc>
                  <a:txBody>
                    <a:bodyPr/>
                    <a:lstStyle/>
                    <a:p>
                      <a:r>
                        <a:rPr lang="en-US" sz="2000"/>
                        <a:t>Addition</a:t>
                      </a:r>
                    </a:p>
                  </a:txBody>
                  <a:tcPr marT="45717" marB="45717" anchor="ctr"/>
                </a:tc>
                <a:tc>
                  <a:txBody>
                    <a:bodyPr/>
                    <a:lstStyle/>
                    <a:p>
                      <a:r>
                        <a:rPr lang="en-US" sz="2000"/>
                        <a:t>Sum of x and y</a:t>
                      </a:r>
                    </a:p>
                  </a:txBody>
                  <a:tcPr marT="45717" marB="45717" anchor="ctr"/>
                </a:tc>
                <a:tc>
                  <a:txBody>
                    <a:bodyPr/>
                    <a:lstStyle/>
                    <a:p>
                      <a:r>
                        <a:rPr lang="en-US" sz="2000"/>
                        <a:t>2 + 2</a:t>
                      </a:r>
                    </a:p>
                  </a:txBody>
                  <a:tcPr marT="45717" marB="45717" anchor="ctr"/>
                </a:tc>
                <a:tc>
                  <a:txBody>
                    <a:bodyPr/>
                    <a:lstStyle/>
                    <a:p>
                      <a:r>
                        <a:rPr lang="en-US" sz="2000"/>
                        <a:t>4</a:t>
                      </a:r>
                    </a:p>
                  </a:txBody>
                  <a:tcPr marT="45717" marB="45717" anchor="ctr"/>
                </a:tc>
                <a:extLst>
                  <a:ext uri="{0D108BD9-81ED-4DB2-BD59-A6C34878D82A}">
                    <a16:rowId xmlns:a16="http://schemas.microsoft.com/office/drawing/2014/main" val="10001"/>
                  </a:ext>
                </a:extLst>
              </a:tr>
              <a:tr h="660481">
                <a:tc>
                  <a:txBody>
                    <a:bodyPr/>
                    <a:lstStyle/>
                    <a:p>
                      <a:r>
                        <a:rPr lang="en-US" sz="2000"/>
                        <a:t>x - y</a:t>
                      </a:r>
                    </a:p>
                  </a:txBody>
                  <a:tcPr marT="45717" marB="45717" anchor="ctr"/>
                </a:tc>
                <a:tc>
                  <a:txBody>
                    <a:bodyPr/>
                    <a:lstStyle/>
                    <a:p>
                      <a:r>
                        <a:rPr lang="en-US" sz="2000"/>
                        <a:t>Subtraction</a:t>
                      </a:r>
                    </a:p>
                  </a:txBody>
                  <a:tcPr marT="45717" marB="45717" anchor="ctr"/>
                </a:tc>
                <a:tc>
                  <a:txBody>
                    <a:bodyPr/>
                    <a:lstStyle/>
                    <a:p>
                      <a:r>
                        <a:rPr lang="en-US" sz="2000"/>
                        <a:t>Difference of x and y</a:t>
                      </a:r>
                    </a:p>
                  </a:txBody>
                  <a:tcPr marT="45717" marB="45717" anchor="ctr"/>
                </a:tc>
                <a:tc>
                  <a:txBody>
                    <a:bodyPr/>
                    <a:lstStyle/>
                    <a:p>
                      <a:r>
                        <a:rPr lang="en-US" sz="2000"/>
                        <a:t>5 - 2</a:t>
                      </a:r>
                    </a:p>
                  </a:txBody>
                  <a:tcPr marT="45717" marB="45717" anchor="ctr"/>
                </a:tc>
                <a:tc>
                  <a:txBody>
                    <a:bodyPr/>
                    <a:lstStyle/>
                    <a:p>
                      <a:r>
                        <a:rPr lang="en-US" sz="2000"/>
                        <a:t>3</a:t>
                      </a:r>
                    </a:p>
                  </a:txBody>
                  <a:tcPr marT="45717" marB="45717" anchor="ctr"/>
                </a:tc>
                <a:extLst>
                  <a:ext uri="{0D108BD9-81ED-4DB2-BD59-A6C34878D82A}">
                    <a16:rowId xmlns:a16="http://schemas.microsoft.com/office/drawing/2014/main" val="10002"/>
                  </a:ext>
                </a:extLst>
              </a:tr>
              <a:tr h="660481">
                <a:tc>
                  <a:txBody>
                    <a:bodyPr/>
                    <a:lstStyle/>
                    <a:p>
                      <a:r>
                        <a:rPr lang="en-US" sz="2000"/>
                        <a:t>x * y</a:t>
                      </a:r>
                    </a:p>
                  </a:txBody>
                  <a:tcPr marT="45717" marB="45717" anchor="ctr"/>
                </a:tc>
                <a:tc>
                  <a:txBody>
                    <a:bodyPr/>
                    <a:lstStyle/>
                    <a:p>
                      <a:r>
                        <a:rPr lang="en-US" sz="2000"/>
                        <a:t>Multiplication</a:t>
                      </a:r>
                    </a:p>
                  </a:txBody>
                  <a:tcPr marT="45717" marB="45717" anchor="ctr"/>
                </a:tc>
                <a:tc>
                  <a:txBody>
                    <a:bodyPr/>
                    <a:lstStyle/>
                    <a:p>
                      <a:r>
                        <a:rPr lang="en-US" sz="2000"/>
                        <a:t>Product of x and y</a:t>
                      </a:r>
                    </a:p>
                  </a:txBody>
                  <a:tcPr marT="45717" marB="45717" anchor="ctr"/>
                </a:tc>
                <a:tc>
                  <a:txBody>
                    <a:bodyPr/>
                    <a:lstStyle/>
                    <a:p>
                      <a:r>
                        <a:rPr lang="en-US" sz="2000"/>
                        <a:t>5 * 2</a:t>
                      </a:r>
                    </a:p>
                  </a:txBody>
                  <a:tcPr marT="45717" marB="45717" anchor="ctr"/>
                </a:tc>
                <a:tc>
                  <a:txBody>
                    <a:bodyPr/>
                    <a:lstStyle/>
                    <a:p>
                      <a:r>
                        <a:rPr lang="en-US" sz="2000"/>
                        <a:t>10</a:t>
                      </a:r>
                    </a:p>
                  </a:txBody>
                  <a:tcPr marT="45717" marB="45717" anchor="ctr"/>
                </a:tc>
                <a:extLst>
                  <a:ext uri="{0D108BD9-81ED-4DB2-BD59-A6C34878D82A}">
                    <a16:rowId xmlns:a16="http://schemas.microsoft.com/office/drawing/2014/main" val="10003"/>
                  </a:ext>
                </a:extLst>
              </a:tr>
              <a:tr h="660481">
                <a:tc>
                  <a:txBody>
                    <a:bodyPr/>
                    <a:lstStyle/>
                    <a:p>
                      <a:r>
                        <a:rPr lang="en-US" sz="2000"/>
                        <a:t>x / y</a:t>
                      </a:r>
                    </a:p>
                  </a:txBody>
                  <a:tcPr marT="45717" marB="45717" anchor="ctr"/>
                </a:tc>
                <a:tc>
                  <a:txBody>
                    <a:bodyPr/>
                    <a:lstStyle/>
                    <a:p>
                      <a:r>
                        <a:rPr lang="en-US" sz="2000"/>
                        <a:t>Division</a:t>
                      </a:r>
                    </a:p>
                  </a:txBody>
                  <a:tcPr marT="45717" marB="45717" anchor="ctr"/>
                </a:tc>
                <a:tc>
                  <a:txBody>
                    <a:bodyPr/>
                    <a:lstStyle/>
                    <a:p>
                      <a:r>
                        <a:rPr lang="en-US" sz="2000"/>
                        <a:t>Quotient of x and y</a:t>
                      </a:r>
                    </a:p>
                  </a:txBody>
                  <a:tcPr marT="45717" marB="45717" anchor="ctr"/>
                </a:tc>
                <a:tc>
                  <a:txBody>
                    <a:bodyPr/>
                    <a:lstStyle/>
                    <a:p>
                      <a:r>
                        <a:rPr lang="en-US" sz="2000"/>
                        <a:t>15 / 5</a:t>
                      </a:r>
                    </a:p>
                  </a:txBody>
                  <a:tcPr marT="45717" marB="45717" anchor="ctr"/>
                </a:tc>
                <a:tc>
                  <a:txBody>
                    <a:bodyPr/>
                    <a:lstStyle/>
                    <a:p>
                      <a:r>
                        <a:rPr lang="en-US" sz="2000"/>
                        <a:t>3</a:t>
                      </a:r>
                    </a:p>
                  </a:txBody>
                  <a:tcPr marT="45717" marB="45717" anchor="ctr"/>
                </a:tc>
                <a:extLst>
                  <a:ext uri="{0D108BD9-81ED-4DB2-BD59-A6C34878D82A}">
                    <a16:rowId xmlns:a16="http://schemas.microsoft.com/office/drawing/2014/main" val="10004"/>
                  </a:ext>
                </a:extLst>
              </a:tr>
              <a:tr h="943547">
                <a:tc>
                  <a:txBody>
                    <a:bodyPr/>
                    <a:lstStyle/>
                    <a:p>
                      <a:r>
                        <a:rPr lang="en-US" sz="2000"/>
                        <a:t>x % y</a:t>
                      </a:r>
                    </a:p>
                  </a:txBody>
                  <a:tcPr marT="45717" marB="45717" anchor="ctr"/>
                </a:tc>
                <a:tc>
                  <a:txBody>
                    <a:bodyPr/>
                    <a:lstStyle/>
                    <a:p>
                      <a:r>
                        <a:rPr lang="en-US" sz="2000"/>
                        <a:t>Modulus</a:t>
                      </a:r>
                    </a:p>
                  </a:txBody>
                  <a:tcPr marT="45717" marB="45717" anchor="ctr"/>
                </a:tc>
                <a:tc>
                  <a:txBody>
                    <a:bodyPr/>
                    <a:lstStyle/>
                    <a:p>
                      <a:r>
                        <a:rPr lang="en-US" sz="2000"/>
                        <a:t>Remainder of x divided by y</a:t>
                      </a:r>
                    </a:p>
                  </a:txBody>
                  <a:tcPr marT="45717" marB="45717" anchor="ctr"/>
                </a:tc>
                <a:tc>
                  <a:txBody>
                    <a:bodyPr/>
                    <a:lstStyle/>
                    <a:p>
                      <a:r>
                        <a:rPr lang="en-US" sz="2000"/>
                        <a:t>5 % 2</a:t>
                      </a:r>
                      <a:br>
                        <a:rPr lang="en-US" sz="2000"/>
                      </a:br>
                      <a:r>
                        <a:rPr lang="en-US" sz="2000"/>
                        <a:t>10 % 8</a:t>
                      </a:r>
                      <a:br>
                        <a:rPr lang="en-US" sz="2000"/>
                      </a:br>
                      <a:r>
                        <a:rPr lang="en-US" sz="2000"/>
                        <a:t>10 % 2</a:t>
                      </a:r>
                    </a:p>
                  </a:txBody>
                  <a:tcPr marT="45717" marB="45717" anchor="ctr"/>
                </a:tc>
                <a:tc>
                  <a:txBody>
                    <a:bodyPr/>
                    <a:lstStyle/>
                    <a:p>
                      <a:r>
                        <a:rPr lang="en-US" sz="2000"/>
                        <a:t>1</a:t>
                      </a:r>
                      <a:br>
                        <a:rPr lang="en-US" sz="2000"/>
                      </a:br>
                      <a:r>
                        <a:rPr lang="en-US" sz="2000"/>
                        <a:t>2</a:t>
                      </a:r>
                      <a:br>
                        <a:rPr lang="en-US" sz="2000"/>
                      </a:br>
                      <a:r>
                        <a:rPr lang="en-US" sz="2000"/>
                        <a:t>0</a:t>
                      </a:r>
                    </a:p>
                  </a:txBody>
                  <a:tcPr marT="45717" marB="45717" anchor="ctr"/>
                </a:tc>
                <a:extLst>
                  <a:ext uri="{0D108BD9-81ED-4DB2-BD59-A6C34878D82A}">
                    <a16:rowId xmlns:a16="http://schemas.microsoft.com/office/drawing/2014/main" val="10005"/>
                  </a:ext>
                </a:extLst>
              </a:tr>
              <a:tr h="660443">
                <a:tc>
                  <a:txBody>
                    <a:bodyPr/>
                    <a:lstStyle/>
                    <a:p>
                      <a:r>
                        <a:rPr lang="en-US" sz="2000"/>
                        <a:t>- x</a:t>
                      </a:r>
                    </a:p>
                  </a:txBody>
                  <a:tcPr marT="45717" marB="45717" anchor="ctr"/>
                </a:tc>
                <a:tc>
                  <a:txBody>
                    <a:bodyPr/>
                    <a:lstStyle/>
                    <a:p>
                      <a:r>
                        <a:rPr lang="en-US" sz="2000"/>
                        <a:t>Negation</a:t>
                      </a:r>
                    </a:p>
                  </a:txBody>
                  <a:tcPr marT="45717" marB="45717" anchor="ctr"/>
                </a:tc>
                <a:tc>
                  <a:txBody>
                    <a:bodyPr/>
                    <a:lstStyle/>
                    <a:p>
                      <a:r>
                        <a:rPr lang="en-US" sz="2000"/>
                        <a:t>Opposite of x</a:t>
                      </a:r>
                    </a:p>
                  </a:txBody>
                  <a:tcPr marT="45717" marB="45717" anchor="ctr"/>
                </a:tc>
                <a:tc>
                  <a:txBody>
                    <a:bodyPr/>
                    <a:lstStyle/>
                    <a:p>
                      <a:r>
                        <a:rPr lang="en-US" sz="2000"/>
                        <a:t>- 2</a:t>
                      </a:r>
                    </a:p>
                  </a:txBody>
                  <a:tcPr marT="45717" marB="45717" anchor="ctr"/>
                </a:tc>
                <a:tc>
                  <a:txBody>
                    <a:bodyPr/>
                    <a:lstStyle/>
                    <a:p>
                      <a:endParaRPr lang="en-US" sz="2000" dirty="0"/>
                    </a:p>
                  </a:txBody>
                  <a:tcPr marT="45717" marB="45717"/>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6888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7311-F431-4C53-B43A-3940A0F730F9}"/>
              </a:ext>
            </a:extLst>
          </p:cNvPr>
          <p:cNvSpPr>
            <a:spLocks noGrp="1"/>
          </p:cNvSpPr>
          <p:nvPr>
            <p:ph type="title"/>
          </p:nvPr>
        </p:nvSpPr>
        <p:spPr/>
        <p:txBody>
          <a:bodyPr/>
          <a:lstStyle/>
          <a:p>
            <a:r>
              <a:rPr lang="en-US" altLang="en-US" dirty="0"/>
              <a:t>Variable Scope</a:t>
            </a:r>
            <a:endParaRPr lang="en-US" dirty="0"/>
          </a:p>
        </p:txBody>
      </p:sp>
      <p:sp>
        <p:nvSpPr>
          <p:cNvPr id="3" name="Content Placeholder 2">
            <a:extLst>
              <a:ext uri="{FF2B5EF4-FFF2-40B4-BE49-F238E27FC236}">
                <a16:creationId xmlns:a16="http://schemas.microsoft.com/office/drawing/2014/main" id="{9CBB163B-7BD1-480C-B5AD-9A59B74A9A06}"/>
              </a:ext>
            </a:extLst>
          </p:cNvPr>
          <p:cNvSpPr>
            <a:spLocks noGrp="1"/>
          </p:cNvSpPr>
          <p:nvPr>
            <p:ph idx="1"/>
          </p:nvPr>
        </p:nvSpPr>
        <p:spPr>
          <a:xfrm>
            <a:off x="628650" y="1825625"/>
            <a:ext cx="7886700" cy="4766244"/>
          </a:xfrm>
        </p:spPr>
        <p:txBody>
          <a:bodyPr>
            <a:normAutofit/>
          </a:bodyPr>
          <a:lstStyle/>
          <a:p>
            <a:pPr>
              <a:defRPr/>
            </a:pPr>
            <a:r>
              <a:rPr lang="en-US" b="1" dirty="0">
                <a:solidFill>
                  <a:srgbClr val="FF5050"/>
                </a:solidFill>
              </a:rPr>
              <a:t>Local Scope : </a:t>
            </a:r>
            <a:r>
              <a:rPr lang="en-US" dirty="0"/>
              <a:t>Any Variable used inside function</a:t>
            </a:r>
          </a:p>
          <a:p>
            <a:pPr marL="2170113" lvl="1" indent="0">
              <a:buNone/>
              <a:defRPr/>
            </a:pPr>
            <a:r>
              <a:rPr lang="en-US" sz="2000" dirty="0">
                <a:solidFill>
                  <a:schemeClr val="accent1">
                    <a:lumMod val="75000"/>
                  </a:schemeClr>
                </a:solidFill>
                <a:latin typeface="Consolas" panose="020B0609020204030204" pitchFamily="49" charset="0"/>
              </a:rPr>
              <a:t>&lt;? function </a:t>
            </a:r>
            <a:r>
              <a:rPr lang="en-US" sz="2000" dirty="0" err="1">
                <a:solidFill>
                  <a:schemeClr val="accent1">
                    <a:lumMod val="75000"/>
                  </a:schemeClr>
                </a:solidFill>
                <a:latin typeface="Consolas" panose="020B0609020204030204" pitchFamily="49" charset="0"/>
              </a:rPr>
              <a:t>send_data</a:t>
            </a:r>
            <a:r>
              <a:rPr lang="en-US" sz="2000" dirty="0">
                <a:solidFill>
                  <a:schemeClr val="accent1">
                    <a:lumMod val="75000"/>
                  </a:schemeClr>
                </a:solidFill>
                <a:latin typeface="Consolas" panose="020B0609020204030204" pitchFamily="49" charset="0"/>
              </a:rPr>
              <a:t>() { </a:t>
            </a:r>
          </a:p>
          <a:p>
            <a:pPr marL="2170113" lvl="1" indent="0">
              <a:buNone/>
              <a:defRPr/>
            </a:pPr>
            <a:r>
              <a:rPr lang="en-US" sz="2000" dirty="0">
                <a:solidFill>
                  <a:schemeClr val="accent1">
                    <a:lumMod val="75000"/>
                  </a:schemeClr>
                </a:solidFill>
                <a:latin typeface="Consolas" panose="020B0609020204030204" pitchFamily="49" charset="0"/>
              </a:rPr>
              <a:t>$</a:t>
            </a:r>
            <a:r>
              <a:rPr lang="en-US" sz="2000" dirty="0" err="1">
                <a:solidFill>
                  <a:schemeClr val="accent1">
                    <a:lumMod val="75000"/>
                  </a:schemeClr>
                </a:solidFill>
                <a:latin typeface="Consolas" panose="020B0609020204030204" pitchFamily="49" charset="0"/>
              </a:rPr>
              <a:t>my_data</a:t>
            </a:r>
            <a:r>
              <a:rPr lang="en-US" sz="2000" dirty="0">
                <a:solidFill>
                  <a:schemeClr val="accent1">
                    <a:lumMod val="75000"/>
                  </a:schemeClr>
                </a:solidFill>
                <a:latin typeface="Consolas" panose="020B0609020204030204" pitchFamily="49" charset="0"/>
              </a:rPr>
              <a:t> = "Inside data"; </a:t>
            </a:r>
          </a:p>
          <a:p>
            <a:pPr marL="2170113" lvl="1" indent="0">
              <a:buNone/>
              <a:defRPr/>
            </a:pPr>
            <a:r>
              <a:rPr lang="en-US" sz="2000" dirty="0">
                <a:solidFill>
                  <a:schemeClr val="accent1">
                    <a:lumMod val="75000"/>
                  </a:schemeClr>
                </a:solidFill>
                <a:latin typeface="Consolas" panose="020B0609020204030204" pitchFamily="49" charset="0"/>
              </a:rPr>
              <a:t>echo $</a:t>
            </a:r>
            <a:r>
              <a:rPr lang="en-US" sz="2000" dirty="0" err="1">
                <a:solidFill>
                  <a:schemeClr val="accent1">
                    <a:lumMod val="75000"/>
                  </a:schemeClr>
                </a:solidFill>
                <a:latin typeface="Consolas" panose="020B0609020204030204" pitchFamily="49" charset="0"/>
              </a:rPr>
              <a:t>my_data</a:t>
            </a:r>
            <a:r>
              <a:rPr lang="en-US" sz="2000" dirty="0">
                <a:solidFill>
                  <a:schemeClr val="accent1">
                    <a:lumMod val="75000"/>
                  </a:schemeClr>
                </a:solidFill>
                <a:latin typeface="Consolas" panose="020B0609020204030204" pitchFamily="49" charset="0"/>
              </a:rPr>
              <a:t>; } ?&gt;</a:t>
            </a:r>
          </a:p>
          <a:p>
            <a:pPr marL="2170113" lvl="1" indent="0">
              <a:buNone/>
              <a:defRPr/>
            </a:pPr>
            <a:endParaRPr lang="en-US" sz="1800" dirty="0">
              <a:solidFill>
                <a:schemeClr val="accent1">
                  <a:lumMod val="75000"/>
                </a:schemeClr>
              </a:solidFill>
              <a:latin typeface="Consolas" panose="020B0609020204030204" pitchFamily="49" charset="0"/>
            </a:endParaRPr>
          </a:p>
          <a:p>
            <a:pPr>
              <a:defRPr/>
            </a:pPr>
            <a:r>
              <a:rPr lang="en-US" b="1" dirty="0">
                <a:solidFill>
                  <a:srgbClr val="FF5050"/>
                </a:solidFill>
              </a:rPr>
              <a:t>Global Scope: </a:t>
            </a:r>
            <a:r>
              <a:rPr lang="en-US" dirty="0"/>
              <a:t>Any variable outside function</a:t>
            </a:r>
          </a:p>
          <a:p>
            <a:pPr marL="2170113" lvl="1" indent="0">
              <a:buNone/>
              <a:defRPr/>
            </a:pPr>
            <a:r>
              <a:rPr lang="en-US" sz="2000" dirty="0">
                <a:solidFill>
                  <a:schemeClr val="accent1">
                    <a:lumMod val="75000"/>
                  </a:schemeClr>
                </a:solidFill>
                <a:latin typeface="Consolas" panose="020B0609020204030204" pitchFamily="49" charset="0"/>
              </a:rPr>
              <a:t>&lt;?php</a:t>
            </a:r>
            <a:br>
              <a:rPr lang="en-US" sz="2000" dirty="0">
                <a:solidFill>
                  <a:schemeClr val="accent1">
                    <a:lumMod val="75000"/>
                  </a:schemeClr>
                </a:solidFill>
                <a:latin typeface="Consolas" panose="020B0609020204030204" pitchFamily="49" charset="0"/>
              </a:rPr>
            </a:br>
            <a:r>
              <a:rPr lang="en-US" sz="2000" dirty="0">
                <a:solidFill>
                  <a:schemeClr val="accent1">
                    <a:lumMod val="75000"/>
                  </a:schemeClr>
                </a:solidFill>
                <a:latin typeface="Consolas" panose="020B0609020204030204" pitchFamily="49" charset="0"/>
              </a:rPr>
              <a:t>$a = 1;$b = 2;</a:t>
            </a:r>
            <a:br>
              <a:rPr lang="en-US" sz="2000" dirty="0">
                <a:solidFill>
                  <a:schemeClr val="accent1">
                    <a:lumMod val="75000"/>
                  </a:schemeClr>
                </a:solidFill>
                <a:latin typeface="Consolas" panose="020B0609020204030204" pitchFamily="49" charset="0"/>
              </a:rPr>
            </a:br>
            <a:r>
              <a:rPr lang="en-US" sz="2000" dirty="0">
                <a:solidFill>
                  <a:schemeClr val="accent1">
                    <a:lumMod val="75000"/>
                  </a:schemeClr>
                </a:solidFill>
                <a:latin typeface="Consolas" panose="020B0609020204030204" pitchFamily="49" charset="0"/>
              </a:rPr>
              <a:t>function Sum() {</a:t>
            </a:r>
            <a:br>
              <a:rPr lang="en-US" sz="2000" dirty="0">
                <a:solidFill>
                  <a:schemeClr val="accent1">
                    <a:lumMod val="75000"/>
                  </a:schemeClr>
                </a:solidFill>
                <a:latin typeface="Consolas" panose="020B0609020204030204" pitchFamily="49" charset="0"/>
              </a:rPr>
            </a:br>
            <a:r>
              <a:rPr lang="en-US" sz="2000" dirty="0">
                <a:solidFill>
                  <a:schemeClr val="accent1">
                    <a:lumMod val="75000"/>
                  </a:schemeClr>
                </a:solidFill>
                <a:latin typeface="Consolas" panose="020B0609020204030204" pitchFamily="49" charset="0"/>
              </a:rPr>
              <a:t>    global $a, $b;</a:t>
            </a:r>
          </a:p>
          <a:p>
            <a:pPr marL="2170113" lvl="1" indent="0">
              <a:buNone/>
              <a:defRPr/>
            </a:pPr>
            <a:r>
              <a:rPr lang="en-US" sz="2000" dirty="0">
                <a:solidFill>
                  <a:schemeClr val="accent1">
                    <a:lumMod val="75000"/>
                  </a:schemeClr>
                </a:solidFill>
                <a:latin typeface="Consolas" panose="020B0609020204030204" pitchFamily="49" charset="0"/>
              </a:rPr>
              <a:t>		 $b = $a + $b; } </a:t>
            </a:r>
            <a:br>
              <a:rPr lang="en-US" sz="2000" dirty="0">
                <a:solidFill>
                  <a:schemeClr val="accent1">
                    <a:lumMod val="75000"/>
                  </a:schemeClr>
                </a:solidFill>
                <a:latin typeface="Consolas" panose="020B0609020204030204" pitchFamily="49" charset="0"/>
              </a:rPr>
            </a:br>
            <a:r>
              <a:rPr lang="en-US" sz="2000" dirty="0">
                <a:solidFill>
                  <a:schemeClr val="accent1">
                    <a:lumMod val="75000"/>
                  </a:schemeClr>
                </a:solidFill>
                <a:latin typeface="Consolas" panose="020B0609020204030204" pitchFamily="49" charset="0"/>
              </a:rPr>
              <a:t>echo $b;</a:t>
            </a:r>
            <a:br>
              <a:rPr lang="en-US" sz="2000" dirty="0">
                <a:solidFill>
                  <a:schemeClr val="accent1">
                    <a:lumMod val="75000"/>
                  </a:schemeClr>
                </a:solidFill>
                <a:latin typeface="Consolas" panose="020B0609020204030204" pitchFamily="49" charset="0"/>
              </a:rPr>
            </a:br>
            <a:r>
              <a:rPr lang="en-US" sz="2000" dirty="0">
                <a:solidFill>
                  <a:schemeClr val="accent1">
                    <a:lumMod val="75000"/>
                  </a:schemeClr>
                </a:solidFill>
                <a:latin typeface="Consolas" panose="020B0609020204030204" pitchFamily="49" charset="0"/>
              </a:rPr>
              <a:t>?&gt; </a:t>
            </a:r>
            <a:endParaRPr lang="en-US" sz="1600" dirty="0">
              <a:solidFill>
                <a:schemeClr val="accent1">
                  <a:lumMod val="75000"/>
                </a:schemeClr>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2355628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3321-D013-4BE8-A2E6-6D64550F7AAD}"/>
              </a:ext>
            </a:extLst>
          </p:cNvPr>
          <p:cNvSpPr>
            <a:spLocks noGrp="1"/>
          </p:cNvSpPr>
          <p:nvPr>
            <p:ph type="title"/>
          </p:nvPr>
        </p:nvSpPr>
        <p:spPr/>
        <p:txBody>
          <a:bodyPr/>
          <a:lstStyle/>
          <a:p>
            <a:r>
              <a:rPr lang="en-US" dirty="0"/>
              <a:t>Super Global arrays </a:t>
            </a:r>
          </a:p>
        </p:txBody>
      </p:sp>
      <p:graphicFrame>
        <p:nvGraphicFramePr>
          <p:cNvPr id="4" name="Content Placeholder 3">
            <a:extLst>
              <a:ext uri="{FF2B5EF4-FFF2-40B4-BE49-F238E27FC236}">
                <a16:creationId xmlns:a16="http://schemas.microsoft.com/office/drawing/2014/main" id="{DE2CD437-1895-404F-8908-9461B13662C1}"/>
              </a:ext>
            </a:extLst>
          </p:cNvPr>
          <p:cNvGraphicFramePr>
            <a:graphicFrameLocks noGrp="1"/>
          </p:cNvGraphicFramePr>
          <p:nvPr>
            <p:ph idx="1"/>
            <p:extLst>
              <p:ext uri="{D42A27DB-BD31-4B8C-83A1-F6EECF244321}">
                <p14:modId xmlns:p14="http://schemas.microsoft.com/office/powerpoint/2010/main" val="2622934121"/>
              </p:ext>
            </p:extLst>
          </p:nvPr>
        </p:nvGraphicFramePr>
        <p:xfrm>
          <a:off x="628649" y="1473957"/>
          <a:ext cx="7886699" cy="5192427"/>
        </p:xfrm>
        <a:graphic>
          <a:graphicData uri="http://schemas.openxmlformats.org/drawingml/2006/table">
            <a:tbl>
              <a:tblPr firstRow="1" bandRow="1">
                <a:tableStyleId>{5C22544A-7EE6-4342-B048-85BDC9FD1C3A}</a:tableStyleId>
              </a:tblPr>
              <a:tblGrid>
                <a:gridCol w="1939343">
                  <a:extLst>
                    <a:ext uri="{9D8B030D-6E8A-4147-A177-3AD203B41FA5}">
                      <a16:colId xmlns:a16="http://schemas.microsoft.com/office/drawing/2014/main" val="20000"/>
                    </a:ext>
                  </a:extLst>
                </a:gridCol>
                <a:gridCol w="5947356">
                  <a:extLst>
                    <a:ext uri="{9D8B030D-6E8A-4147-A177-3AD203B41FA5}">
                      <a16:colId xmlns:a16="http://schemas.microsoft.com/office/drawing/2014/main" val="20001"/>
                    </a:ext>
                  </a:extLst>
                </a:gridCol>
              </a:tblGrid>
              <a:tr h="478217">
                <a:tc>
                  <a:txBody>
                    <a:bodyPr/>
                    <a:lstStyle/>
                    <a:p>
                      <a:pPr algn="l"/>
                      <a:r>
                        <a:rPr lang="en-US" sz="1600" b="1" dirty="0"/>
                        <a:t>Array</a:t>
                      </a:r>
                      <a:r>
                        <a:rPr lang="en-US" sz="1600" dirty="0"/>
                        <a:t> </a:t>
                      </a:r>
                    </a:p>
                  </a:txBody>
                  <a:tcPr/>
                </a:tc>
                <a:tc>
                  <a:txBody>
                    <a:bodyPr/>
                    <a:lstStyle/>
                    <a:p>
                      <a:pPr algn="l"/>
                      <a:r>
                        <a:rPr lang="en-US" sz="1600" b="1"/>
                        <a:t>Description</a:t>
                      </a:r>
                      <a:r>
                        <a:rPr lang="en-US" sz="1600"/>
                        <a:t> </a:t>
                      </a:r>
                    </a:p>
                  </a:txBody>
                  <a:tcPr/>
                </a:tc>
                <a:extLst>
                  <a:ext uri="{0D108BD9-81ED-4DB2-BD59-A6C34878D82A}">
                    <a16:rowId xmlns:a16="http://schemas.microsoft.com/office/drawing/2014/main" val="10000"/>
                  </a:ext>
                </a:extLst>
              </a:tr>
              <a:tr h="707500">
                <a:tc>
                  <a:txBody>
                    <a:bodyPr/>
                    <a:lstStyle/>
                    <a:p>
                      <a:pPr algn="l"/>
                      <a:r>
                        <a:rPr lang="en-US" sz="1600" dirty="0"/>
                        <a:t>$GLOBALS </a:t>
                      </a:r>
                    </a:p>
                  </a:txBody>
                  <a:tcPr/>
                </a:tc>
                <a:tc>
                  <a:txBody>
                    <a:bodyPr/>
                    <a:lstStyle/>
                    <a:p>
                      <a:pPr algn="l"/>
                      <a:r>
                        <a:rPr lang="en-US" sz="1600" dirty="0"/>
                        <a:t>Has a reference to every variable that has global scope in a PHP program. Many of the variables in it are also in other </a:t>
                      </a:r>
                      <a:r>
                        <a:rPr lang="en-US" sz="1600" dirty="0" err="1"/>
                        <a:t>superglobal</a:t>
                      </a:r>
                      <a:r>
                        <a:rPr lang="en-US" sz="1600" dirty="0"/>
                        <a:t> arrays</a:t>
                      </a:r>
                    </a:p>
                  </a:txBody>
                  <a:tcPr/>
                </a:tc>
                <a:extLst>
                  <a:ext uri="{0D108BD9-81ED-4DB2-BD59-A6C34878D82A}">
                    <a16:rowId xmlns:a16="http://schemas.microsoft.com/office/drawing/2014/main" val="10001"/>
                  </a:ext>
                </a:extLst>
              </a:tr>
              <a:tr h="1591875">
                <a:tc>
                  <a:txBody>
                    <a:bodyPr/>
                    <a:lstStyle/>
                    <a:p>
                      <a:pPr algn="l"/>
                      <a:r>
                        <a:rPr lang="en-US" sz="1600" dirty="0"/>
                        <a:t>$_SERVER </a:t>
                      </a:r>
                    </a:p>
                  </a:txBody>
                  <a:tcPr/>
                </a:tc>
                <a:tc>
                  <a:txBody>
                    <a:bodyPr/>
                    <a:lstStyle/>
                    <a:p>
                      <a:pPr algn="l"/>
                      <a:r>
                        <a:rPr lang="en-US" sz="1600"/>
                        <a:t>Includes everything sent by server in the HTTP response, such as the name of the currently executing script, server name, version of HTTP, remote IP address, and so on. Although most Web server software produces the same server variables, not all do, and not all server variables necessarily have data in them</a:t>
                      </a:r>
                    </a:p>
                  </a:txBody>
                  <a:tcPr/>
                </a:tc>
                <a:extLst>
                  <a:ext uri="{0D108BD9-81ED-4DB2-BD59-A6C34878D82A}">
                    <a16:rowId xmlns:a16="http://schemas.microsoft.com/office/drawing/2014/main" val="10002"/>
                  </a:ext>
                </a:extLst>
              </a:tr>
              <a:tr h="707500">
                <a:tc>
                  <a:txBody>
                    <a:bodyPr/>
                    <a:lstStyle/>
                    <a:p>
                      <a:pPr algn="l"/>
                      <a:r>
                        <a:rPr lang="en-US" sz="1600" dirty="0"/>
                        <a:t>$_GET </a:t>
                      </a:r>
                    </a:p>
                  </a:txBody>
                  <a:tcPr/>
                </a:tc>
                <a:tc>
                  <a:txBody>
                    <a:bodyPr/>
                    <a:lstStyle/>
                    <a:p>
                      <a:pPr algn="l"/>
                      <a:r>
                        <a:rPr lang="en-US" sz="1600"/>
                        <a:t>Contains all the querystring variables that were attached to the URL, or produced as a result of using the GET method</a:t>
                      </a:r>
                    </a:p>
                  </a:txBody>
                  <a:tcPr/>
                </a:tc>
                <a:extLst>
                  <a:ext uri="{0D108BD9-81ED-4DB2-BD59-A6C34878D82A}">
                    <a16:rowId xmlns:a16="http://schemas.microsoft.com/office/drawing/2014/main" val="10003"/>
                  </a:ext>
                </a:extLst>
              </a:tr>
              <a:tr h="1591875">
                <a:tc>
                  <a:txBody>
                    <a:bodyPr/>
                    <a:lstStyle/>
                    <a:p>
                      <a:pPr algn="l"/>
                      <a:r>
                        <a:rPr lang="en-US" sz="1600" dirty="0"/>
                        <a:t>$_POST </a:t>
                      </a:r>
                    </a:p>
                  </a:txBody>
                  <a:tcPr/>
                </a:tc>
                <a:tc>
                  <a:txBody>
                    <a:bodyPr/>
                    <a:lstStyle/>
                    <a:p>
                      <a:pPr algn="l"/>
                      <a:r>
                        <a:rPr lang="en-US" sz="1600" dirty="0"/>
                        <a:t>Contains all the submitted form variables and their data. You use variables from the $_POST or $_REQUEST arrays extensively in most of your PHP programs. For example, to make use of a username or password (or any other data) submitted as part of a form, you'll use PHP variables from the $_REQUEST array</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73058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7409-AF7D-4B71-B60B-C6E9FC7A27DD}"/>
              </a:ext>
            </a:extLst>
          </p:cNvPr>
          <p:cNvSpPr>
            <a:spLocks noGrp="1"/>
          </p:cNvSpPr>
          <p:nvPr>
            <p:ph type="title"/>
          </p:nvPr>
        </p:nvSpPr>
        <p:spPr/>
        <p:txBody>
          <a:bodyPr/>
          <a:lstStyle/>
          <a:p>
            <a:r>
              <a:rPr lang="en-US" dirty="0"/>
              <a:t>Super Global arrays </a:t>
            </a:r>
          </a:p>
        </p:txBody>
      </p:sp>
      <p:graphicFrame>
        <p:nvGraphicFramePr>
          <p:cNvPr id="4" name="Content Placeholder 3">
            <a:extLst>
              <a:ext uri="{FF2B5EF4-FFF2-40B4-BE49-F238E27FC236}">
                <a16:creationId xmlns:a16="http://schemas.microsoft.com/office/drawing/2014/main" id="{65A6C494-44C5-48A3-A685-78A8AD2C5F72}"/>
              </a:ext>
            </a:extLst>
          </p:cNvPr>
          <p:cNvGraphicFramePr>
            <a:graphicFrameLocks noGrp="1"/>
          </p:cNvGraphicFramePr>
          <p:nvPr>
            <p:ph idx="1"/>
            <p:extLst>
              <p:ext uri="{D42A27DB-BD31-4B8C-83A1-F6EECF244321}">
                <p14:modId xmlns:p14="http://schemas.microsoft.com/office/powerpoint/2010/main" val="3037256895"/>
              </p:ext>
            </p:extLst>
          </p:nvPr>
        </p:nvGraphicFramePr>
        <p:xfrm>
          <a:off x="628650" y="1634464"/>
          <a:ext cx="7886699" cy="4984700"/>
        </p:xfrm>
        <a:graphic>
          <a:graphicData uri="http://schemas.openxmlformats.org/drawingml/2006/table">
            <a:tbl>
              <a:tblPr firstRow="1" bandRow="1">
                <a:tableStyleId>{5C22544A-7EE6-4342-B048-85BDC9FD1C3A}</a:tableStyleId>
              </a:tblPr>
              <a:tblGrid>
                <a:gridCol w="1939343">
                  <a:extLst>
                    <a:ext uri="{9D8B030D-6E8A-4147-A177-3AD203B41FA5}">
                      <a16:colId xmlns:a16="http://schemas.microsoft.com/office/drawing/2014/main" val="20000"/>
                    </a:ext>
                  </a:extLst>
                </a:gridCol>
                <a:gridCol w="5947356">
                  <a:extLst>
                    <a:ext uri="{9D8B030D-6E8A-4147-A177-3AD203B41FA5}">
                      <a16:colId xmlns:a16="http://schemas.microsoft.com/office/drawing/2014/main" val="20001"/>
                    </a:ext>
                  </a:extLst>
                </a:gridCol>
              </a:tblGrid>
              <a:tr h="449164">
                <a:tc>
                  <a:txBody>
                    <a:bodyPr/>
                    <a:lstStyle/>
                    <a:p>
                      <a:pPr algn="l"/>
                      <a:r>
                        <a:rPr lang="en-US" sz="1400" b="1" dirty="0"/>
                        <a:t>Array</a:t>
                      </a:r>
                      <a:r>
                        <a:rPr lang="en-US" sz="1400" dirty="0"/>
                        <a:t> </a:t>
                      </a:r>
                    </a:p>
                  </a:txBody>
                  <a:tcPr/>
                </a:tc>
                <a:tc>
                  <a:txBody>
                    <a:bodyPr/>
                    <a:lstStyle/>
                    <a:p>
                      <a:pPr algn="l"/>
                      <a:r>
                        <a:rPr lang="en-US" sz="1400" b="1"/>
                        <a:t>Description</a:t>
                      </a:r>
                      <a:r>
                        <a:rPr lang="en-US" sz="1400"/>
                        <a:t> </a:t>
                      </a:r>
                    </a:p>
                  </a:txBody>
                  <a:tcPr/>
                </a:tc>
                <a:extLst>
                  <a:ext uri="{0D108BD9-81ED-4DB2-BD59-A6C34878D82A}">
                    <a16:rowId xmlns:a16="http://schemas.microsoft.com/office/drawing/2014/main" val="10000"/>
                  </a:ext>
                </a:extLst>
              </a:tr>
              <a:tr h="1772047">
                <a:tc>
                  <a:txBody>
                    <a:bodyPr/>
                    <a:lstStyle/>
                    <a:p>
                      <a:pPr algn="l"/>
                      <a:r>
                        <a:rPr lang="en-US" sz="1600"/>
                        <a:t>$_COOKIE </a:t>
                      </a:r>
                    </a:p>
                  </a:txBody>
                  <a:tcPr/>
                </a:tc>
                <a:tc>
                  <a:txBody>
                    <a:bodyPr/>
                    <a:lstStyle/>
                    <a:p>
                      <a:pPr algn="l"/>
                      <a:r>
                        <a:rPr lang="en-US" sz="1600"/>
                        <a:t>Contains all cookies sent to the server by the browser. They are turned into variables you can read from this array, and you can write cookies to the user's browser using the setcookie() function. Cookies provide a means of identifying a user across page requests (or beyond, depending upon when the cookie expires) and are often used automatically in session handling</a:t>
                      </a:r>
                    </a:p>
                  </a:txBody>
                  <a:tcPr/>
                </a:tc>
                <a:extLst>
                  <a:ext uri="{0D108BD9-81ED-4DB2-BD59-A6C34878D82A}">
                    <a16:rowId xmlns:a16="http://schemas.microsoft.com/office/drawing/2014/main" val="10001"/>
                  </a:ext>
                </a:extLst>
              </a:tr>
              <a:tr h="1218282">
                <a:tc>
                  <a:txBody>
                    <a:bodyPr/>
                    <a:lstStyle/>
                    <a:p>
                      <a:pPr algn="l"/>
                      <a:r>
                        <a:rPr lang="en-US" sz="1600"/>
                        <a:t>$_FILES </a:t>
                      </a:r>
                    </a:p>
                  </a:txBody>
                  <a:tcPr/>
                </a:tc>
                <a:tc>
                  <a:txBody>
                    <a:bodyPr/>
                    <a:lstStyle/>
                    <a:p>
                      <a:pPr algn="l"/>
                      <a:r>
                        <a:rPr lang="en-US" sz="1600"/>
                        <a:t>Contains any items uploaded to the server when the POST method is used. It's different from the $_POST array because it specifically contains items uploaded (such as an uploaded image file), not the contents of submitted form fields</a:t>
                      </a:r>
                    </a:p>
                  </a:txBody>
                  <a:tcPr/>
                </a:tc>
                <a:extLst>
                  <a:ext uri="{0D108BD9-81ED-4DB2-BD59-A6C34878D82A}">
                    <a16:rowId xmlns:a16="http://schemas.microsoft.com/office/drawing/2014/main" val="10002"/>
                  </a:ext>
                </a:extLst>
              </a:tr>
              <a:tr h="880690">
                <a:tc>
                  <a:txBody>
                    <a:bodyPr/>
                    <a:lstStyle/>
                    <a:p>
                      <a:pPr algn="l"/>
                      <a:r>
                        <a:rPr lang="en-US" sz="1600"/>
                        <a:t>$_ENV </a:t>
                      </a:r>
                    </a:p>
                  </a:txBody>
                  <a:tcPr/>
                </a:tc>
                <a:tc>
                  <a:txBody>
                    <a:bodyPr/>
                    <a:lstStyle/>
                    <a:p>
                      <a:pPr algn="l"/>
                      <a:r>
                        <a:rPr lang="en-US" sz="1600"/>
                        <a:t>Contains data about the environment the server and PHP are operating in, such as the computer name, operating system, and system drive</a:t>
                      </a:r>
                    </a:p>
                  </a:txBody>
                  <a:tcPr/>
                </a:tc>
                <a:extLst>
                  <a:ext uri="{0D108BD9-81ED-4DB2-BD59-A6C34878D82A}">
                    <a16:rowId xmlns:a16="http://schemas.microsoft.com/office/drawing/2014/main" val="10003"/>
                  </a:ext>
                </a:extLst>
              </a:tr>
              <a:tr h="664517">
                <a:tc>
                  <a:txBody>
                    <a:bodyPr/>
                    <a:lstStyle/>
                    <a:p>
                      <a:pPr algn="l"/>
                      <a:r>
                        <a:rPr lang="en-US" sz="1600"/>
                        <a:t>$_REQUEST </a:t>
                      </a:r>
                    </a:p>
                  </a:txBody>
                  <a:tcPr/>
                </a:tc>
                <a:tc>
                  <a:txBody>
                    <a:bodyPr/>
                    <a:lstStyle/>
                    <a:p>
                      <a:pPr algn="l"/>
                      <a:r>
                        <a:rPr lang="en-US" sz="1600" dirty="0"/>
                        <a:t>Contains the contents of the $_GET, $_POST, and $COOKIE arrays, all in one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77543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650E-8FCB-47BE-9396-1E519605C3B3}"/>
              </a:ext>
            </a:extLst>
          </p:cNvPr>
          <p:cNvSpPr>
            <a:spLocks noGrp="1"/>
          </p:cNvSpPr>
          <p:nvPr>
            <p:ph type="title"/>
          </p:nvPr>
        </p:nvSpPr>
        <p:spPr/>
        <p:txBody>
          <a:bodyPr/>
          <a:lstStyle/>
          <a:p>
            <a:r>
              <a:rPr lang="en-US" dirty="0"/>
              <a:t>Query String</a:t>
            </a:r>
          </a:p>
        </p:txBody>
      </p:sp>
      <p:sp>
        <p:nvSpPr>
          <p:cNvPr id="3" name="Content Placeholder 2">
            <a:extLst>
              <a:ext uri="{FF2B5EF4-FFF2-40B4-BE49-F238E27FC236}">
                <a16:creationId xmlns:a16="http://schemas.microsoft.com/office/drawing/2014/main" id="{048DDCAA-DEBE-47E9-9D82-537400FFDFDC}"/>
              </a:ext>
            </a:extLst>
          </p:cNvPr>
          <p:cNvSpPr>
            <a:spLocks noGrp="1"/>
          </p:cNvSpPr>
          <p:nvPr>
            <p:ph idx="1"/>
          </p:nvPr>
        </p:nvSpPr>
        <p:spPr/>
        <p:txBody>
          <a:bodyPr>
            <a:normAutofit lnSpcReduction="10000"/>
          </a:bodyPr>
          <a:lstStyle/>
          <a:p>
            <a:r>
              <a:rPr lang="en-US" altLang="en-US" dirty="0"/>
              <a:t>Sometime, you could write a PHP program that generates a query string attached to a URL using code such as this (assuming you had the </a:t>
            </a:r>
            <a:r>
              <a:rPr lang="en-US" altLang="en-US" sz="2200" dirty="0">
                <a:solidFill>
                  <a:schemeClr val="accent1">
                    <a:lumMod val="75000"/>
                  </a:schemeClr>
                </a:solidFill>
                <a:latin typeface="Consolas" panose="020B0609020204030204" pitchFamily="49" charset="0"/>
              </a:rPr>
              <a:t>$</a:t>
            </a:r>
            <a:r>
              <a:rPr lang="en-US" altLang="en-US" sz="2200" dirty="0" err="1">
                <a:solidFill>
                  <a:schemeClr val="accent1">
                    <a:lumMod val="75000"/>
                  </a:schemeClr>
                </a:solidFill>
                <a:latin typeface="Consolas" panose="020B0609020204030204" pitchFamily="49" charset="0"/>
              </a:rPr>
              <a:t>first_name</a:t>
            </a:r>
            <a:r>
              <a:rPr lang="en-US" altLang="en-US" dirty="0"/>
              <a:t> and </a:t>
            </a:r>
            <a:r>
              <a:rPr lang="en-US" altLang="en-US" sz="2400" dirty="0">
                <a:solidFill>
                  <a:schemeClr val="accent1">
                    <a:lumMod val="75000"/>
                  </a:schemeClr>
                </a:solidFill>
                <a:latin typeface="Consolas" panose="020B0609020204030204" pitchFamily="49" charset="0"/>
              </a:rPr>
              <a:t>$</a:t>
            </a:r>
            <a:r>
              <a:rPr lang="en-US" altLang="en-US" sz="2400" dirty="0" err="1">
                <a:solidFill>
                  <a:schemeClr val="accent1">
                    <a:lumMod val="75000"/>
                  </a:schemeClr>
                </a:solidFill>
                <a:latin typeface="Consolas" panose="020B0609020204030204" pitchFamily="49" charset="0"/>
              </a:rPr>
              <a:t>last_name</a:t>
            </a:r>
            <a:r>
              <a:rPr lang="en-US" altLang="en-US" dirty="0"/>
              <a:t> variables already set):</a:t>
            </a:r>
          </a:p>
          <a:p>
            <a:r>
              <a:rPr lang="en-US" altLang="en-US" dirty="0"/>
              <a:t>Ex:</a:t>
            </a:r>
          </a:p>
          <a:p>
            <a:r>
              <a:rPr lang="en-US" altLang="en-US" sz="2200" dirty="0">
                <a:solidFill>
                  <a:schemeClr val="accent1">
                    <a:lumMod val="75000"/>
                  </a:schemeClr>
                </a:solidFill>
                <a:latin typeface="Consolas" panose="020B0609020204030204" pitchFamily="49" charset="0"/>
              </a:rPr>
              <a:t>&lt;a </a:t>
            </a:r>
            <a:r>
              <a:rPr lang="en-US" altLang="en-US" sz="2200" dirty="0" err="1">
                <a:solidFill>
                  <a:schemeClr val="accent1">
                    <a:lumMod val="75000"/>
                  </a:schemeClr>
                </a:solidFill>
                <a:latin typeface="Consolas" panose="020B0609020204030204" pitchFamily="49" charset="0"/>
              </a:rPr>
              <a:t>href</a:t>
            </a:r>
            <a:r>
              <a:rPr lang="en-US" altLang="en-US" sz="2200" dirty="0">
                <a:solidFill>
                  <a:schemeClr val="accent1">
                    <a:lumMod val="75000"/>
                  </a:schemeClr>
                </a:solidFill>
                <a:latin typeface="Consolas" panose="020B0609020204030204" pitchFamily="49" charset="0"/>
              </a:rPr>
              <a:t>="http://www.myplace.com?first_name=&lt;?php echo $</a:t>
            </a:r>
            <a:r>
              <a:rPr lang="en-US" altLang="en-US" sz="2200" dirty="0" err="1">
                <a:solidFill>
                  <a:schemeClr val="accent1">
                    <a:lumMod val="75000"/>
                  </a:schemeClr>
                </a:solidFill>
                <a:latin typeface="Consolas" panose="020B0609020204030204" pitchFamily="49" charset="0"/>
              </a:rPr>
              <a:t>first_name</a:t>
            </a:r>
            <a:r>
              <a:rPr lang="en-US" altLang="en-US" sz="2200" dirty="0">
                <a:solidFill>
                  <a:schemeClr val="accent1">
                    <a:lumMod val="75000"/>
                  </a:schemeClr>
                </a:solidFill>
                <a:latin typeface="Consolas" panose="020B0609020204030204" pitchFamily="49" charset="0"/>
              </a:rPr>
              <a:t>; ?&gt;"&gt;Click Here&lt;/a&gt;</a:t>
            </a:r>
            <a:r>
              <a:rPr lang="en-US" altLang="en-US" dirty="0">
                <a:solidFill>
                  <a:srgbClr val="FFFF00"/>
                </a:solidFill>
              </a:rPr>
              <a:t> </a:t>
            </a:r>
          </a:p>
          <a:p>
            <a:r>
              <a:rPr lang="en-US" altLang="en-US" dirty="0"/>
              <a:t>When this code runs, it produces the following output:</a:t>
            </a:r>
          </a:p>
          <a:p>
            <a:r>
              <a:rPr lang="en-US" altLang="en-US" sz="1900" dirty="0">
                <a:solidFill>
                  <a:schemeClr val="accent1">
                    <a:lumMod val="75000"/>
                  </a:schemeClr>
                </a:solidFill>
                <a:latin typeface="Consolas" panose="020B0609020204030204" pitchFamily="49" charset="0"/>
              </a:rPr>
              <a:t>&lt;a </a:t>
            </a:r>
            <a:r>
              <a:rPr lang="en-US" altLang="en-US" sz="1900" dirty="0" err="1">
                <a:solidFill>
                  <a:schemeClr val="accent1">
                    <a:lumMod val="75000"/>
                  </a:schemeClr>
                </a:solidFill>
                <a:latin typeface="Consolas" panose="020B0609020204030204" pitchFamily="49" charset="0"/>
              </a:rPr>
              <a:t>href</a:t>
            </a:r>
            <a:r>
              <a:rPr lang="en-US" altLang="en-US" sz="1900" dirty="0">
                <a:solidFill>
                  <a:schemeClr val="accent1">
                    <a:lumMod val="75000"/>
                  </a:schemeClr>
                </a:solidFill>
                <a:latin typeface="Consolas" panose="020B0609020204030204" pitchFamily="49" charset="0"/>
              </a:rPr>
              <a:t>="http://www.myplace.com?first_name=John"&gt;Click Here&lt;/a&gt;</a:t>
            </a:r>
            <a:endParaRPr lang="en-US" altLang="en-US" dirty="0">
              <a:solidFill>
                <a:schemeClr val="accent1">
                  <a:lumMod val="75000"/>
                </a:schemeClr>
              </a:solidFill>
              <a:latin typeface="Consolas" panose="020B0609020204030204" pitchFamily="49" charset="0"/>
            </a:endParaRPr>
          </a:p>
          <a:p>
            <a:endParaRPr lang="en-US" altLang="en-US" dirty="0"/>
          </a:p>
          <a:p>
            <a:endParaRPr lang="en-US" dirty="0"/>
          </a:p>
        </p:txBody>
      </p:sp>
    </p:spTree>
    <p:extLst>
      <p:ext uri="{BB962C8B-B14F-4D97-AF65-F5344CB8AC3E}">
        <p14:creationId xmlns:p14="http://schemas.microsoft.com/office/powerpoint/2010/main" val="3104937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B4B5-DED7-42BA-8EFE-38454531B9C9}"/>
              </a:ext>
            </a:extLst>
          </p:cNvPr>
          <p:cNvSpPr>
            <a:spLocks noGrp="1"/>
          </p:cNvSpPr>
          <p:nvPr>
            <p:ph type="title"/>
          </p:nvPr>
        </p:nvSpPr>
        <p:spPr/>
        <p:txBody>
          <a:bodyPr/>
          <a:lstStyle/>
          <a:p>
            <a:r>
              <a:rPr lang="en-US" dirty="0" err="1"/>
              <a:t>Attributs</a:t>
            </a:r>
            <a:r>
              <a:rPr lang="en-US" dirty="0"/>
              <a:t> Forms Elements</a:t>
            </a:r>
          </a:p>
        </p:txBody>
      </p:sp>
      <p:sp>
        <p:nvSpPr>
          <p:cNvPr id="3" name="Content Placeholder 2">
            <a:extLst>
              <a:ext uri="{FF2B5EF4-FFF2-40B4-BE49-F238E27FC236}">
                <a16:creationId xmlns:a16="http://schemas.microsoft.com/office/drawing/2014/main" id="{766A074C-BECE-4CCE-B284-02C59D9C96F2}"/>
              </a:ext>
            </a:extLst>
          </p:cNvPr>
          <p:cNvSpPr>
            <a:spLocks noGrp="1"/>
          </p:cNvSpPr>
          <p:nvPr>
            <p:ph idx="1"/>
          </p:nvPr>
        </p:nvSpPr>
        <p:spPr/>
        <p:txBody>
          <a:bodyPr/>
          <a:lstStyle/>
          <a:p>
            <a:pPr>
              <a:defRPr/>
            </a:pPr>
            <a:r>
              <a:rPr lang="en-US" dirty="0"/>
              <a:t>Action Attribute </a:t>
            </a:r>
            <a:r>
              <a:rPr lang="en-US" dirty="0">
                <a:sym typeface="Wingdings" pitchFamily="2" charset="2"/>
              </a:rPr>
              <a:t> </a:t>
            </a:r>
          </a:p>
          <a:p>
            <a:pPr marL="457200" lvl="1" indent="0">
              <a:buNone/>
              <a:defRPr/>
            </a:pPr>
            <a:r>
              <a:rPr lang="en-US" sz="1800" dirty="0">
                <a:sym typeface="Wingdings" pitchFamily="2" charset="2"/>
              </a:rPr>
              <a:t>Tells to server which page to go to</a:t>
            </a:r>
            <a:endParaRPr lang="en-US" sz="1800" dirty="0"/>
          </a:p>
          <a:p>
            <a:pPr lvl="1">
              <a:buNone/>
              <a:defRPr/>
            </a:pPr>
            <a:r>
              <a:rPr lang="en-US" sz="1600" dirty="0">
                <a:solidFill>
                  <a:schemeClr val="accent1">
                    <a:lumMod val="75000"/>
                  </a:schemeClr>
                </a:solidFill>
                <a:latin typeface="Consolas" panose="020B0609020204030204" pitchFamily="49" charset="0"/>
              </a:rPr>
              <a:t>&lt;form action="</a:t>
            </a:r>
            <a:r>
              <a:rPr lang="en-US" sz="1600" dirty="0" err="1">
                <a:solidFill>
                  <a:schemeClr val="accent1">
                    <a:lumMod val="75000"/>
                  </a:schemeClr>
                </a:solidFill>
                <a:latin typeface="Consolas" panose="020B0609020204030204" pitchFamily="49" charset="0"/>
              </a:rPr>
              <a:t>myprogram.php</a:t>
            </a:r>
            <a:r>
              <a:rPr lang="en-US" sz="1600" dirty="0">
                <a:solidFill>
                  <a:schemeClr val="accent1">
                    <a:lumMod val="75000"/>
                  </a:schemeClr>
                </a:solidFill>
                <a:latin typeface="Consolas" panose="020B0609020204030204" pitchFamily="49" charset="0"/>
              </a:rPr>
              <a:t>"&gt; </a:t>
            </a:r>
          </a:p>
          <a:p>
            <a:pPr lvl="1">
              <a:buNone/>
              <a:defRPr/>
            </a:pPr>
            <a:r>
              <a:rPr lang="en-US" sz="1600" dirty="0">
                <a:solidFill>
                  <a:schemeClr val="accent1">
                    <a:lumMod val="75000"/>
                  </a:schemeClr>
                </a:solidFill>
                <a:latin typeface="Consolas" panose="020B0609020204030204" pitchFamily="49" charset="0"/>
              </a:rPr>
              <a:t>...</a:t>
            </a:r>
          </a:p>
          <a:p>
            <a:pPr lvl="1">
              <a:buNone/>
              <a:defRPr/>
            </a:pPr>
            <a:r>
              <a:rPr lang="en-US" sz="1600" dirty="0">
                <a:solidFill>
                  <a:schemeClr val="accent1">
                    <a:lumMod val="75000"/>
                  </a:schemeClr>
                </a:solidFill>
                <a:latin typeface="Consolas" panose="020B0609020204030204" pitchFamily="49" charset="0"/>
              </a:rPr>
              <a:t>&lt;/form&gt;</a:t>
            </a:r>
          </a:p>
          <a:p>
            <a:pPr>
              <a:defRPr/>
            </a:pPr>
            <a:r>
              <a:rPr lang="en-US" dirty="0"/>
              <a:t>Method Attribute</a:t>
            </a:r>
            <a:endParaRPr lang="en-US" sz="3600" dirty="0"/>
          </a:p>
          <a:p>
            <a:pPr lvl="1">
              <a:defRPr/>
            </a:pPr>
            <a:r>
              <a:rPr lang="en-US" sz="1800" dirty="0"/>
              <a:t>The method attribute controls the way that information is sent to the server. </a:t>
            </a:r>
            <a:endParaRPr lang="en-US" sz="1800" dirty="0">
              <a:sym typeface="Wingdings" pitchFamily="2" charset="2"/>
            </a:endParaRPr>
          </a:p>
          <a:p>
            <a:pPr lvl="1">
              <a:buNone/>
              <a:defRPr/>
            </a:pPr>
            <a:r>
              <a:rPr lang="en-US" sz="1600" dirty="0">
                <a:solidFill>
                  <a:schemeClr val="accent1">
                    <a:lumMod val="75000"/>
                  </a:schemeClr>
                </a:solidFill>
                <a:latin typeface="Consolas" panose="020B0609020204030204" pitchFamily="49" charset="0"/>
              </a:rPr>
              <a:t>&lt;form action="</a:t>
            </a:r>
            <a:r>
              <a:rPr lang="en-US" sz="1600" dirty="0" err="1">
                <a:solidFill>
                  <a:schemeClr val="accent1">
                    <a:lumMod val="75000"/>
                  </a:schemeClr>
                </a:solidFill>
                <a:latin typeface="Consolas" panose="020B0609020204030204" pitchFamily="49" charset="0"/>
              </a:rPr>
              <a:t>myprogram.php</a:t>
            </a:r>
            <a:r>
              <a:rPr lang="en-US" sz="1600" dirty="0">
                <a:solidFill>
                  <a:schemeClr val="accent1">
                    <a:lumMod val="75000"/>
                  </a:schemeClr>
                </a:solidFill>
                <a:latin typeface="Consolas" panose="020B0609020204030204" pitchFamily="49" charset="0"/>
              </a:rPr>
              <a:t>" method="GET"&gt; </a:t>
            </a:r>
          </a:p>
          <a:p>
            <a:pPr lvl="1">
              <a:buNone/>
              <a:defRPr/>
            </a:pPr>
            <a:r>
              <a:rPr lang="en-US" sz="1600" dirty="0">
                <a:solidFill>
                  <a:schemeClr val="accent1">
                    <a:lumMod val="75000"/>
                  </a:schemeClr>
                </a:solidFill>
                <a:latin typeface="Consolas" panose="020B0609020204030204" pitchFamily="49" charset="0"/>
              </a:rPr>
              <a:t>or</a:t>
            </a:r>
          </a:p>
          <a:p>
            <a:pPr lvl="1">
              <a:buNone/>
              <a:defRPr/>
            </a:pPr>
            <a:r>
              <a:rPr lang="en-US" sz="1600" dirty="0">
                <a:solidFill>
                  <a:schemeClr val="accent1">
                    <a:lumMod val="75000"/>
                  </a:schemeClr>
                </a:solidFill>
                <a:latin typeface="Consolas" panose="020B0609020204030204" pitchFamily="49" charset="0"/>
              </a:rPr>
              <a:t>&lt;form action="</a:t>
            </a:r>
            <a:r>
              <a:rPr lang="en-US" sz="1600" dirty="0" err="1">
                <a:solidFill>
                  <a:schemeClr val="accent1">
                    <a:lumMod val="75000"/>
                  </a:schemeClr>
                </a:solidFill>
                <a:latin typeface="Consolas" panose="020B0609020204030204" pitchFamily="49" charset="0"/>
              </a:rPr>
              <a:t>myprogram.php</a:t>
            </a:r>
            <a:r>
              <a:rPr lang="en-US" sz="1600" dirty="0">
                <a:solidFill>
                  <a:schemeClr val="accent1">
                    <a:lumMod val="75000"/>
                  </a:schemeClr>
                </a:solidFill>
                <a:latin typeface="Consolas" panose="020B0609020204030204" pitchFamily="49" charset="0"/>
              </a:rPr>
              <a:t>" method="POST"&gt;</a:t>
            </a:r>
            <a:r>
              <a:rPr lang="en-US" sz="1600" dirty="0"/>
              <a:t> </a:t>
            </a:r>
          </a:p>
          <a:p>
            <a:pPr lvl="1">
              <a:buNone/>
              <a:defRPr/>
            </a:pPr>
            <a:endParaRPr lang="en-US" sz="3200" dirty="0"/>
          </a:p>
          <a:p>
            <a:pPr marL="0" indent="0">
              <a:buNone/>
            </a:pPr>
            <a:endParaRPr lang="en-US" dirty="0"/>
          </a:p>
        </p:txBody>
      </p:sp>
    </p:spTree>
    <p:extLst>
      <p:ext uri="{BB962C8B-B14F-4D97-AF65-F5344CB8AC3E}">
        <p14:creationId xmlns:p14="http://schemas.microsoft.com/office/powerpoint/2010/main" val="2390374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DB85-D78C-4C49-B8AC-72C61517109B}"/>
              </a:ext>
            </a:extLst>
          </p:cNvPr>
          <p:cNvSpPr>
            <a:spLocks noGrp="1"/>
          </p:cNvSpPr>
          <p:nvPr>
            <p:ph type="title"/>
          </p:nvPr>
        </p:nvSpPr>
        <p:spPr/>
        <p:txBody>
          <a:bodyPr/>
          <a:lstStyle/>
          <a:p>
            <a:r>
              <a:rPr lang="en-US" dirty="0"/>
              <a:t>Get Value</a:t>
            </a:r>
          </a:p>
        </p:txBody>
      </p:sp>
      <p:sp>
        <p:nvSpPr>
          <p:cNvPr id="3" name="Content Placeholder 2">
            <a:extLst>
              <a:ext uri="{FF2B5EF4-FFF2-40B4-BE49-F238E27FC236}">
                <a16:creationId xmlns:a16="http://schemas.microsoft.com/office/drawing/2014/main" id="{63F723C0-CE92-445F-9B55-2181F38F80E9}"/>
              </a:ext>
            </a:extLst>
          </p:cNvPr>
          <p:cNvSpPr>
            <a:spLocks noGrp="1"/>
          </p:cNvSpPr>
          <p:nvPr>
            <p:ph idx="1"/>
          </p:nvPr>
        </p:nvSpPr>
        <p:spPr/>
        <p:txBody>
          <a:bodyPr>
            <a:normAutofit fontScale="85000" lnSpcReduction="20000"/>
          </a:bodyPr>
          <a:lstStyle/>
          <a:p>
            <a:r>
              <a:rPr lang="en-US" altLang="en-US" sz="3300" dirty="0"/>
              <a:t>Browser automatically appends the information to the URL when it sends the page request to the web server</a:t>
            </a:r>
            <a:endParaRPr lang="en-US" altLang="en-US" dirty="0"/>
          </a:p>
          <a:p>
            <a:pPr marL="231775" indent="0">
              <a:buNone/>
            </a:pPr>
            <a:r>
              <a:rPr lang="en-US" altLang="en-US" dirty="0">
                <a:solidFill>
                  <a:schemeClr val="accent1">
                    <a:lumMod val="75000"/>
                  </a:schemeClr>
                </a:solidFill>
                <a:latin typeface="Consolas" panose="020B0609020204030204" pitchFamily="49" charset="0"/>
              </a:rPr>
              <a:t>&lt;form action=“</a:t>
            </a:r>
            <a:r>
              <a:rPr lang="en-US" altLang="en-US" dirty="0" err="1">
                <a:solidFill>
                  <a:schemeClr val="accent1">
                    <a:lumMod val="75000"/>
                  </a:schemeClr>
                </a:solidFill>
                <a:latin typeface="Consolas" panose="020B0609020204030204" pitchFamily="49" charset="0"/>
              </a:rPr>
              <a:t>test.php</a:t>
            </a:r>
            <a:r>
              <a:rPr lang="en-US" altLang="en-US" dirty="0">
                <a:solidFill>
                  <a:schemeClr val="accent1">
                    <a:lumMod val="75000"/>
                  </a:schemeClr>
                </a:solidFill>
                <a:latin typeface="Consolas" panose="020B0609020204030204" pitchFamily="49" charset="0"/>
              </a:rPr>
              <a:t>" method="GET"&gt;</a:t>
            </a:r>
          </a:p>
          <a:p>
            <a:pPr marL="231775" indent="0">
              <a:buNone/>
            </a:pPr>
            <a:endParaRPr lang="en-US" altLang="en-US" dirty="0">
              <a:solidFill>
                <a:schemeClr val="accent1">
                  <a:lumMod val="75000"/>
                </a:schemeClr>
              </a:solidFill>
              <a:latin typeface="Consolas" panose="020B0609020204030204" pitchFamily="49" charset="0"/>
            </a:endParaRPr>
          </a:p>
          <a:p>
            <a:r>
              <a:rPr lang="en-US" altLang="en-US" sz="3300" dirty="0"/>
              <a:t>If submit clicked then page will redirect to</a:t>
            </a:r>
            <a:r>
              <a:rPr lang="en-US" altLang="en-US" dirty="0"/>
              <a:t>  </a:t>
            </a:r>
          </a:p>
          <a:p>
            <a:endParaRPr lang="en-US" altLang="en-US" dirty="0"/>
          </a:p>
          <a:p>
            <a:pPr marL="231775" indent="0">
              <a:buNone/>
            </a:pPr>
            <a:r>
              <a:rPr lang="en-US" altLang="en-US" dirty="0">
                <a:solidFill>
                  <a:schemeClr val="accent6">
                    <a:lumMod val="50000"/>
                  </a:schemeClr>
                </a:solidFill>
              </a:rPr>
              <a:t>http://www.nonexistentserver.com/test.php?furryanimal=cat&amp;spikyanimal=porcupine </a:t>
            </a:r>
          </a:p>
          <a:p>
            <a:pPr marL="231775" indent="0"/>
            <a:endParaRPr lang="en-US" altLang="en-US" sz="3600" dirty="0"/>
          </a:p>
          <a:p>
            <a:pPr marL="231775" indent="0">
              <a:buNone/>
            </a:pPr>
            <a:r>
              <a:rPr lang="en-US" altLang="en-US" dirty="0">
                <a:solidFill>
                  <a:schemeClr val="accent6">
                    <a:lumMod val="50000"/>
                  </a:schemeClr>
                </a:solidFill>
              </a:rPr>
              <a:t>http://localhost/form.php?TextArea=lorem  </a:t>
            </a:r>
            <a:r>
              <a:rPr lang="en-US" altLang="en-US" sz="3800" dirty="0">
                <a:solidFill>
                  <a:schemeClr val="accent6">
                    <a:lumMod val="50000"/>
                  </a:schemeClr>
                </a:solidFill>
              </a:rPr>
              <a:t> </a:t>
            </a:r>
            <a:endParaRPr lang="en-US" altLang="en-US" sz="4400" dirty="0">
              <a:solidFill>
                <a:schemeClr val="accent6">
                  <a:lumMod val="50000"/>
                </a:schemeClr>
              </a:solidFill>
            </a:endParaRPr>
          </a:p>
          <a:p>
            <a:endParaRPr lang="en-US" altLang="en-US" sz="4400" dirty="0"/>
          </a:p>
          <a:p>
            <a:pPr marL="0" indent="0">
              <a:buNone/>
            </a:pPr>
            <a:endParaRPr lang="en-US" dirty="0"/>
          </a:p>
        </p:txBody>
      </p:sp>
    </p:spTree>
    <p:extLst>
      <p:ext uri="{BB962C8B-B14F-4D97-AF65-F5344CB8AC3E}">
        <p14:creationId xmlns:p14="http://schemas.microsoft.com/office/powerpoint/2010/main" val="3870463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0B7-2917-4C3A-B23F-8A96C10A9F09}"/>
              </a:ext>
            </a:extLst>
          </p:cNvPr>
          <p:cNvSpPr>
            <a:spLocks noGrp="1"/>
          </p:cNvSpPr>
          <p:nvPr>
            <p:ph type="title"/>
          </p:nvPr>
        </p:nvSpPr>
        <p:spPr>
          <a:xfrm>
            <a:off x="628650" y="166479"/>
            <a:ext cx="7886700" cy="1325563"/>
          </a:xfrm>
        </p:spPr>
        <p:txBody>
          <a:bodyPr/>
          <a:lstStyle/>
          <a:p>
            <a:r>
              <a:rPr lang="en-US" dirty="0"/>
              <a:t>URL Encoding</a:t>
            </a:r>
          </a:p>
        </p:txBody>
      </p:sp>
      <p:sp>
        <p:nvSpPr>
          <p:cNvPr id="3" name="Content Placeholder 2">
            <a:extLst>
              <a:ext uri="{FF2B5EF4-FFF2-40B4-BE49-F238E27FC236}">
                <a16:creationId xmlns:a16="http://schemas.microsoft.com/office/drawing/2014/main" id="{D5323D1A-2C26-4D22-AE48-ACE794AAF94D}"/>
              </a:ext>
            </a:extLst>
          </p:cNvPr>
          <p:cNvSpPr>
            <a:spLocks noGrp="1"/>
          </p:cNvSpPr>
          <p:nvPr>
            <p:ph idx="1"/>
          </p:nvPr>
        </p:nvSpPr>
        <p:spPr/>
        <p:txBody>
          <a:bodyPr/>
          <a:lstStyle/>
          <a:p>
            <a:endParaRPr lang="en-US"/>
          </a:p>
        </p:txBody>
      </p:sp>
      <p:graphicFrame>
        <p:nvGraphicFramePr>
          <p:cNvPr id="5" name="Content Placeholder 3">
            <a:extLst>
              <a:ext uri="{FF2B5EF4-FFF2-40B4-BE49-F238E27FC236}">
                <a16:creationId xmlns:a16="http://schemas.microsoft.com/office/drawing/2014/main" id="{66EBF473-2F5F-418D-85EE-5491D359AA0E}"/>
              </a:ext>
            </a:extLst>
          </p:cNvPr>
          <p:cNvGraphicFramePr>
            <a:graphicFrameLocks/>
          </p:cNvGraphicFramePr>
          <p:nvPr>
            <p:extLst>
              <p:ext uri="{D42A27DB-BD31-4B8C-83A1-F6EECF244321}">
                <p14:modId xmlns:p14="http://schemas.microsoft.com/office/powerpoint/2010/main" val="3110940175"/>
              </p:ext>
            </p:extLst>
          </p:nvPr>
        </p:nvGraphicFramePr>
        <p:xfrm>
          <a:off x="1125940" y="1158460"/>
          <a:ext cx="6892119" cy="5699540"/>
        </p:xfrm>
        <a:graphic>
          <a:graphicData uri="http://schemas.openxmlformats.org/drawingml/2006/table">
            <a:tbl>
              <a:tblPr firstRow="1" bandRow="1">
                <a:tableStyleId>{5C22544A-7EE6-4342-B048-85BDC9FD1C3A}</a:tableStyleId>
              </a:tblPr>
              <a:tblGrid>
                <a:gridCol w="1498264">
                  <a:extLst>
                    <a:ext uri="{9D8B030D-6E8A-4147-A177-3AD203B41FA5}">
                      <a16:colId xmlns:a16="http://schemas.microsoft.com/office/drawing/2014/main" val="20000"/>
                    </a:ext>
                  </a:extLst>
                </a:gridCol>
                <a:gridCol w="5393855">
                  <a:extLst>
                    <a:ext uri="{9D8B030D-6E8A-4147-A177-3AD203B41FA5}">
                      <a16:colId xmlns:a16="http://schemas.microsoft.com/office/drawing/2014/main" val="20001"/>
                    </a:ext>
                  </a:extLst>
                </a:gridCol>
              </a:tblGrid>
              <a:tr h="259051">
                <a:tc>
                  <a:txBody>
                    <a:bodyPr/>
                    <a:lstStyle/>
                    <a:p>
                      <a:pPr algn="l"/>
                      <a:r>
                        <a:rPr lang="en-US" sz="1100" b="1" dirty="0"/>
                        <a:t>Character</a:t>
                      </a:r>
                      <a:r>
                        <a:rPr lang="en-US" sz="1100" dirty="0"/>
                        <a:t> </a:t>
                      </a:r>
                    </a:p>
                  </a:txBody>
                  <a:tcPr marL="91439" marR="91439" marT="45715" marB="45715"/>
                </a:tc>
                <a:tc>
                  <a:txBody>
                    <a:bodyPr/>
                    <a:lstStyle/>
                    <a:p>
                      <a:pPr algn="ctr"/>
                      <a:r>
                        <a:rPr lang="en-US" sz="1100" b="1" dirty="0"/>
                        <a:t>URL Encoding</a:t>
                      </a:r>
                      <a:r>
                        <a:rPr lang="en-US" sz="1100" dirty="0"/>
                        <a:t> </a:t>
                      </a:r>
                    </a:p>
                  </a:txBody>
                  <a:tcPr marL="91439" marR="91439" marT="45715" marB="45715"/>
                </a:tc>
                <a:extLst>
                  <a:ext uri="{0D108BD9-81ED-4DB2-BD59-A6C34878D82A}">
                    <a16:rowId xmlns:a16="http://schemas.microsoft.com/office/drawing/2014/main" val="10000"/>
                  </a:ext>
                </a:extLst>
              </a:tr>
              <a:tr h="259051">
                <a:tc>
                  <a:txBody>
                    <a:bodyPr/>
                    <a:lstStyle/>
                    <a:p>
                      <a:pPr algn="l"/>
                      <a:r>
                        <a:rPr lang="en-US" sz="1100" dirty="0"/>
                        <a:t>Tab</a:t>
                      </a:r>
                    </a:p>
                  </a:txBody>
                  <a:tcPr marL="91439" marR="91439" marT="45715" marB="45715"/>
                </a:tc>
                <a:tc>
                  <a:txBody>
                    <a:bodyPr/>
                    <a:lstStyle/>
                    <a:p>
                      <a:pPr algn="ctr"/>
                      <a:r>
                        <a:rPr lang="en-US" sz="1100"/>
                        <a:t>%09</a:t>
                      </a:r>
                    </a:p>
                  </a:txBody>
                  <a:tcPr marL="91439" marR="91439" marT="45715" marB="45715"/>
                </a:tc>
                <a:extLst>
                  <a:ext uri="{0D108BD9-81ED-4DB2-BD59-A6C34878D82A}">
                    <a16:rowId xmlns:a16="http://schemas.microsoft.com/office/drawing/2014/main" val="10001"/>
                  </a:ext>
                </a:extLst>
              </a:tr>
              <a:tr h="259051">
                <a:tc>
                  <a:txBody>
                    <a:bodyPr/>
                    <a:lstStyle/>
                    <a:p>
                      <a:pPr algn="l"/>
                      <a:r>
                        <a:rPr lang="en-US" sz="1100" dirty="0"/>
                        <a:t>Space</a:t>
                      </a:r>
                    </a:p>
                  </a:txBody>
                  <a:tcPr marL="91439" marR="91439" marT="45715" marB="45715"/>
                </a:tc>
                <a:tc>
                  <a:txBody>
                    <a:bodyPr/>
                    <a:lstStyle/>
                    <a:p>
                      <a:pPr algn="ctr"/>
                      <a:r>
                        <a:rPr lang="en-US" sz="1100" dirty="0"/>
                        <a:t>%20</a:t>
                      </a:r>
                    </a:p>
                  </a:txBody>
                  <a:tcPr marL="91439" marR="91439" marT="45715" marB="45715"/>
                </a:tc>
                <a:extLst>
                  <a:ext uri="{0D108BD9-81ED-4DB2-BD59-A6C34878D82A}">
                    <a16:rowId xmlns:a16="http://schemas.microsoft.com/office/drawing/2014/main" val="10002"/>
                  </a:ext>
                </a:extLst>
              </a:tr>
              <a:tr h="259051">
                <a:tc>
                  <a:txBody>
                    <a:bodyPr/>
                    <a:lstStyle/>
                    <a:p>
                      <a:pPr algn="l"/>
                      <a:r>
                        <a:rPr lang="en-US" sz="1100" dirty="0"/>
                        <a:t>!</a:t>
                      </a:r>
                    </a:p>
                  </a:txBody>
                  <a:tcPr marL="91439" marR="91439" marT="45715" marB="45715"/>
                </a:tc>
                <a:tc>
                  <a:txBody>
                    <a:bodyPr/>
                    <a:lstStyle/>
                    <a:p>
                      <a:pPr algn="ctr"/>
                      <a:r>
                        <a:rPr lang="en-US" sz="1100" dirty="0"/>
                        <a:t>%21</a:t>
                      </a:r>
                    </a:p>
                  </a:txBody>
                  <a:tcPr marL="91439" marR="91439" marT="45715" marB="45715"/>
                </a:tc>
                <a:extLst>
                  <a:ext uri="{0D108BD9-81ED-4DB2-BD59-A6C34878D82A}">
                    <a16:rowId xmlns:a16="http://schemas.microsoft.com/office/drawing/2014/main" val="10003"/>
                  </a:ext>
                </a:extLst>
              </a:tr>
              <a:tr h="259051">
                <a:tc>
                  <a:txBody>
                    <a:bodyPr/>
                    <a:lstStyle/>
                    <a:p>
                      <a:pPr algn="l"/>
                      <a:r>
                        <a:rPr lang="en-US" sz="1100" dirty="0"/>
                        <a:t>"</a:t>
                      </a:r>
                    </a:p>
                  </a:txBody>
                  <a:tcPr marL="91439" marR="91439" marT="45715" marB="45715"/>
                </a:tc>
                <a:tc>
                  <a:txBody>
                    <a:bodyPr/>
                    <a:lstStyle/>
                    <a:p>
                      <a:pPr algn="ctr"/>
                      <a:r>
                        <a:rPr lang="en-US" sz="1100"/>
                        <a:t>%22</a:t>
                      </a:r>
                    </a:p>
                  </a:txBody>
                  <a:tcPr marL="91439" marR="91439" marT="45715" marB="45715"/>
                </a:tc>
                <a:extLst>
                  <a:ext uri="{0D108BD9-81ED-4DB2-BD59-A6C34878D82A}">
                    <a16:rowId xmlns:a16="http://schemas.microsoft.com/office/drawing/2014/main" val="10004"/>
                  </a:ext>
                </a:extLst>
              </a:tr>
              <a:tr h="259051">
                <a:tc>
                  <a:txBody>
                    <a:bodyPr/>
                    <a:lstStyle/>
                    <a:p>
                      <a:pPr algn="l"/>
                      <a:r>
                        <a:rPr lang="en-US" sz="1100" dirty="0"/>
                        <a:t>#</a:t>
                      </a:r>
                    </a:p>
                  </a:txBody>
                  <a:tcPr marL="91439" marR="91439" marT="45715" marB="45715"/>
                </a:tc>
                <a:tc>
                  <a:txBody>
                    <a:bodyPr/>
                    <a:lstStyle/>
                    <a:p>
                      <a:pPr algn="ctr"/>
                      <a:r>
                        <a:rPr lang="en-US" sz="1100"/>
                        <a:t>%23</a:t>
                      </a:r>
                    </a:p>
                  </a:txBody>
                  <a:tcPr marL="91439" marR="91439" marT="45715" marB="45715"/>
                </a:tc>
                <a:extLst>
                  <a:ext uri="{0D108BD9-81ED-4DB2-BD59-A6C34878D82A}">
                    <a16:rowId xmlns:a16="http://schemas.microsoft.com/office/drawing/2014/main" val="10005"/>
                  </a:ext>
                </a:extLst>
              </a:tr>
              <a:tr h="259051">
                <a:tc>
                  <a:txBody>
                    <a:bodyPr/>
                    <a:lstStyle/>
                    <a:p>
                      <a:pPr algn="l"/>
                      <a:r>
                        <a:rPr lang="en-US" sz="1100" dirty="0"/>
                        <a:t>%</a:t>
                      </a:r>
                    </a:p>
                  </a:txBody>
                  <a:tcPr marL="91439" marR="91439" marT="45715" marB="45715"/>
                </a:tc>
                <a:tc>
                  <a:txBody>
                    <a:bodyPr/>
                    <a:lstStyle/>
                    <a:p>
                      <a:pPr algn="ctr"/>
                      <a:r>
                        <a:rPr lang="en-US" sz="1100"/>
                        <a:t>%25</a:t>
                      </a:r>
                    </a:p>
                  </a:txBody>
                  <a:tcPr marL="91439" marR="91439" marT="45715" marB="45715"/>
                </a:tc>
                <a:extLst>
                  <a:ext uri="{0D108BD9-81ED-4DB2-BD59-A6C34878D82A}">
                    <a16:rowId xmlns:a16="http://schemas.microsoft.com/office/drawing/2014/main" val="10006"/>
                  </a:ext>
                </a:extLst>
              </a:tr>
              <a:tr h="259051">
                <a:tc>
                  <a:txBody>
                    <a:bodyPr/>
                    <a:lstStyle/>
                    <a:p>
                      <a:pPr algn="l"/>
                      <a:r>
                        <a:rPr lang="en-US" sz="1100" dirty="0"/>
                        <a:t>&amp;</a:t>
                      </a:r>
                    </a:p>
                  </a:txBody>
                  <a:tcPr marL="91439" marR="91439" marT="45715" marB="45715"/>
                </a:tc>
                <a:tc>
                  <a:txBody>
                    <a:bodyPr/>
                    <a:lstStyle/>
                    <a:p>
                      <a:pPr algn="ctr"/>
                      <a:r>
                        <a:rPr lang="en-US" sz="1100"/>
                        <a:t>%26</a:t>
                      </a:r>
                    </a:p>
                  </a:txBody>
                  <a:tcPr marL="91439" marR="91439" marT="45715" marB="45715"/>
                </a:tc>
                <a:extLst>
                  <a:ext uri="{0D108BD9-81ED-4DB2-BD59-A6C34878D82A}">
                    <a16:rowId xmlns:a16="http://schemas.microsoft.com/office/drawing/2014/main" val="10007"/>
                  </a:ext>
                </a:extLst>
              </a:tr>
              <a:tr h="259051">
                <a:tc>
                  <a:txBody>
                    <a:bodyPr/>
                    <a:lstStyle/>
                    <a:p>
                      <a:pPr algn="l"/>
                      <a:r>
                        <a:rPr lang="en-US" sz="1100" dirty="0"/>
                        <a:t>(</a:t>
                      </a:r>
                    </a:p>
                  </a:txBody>
                  <a:tcPr marL="91439" marR="91439" marT="45715" marB="45715"/>
                </a:tc>
                <a:tc>
                  <a:txBody>
                    <a:bodyPr/>
                    <a:lstStyle/>
                    <a:p>
                      <a:pPr algn="ctr"/>
                      <a:r>
                        <a:rPr lang="en-US" sz="1100"/>
                        <a:t>%28</a:t>
                      </a:r>
                    </a:p>
                  </a:txBody>
                  <a:tcPr marL="91439" marR="91439" marT="45715" marB="45715"/>
                </a:tc>
                <a:extLst>
                  <a:ext uri="{0D108BD9-81ED-4DB2-BD59-A6C34878D82A}">
                    <a16:rowId xmlns:a16="http://schemas.microsoft.com/office/drawing/2014/main" val="10008"/>
                  </a:ext>
                </a:extLst>
              </a:tr>
              <a:tr h="259051">
                <a:tc>
                  <a:txBody>
                    <a:bodyPr/>
                    <a:lstStyle/>
                    <a:p>
                      <a:pPr algn="l"/>
                      <a:r>
                        <a:rPr lang="en-US" sz="1100" dirty="0"/>
                        <a:t>)</a:t>
                      </a:r>
                    </a:p>
                  </a:txBody>
                  <a:tcPr marL="91439" marR="91439" marT="45715" marB="45715"/>
                </a:tc>
                <a:tc>
                  <a:txBody>
                    <a:bodyPr/>
                    <a:lstStyle/>
                    <a:p>
                      <a:pPr algn="ctr"/>
                      <a:r>
                        <a:rPr lang="en-US" sz="1100" dirty="0"/>
                        <a:t>%29</a:t>
                      </a:r>
                    </a:p>
                  </a:txBody>
                  <a:tcPr marL="91439" marR="91439" marT="45715" marB="45715"/>
                </a:tc>
                <a:extLst>
                  <a:ext uri="{0D108BD9-81ED-4DB2-BD59-A6C34878D82A}">
                    <a16:rowId xmlns:a16="http://schemas.microsoft.com/office/drawing/2014/main" val="10009"/>
                  </a:ext>
                </a:extLst>
              </a:tr>
              <a:tr h="259051">
                <a:tc>
                  <a:txBody>
                    <a:bodyPr/>
                    <a:lstStyle/>
                    <a:p>
                      <a:pPr algn="l"/>
                      <a:r>
                        <a:rPr lang="en-US" sz="1100" dirty="0"/>
                        <a:t>+</a:t>
                      </a:r>
                    </a:p>
                  </a:txBody>
                  <a:tcPr marL="91439" marR="91439" marT="45715" marB="45715"/>
                </a:tc>
                <a:tc>
                  <a:txBody>
                    <a:bodyPr/>
                    <a:lstStyle/>
                    <a:p>
                      <a:pPr algn="ctr"/>
                      <a:r>
                        <a:rPr lang="en-US" sz="1100"/>
                        <a:t>%2B</a:t>
                      </a:r>
                    </a:p>
                  </a:txBody>
                  <a:tcPr marL="91439" marR="91439" marT="45715" marB="45715"/>
                </a:tc>
                <a:extLst>
                  <a:ext uri="{0D108BD9-81ED-4DB2-BD59-A6C34878D82A}">
                    <a16:rowId xmlns:a16="http://schemas.microsoft.com/office/drawing/2014/main" val="10010"/>
                  </a:ext>
                </a:extLst>
              </a:tr>
              <a:tr h="259051">
                <a:tc>
                  <a:txBody>
                    <a:bodyPr/>
                    <a:lstStyle/>
                    <a:p>
                      <a:pPr algn="l"/>
                      <a:r>
                        <a:rPr lang="en-US" sz="1100" dirty="0"/>
                        <a:t>,</a:t>
                      </a:r>
                    </a:p>
                  </a:txBody>
                  <a:tcPr marL="91439" marR="91439" marT="45715" marB="45715"/>
                </a:tc>
                <a:tc>
                  <a:txBody>
                    <a:bodyPr/>
                    <a:lstStyle/>
                    <a:p>
                      <a:pPr algn="ctr"/>
                      <a:r>
                        <a:rPr lang="en-US" sz="1100"/>
                        <a:t>%2C</a:t>
                      </a:r>
                    </a:p>
                  </a:txBody>
                  <a:tcPr marL="91439" marR="91439" marT="45715" marB="45715"/>
                </a:tc>
                <a:extLst>
                  <a:ext uri="{0D108BD9-81ED-4DB2-BD59-A6C34878D82A}">
                    <a16:rowId xmlns:a16="http://schemas.microsoft.com/office/drawing/2014/main" val="10011"/>
                  </a:ext>
                </a:extLst>
              </a:tr>
              <a:tr h="259051">
                <a:tc>
                  <a:txBody>
                    <a:bodyPr/>
                    <a:lstStyle/>
                    <a:p>
                      <a:pPr algn="l"/>
                      <a:r>
                        <a:rPr lang="en-US" sz="1100" dirty="0"/>
                        <a:t>.</a:t>
                      </a:r>
                    </a:p>
                  </a:txBody>
                  <a:tcPr marL="91439" marR="91439" marT="45715" marB="45715"/>
                </a:tc>
                <a:tc>
                  <a:txBody>
                    <a:bodyPr/>
                    <a:lstStyle/>
                    <a:p>
                      <a:pPr algn="ctr"/>
                      <a:r>
                        <a:rPr lang="en-US" sz="1100"/>
                        <a:t>%2E</a:t>
                      </a:r>
                    </a:p>
                  </a:txBody>
                  <a:tcPr marL="91439" marR="91439" marT="45715" marB="45715"/>
                </a:tc>
                <a:extLst>
                  <a:ext uri="{0D108BD9-81ED-4DB2-BD59-A6C34878D82A}">
                    <a16:rowId xmlns:a16="http://schemas.microsoft.com/office/drawing/2014/main" val="10012"/>
                  </a:ext>
                </a:extLst>
              </a:tr>
              <a:tr h="259051">
                <a:tc>
                  <a:txBody>
                    <a:bodyPr/>
                    <a:lstStyle/>
                    <a:p>
                      <a:pPr algn="l"/>
                      <a:r>
                        <a:rPr lang="en-US" sz="1100" i="1" dirty="0"/>
                        <a:t>/</a:t>
                      </a:r>
                      <a:r>
                        <a:rPr lang="en-US" sz="1100" dirty="0"/>
                        <a:t> </a:t>
                      </a:r>
                    </a:p>
                  </a:txBody>
                  <a:tcPr marL="91439" marR="91439" marT="45715" marB="45715"/>
                </a:tc>
                <a:tc>
                  <a:txBody>
                    <a:bodyPr/>
                    <a:lstStyle/>
                    <a:p>
                      <a:pPr algn="ctr"/>
                      <a:r>
                        <a:rPr lang="en-US" sz="1100"/>
                        <a:t>%2F</a:t>
                      </a:r>
                    </a:p>
                  </a:txBody>
                  <a:tcPr marL="91439" marR="91439" marT="45715" marB="45715"/>
                </a:tc>
                <a:extLst>
                  <a:ext uri="{0D108BD9-81ED-4DB2-BD59-A6C34878D82A}">
                    <a16:rowId xmlns:a16="http://schemas.microsoft.com/office/drawing/2014/main" val="10013"/>
                  </a:ext>
                </a:extLst>
              </a:tr>
              <a:tr h="259051">
                <a:tc>
                  <a:txBody>
                    <a:bodyPr/>
                    <a:lstStyle/>
                    <a:p>
                      <a:pPr algn="l"/>
                      <a:r>
                        <a:rPr lang="en-US" sz="1100" dirty="0"/>
                        <a:t>:</a:t>
                      </a:r>
                    </a:p>
                  </a:txBody>
                  <a:tcPr marL="91439" marR="91439" marT="45715" marB="45715"/>
                </a:tc>
                <a:tc>
                  <a:txBody>
                    <a:bodyPr/>
                    <a:lstStyle/>
                    <a:p>
                      <a:pPr algn="ctr"/>
                      <a:r>
                        <a:rPr lang="en-US" sz="1100" dirty="0"/>
                        <a:t>%3A</a:t>
                      </a:r>
                    </a:p>
                  </a:txBody>
                  <a:tcPr marL="91439" marR="91439" marT="45715" marB="45715"/>
                </a:tc>
                <a:extLst>
                  <a:ext uri="{0D108BD9-81ED-4DB2-BD59-A6C34878D82A}">
                    <a16:rowId xmlns:a16="http://schemas.microsoft.com/office/drawing/2014/main" val="10014"/>
                  </a:ext>
                </a:extLst>
              </a:tr>
              <a:tr h="259051">
                <a:tc>
                  <a:txBody>
                    <a:bodyPr/>
                    <a:lstStyle/>
                    <a:p>
                      <a:pPr algn="l"/>
                      <a:r>
                        <a:rPr lang="en-US" sz="1100"/>
                        <a:t>;</a:t>
                      </a:r>
                    </a:p>
                  </a:txBody>
                  <a:tcPr marL="91439" marR="91439" marT="45715" marB="45715"/>
                </a:tc>
                <a:tc>
                  <a:txBody>
                    <a:bodyPr/>
                    <a:lstStyle/>
                    <a:p>
                      <a:pPr algn="ctr"/>
                      <a:r>
                        <a:rPr lang="en-US" sz="1100" dirty="0"/>
                        <a:t>%3B</a:t>
                      </a:r>
                    </a:p>
                  </a:txBody>
                  <a:tcPr marL="91439" marR="91439" marT="45715" marB="45715"/>
                </a:tc>
                <a:extLst>
                  <a:ext uri="{0D108BD9-81ED-4DB2-BD59-A6C34878D82A}">
                    <a16:rowId xmlns:a16="http://schemas.microsoft.com/office/drawing/2014/main" val="10015"/>
                  </a:ext>
                </a:extLst>
              </a:tr>
              <a:tr h="259051">
                <a:tc>
                  <a:txBody>
                    <a:bodyPr/>
                    <a:lstStyle/>
                    <a:p>
                      <a:pPr algn="l"/>
                      <a:r>
                        <a:rPr lang="en-US" sz="1100" i="1"/>
                        <a:t>&lt;</a:t>
                      </a:r>
                      <a:r>
                        <a:rPr lang="en-US" sz="1100"/>
                        <a:t> </a:t>
                      </a:r>
                    </a:p>
                  </a:txBody>
                  <a:tcPr marL="91439" marR="91439" marT="45715" marB="45715"/>
                </a:tc>
                <a:tc>
                  <a:txBody>
                    <a:bodyPr/>
                    <a:lstStyle/>
                    <a:p>
                      <a:pPr algn="ctr"/>
                      <a:r>
                        <a:rPr lang="en-US" sz="1100" dirty="0"/>
                        <a:t>%3C</a:t>
                      </a:r>
                    </a:p>
                  </a:txBody>
                  <a:tcPr marL="91439" marR="91439" marT="45715" marB="45715"/>
                </a:tc>
                <a:extLst>
                  <a:ext uri="{0D108BD9-81ED-4DB2-BD59-A6C34878D82A}">
                    <a16:rowId xmlns:a16="http://schemas.microsoft.com/office/drawing/2014/main" val="10016"/>
                  </a:ext>
                </a:extLst>
              </a:tr>
              <a:tr h="259051">
                <a:tc>
                  <a:txBody>
                    <a:bodyPr/>
                    <a:lstStyle/>
                    <a:p>
                      <a:pPr algn="l"/>
                      <a:r>
                        <a:rPr lang="en-US" sz="1100" i="1"/>
                        <a:t>&gt;</a:t>
                      </a:r>
                      <a:r>
                        <a:rPr lang="en-US" sz="1100"/>
                        <a:t> </a:t>
                      </a:r>
                    </a:p>
                  </a:txBody>
                  <a:tcPr marL="91439" marR="91439" marT="45715" marB="45715"/>
                </a:tc>
                <a:tc>
                  <a:txBody>
                    <a:bodyPr/>
                    <a:lstStyle/>
                    <a:p>
                      <a:pPr algn="ctr"/>
                      <a:r>
                        <a:rPr lang="en-US" sz="1100" dirty="0"/>
                        <a:t>%3E</a:t>
                      </a:r>
                    </a:p>
                  </a:txBody>
                  <a:tcPr marL="91439" marR="91439" marT="45715" marB="45715"/>
                </a:tc>
                <a:extLst>
                  <a:ext uri="{0D108BD9-81ED-4DB2-BD59-A6C34878D82A}">
                    <a16:rowId xmlns:a16="http://schemas.microsoft.com/office/drawing/2014/main" val="10017"/>
                  </a:ext>
                </a:extLst>
              </a:tr>
              <a:tr h="259051">
                <a:tc>
                  <a:txBody>
                    <a:bodyPr/>
                    <a:lstStyle/>
                    <a:p>
                      <a:pPr algn="l"/>
                      <a:r>
                        <a:rPr lang="en-US" sz="1100"/>
                        <a:t>=</a:t>
                      </a:r>
                    </a:p>
                  </a:txBody>
                  <a:tcPr marL="91439" marR="91439" marT="45715" marB="45715"/>
                </a:tc>
                <a:tc>
                  <a:txBody>
                    <a:bodyPr/>
                    <a:lstStyle/>
                    <a:p>
                      <a:pPr algn="ctr"/>
                      <a:r>
                        <a:rPr lang="en-US" sz="1100" dirty="0"/>
                        <a:t>%3D</a:t>
                      </a:r>
                    </a:p>
                  </a:txBody>
                  <a:tcPr marL="91439" marR="91439" marT="45715" marB="45715"/>
                </a:tc>
                <a:extLst>
                  <a:ext uri="{0D108BD9-81ED-4DB2-BD59-A6C34878D82A}">
                    <a16:rowId xmlns:a16="http://schemas.microsoft.com/office/drawing/2014/main" val="10018"/>
                  </a:ext>
                </a:extLst>
              </a:tr>
              <a:tr h="259051">
                <a:tc>
                  <a:txBody>
                    <a:bodyPr/>
                    <a:lstStyle/>
                    <a:p>
                      <a:pPr algn="l"/>
                      <a:r>
                        <a:rPr lang="en-US" sz="1100"/>
                        <a:t>?</a:t>
                      </a:r>
                    </a:p>
                  </a:txBody>
                  <a:tcPr marL="91439" marR="91439" marT="45715" marB="45715"/>
                </a:tc>
                <a:tc>
                  <a:txBody>
                    <a:bodyPr/>
                    <a:lstStyle/>
                    <a:p>
                      <a:pPr algn="ctr"/>
                      <a:r>
                        <a:rPr lang="en-US" sz="1100" dirty="0"/>
                        <a:t>%3F</a:t>
                      </a:r>
                    </a:p>
                  </a:txBody>
                  <a:tcPr marL="91439" marR="91439" marT="45715" marB="45715"/>
                </a:tc>
                <a:extLst>
                  <a:ext uri="{0D108BD9-81ED-4DB2-BD59-A6C34878D82A}">
                    <a16:rowId xmlns:a16="http://schemas.microsoft.com/office/drawing/2014/main" val="10019"/>
                  </a:ext>
                </a:extLst>
              </a:tr>
              <a:tr h="259051">
                <a:tc>
                  <a:txBody>
                    <a:bodyPr/>
                    <a:lstStyle/>
                    <a:p>
                      <a:pPr algn="l"/>
                      <a:r>
                        <a:rPr lang="en-US" sz="1100"/>
                        <a:t>@</a:t>
                      </a:r>
                    </a:p>
                  </a:txBody>
                  <a:tcPr marL="91439" marR="91439" marT="45715" marB="45715"/>
                </a:tc>
                <a:tc>
                  <a:txBody>
                    <a:bodyPr/>
                    <a:lstStyle/>
                    <a:p>
                      <a:pPr algn="ctr"/>
                      <a:r>
                        <a:rPr lang="en-US" sz="1100" dirty="0"/>
                        <a:t>%40</a:t>
                      </a:r>
                    </a:p>
                  </a:txBody>
                  <a:tcPr marL="91439" marR="91439" marT="45715" marB="45715"/>
                </a:tc>
                <a:extLst>
                  <a:ext uri="{0D108BD9-81ED-4DB2-BD59-A6C34878D82A}">
                    <a16:rowId xmlns:a16="http://schemas.microsoft.com/office/drawing/2014/main" val="10020"/>
                  </a:ext>
                </a:extLst>
              </a:tr>
              <a:tr h="259051">
                <a:tc>
                  <a:txBody>
                    <a:bodyPr/>
                    <a:lstStyle/>
                    <a:p>
                      <a:pPr algn="l"/>
                      <a:r>
                        <a:rPr lang="en-US" sz="1100" dirty="0"/>
                        <a:t>\</a:t>
                      </a:r>
                    </a:p>
                  </a:txBody>
                  <a:tcPr marL="91439" marR="91439" marT="45715" marB="45715"/>
                </a:tc>
                <a:tc>
                  <a:txBody>
                    <a:bodyPr/>
                    <a:lstStyle/>
                    <a:p>
                      <a:pPr algn="ctr"/>
                      <a:r>
                        <a:rPr lang="en-US" sz="1100" dirty="0"/>
                        <a:t>%5C</a:t>
                      </a:r>
                    </a:p>
                  </a:txBody>
                  <a:tcPr marL="91439" marR="91439" marT="45715" marB="45715"/>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275102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F05B-C05D-434D-B81D-6329BA1D6AA7}"/>
              </a:ext>
            </a:extLst>
          </p:cNvPr>
          <p:cNvSpPr>
            <a:spLocks noGrp="1"/>
          </p:cNvSpPr>
          <p:nvPr>
            <p:ph type="title"/>
          </p:nvPr>
        </p:nvSpPr>
        <p:spPr/>
        <p:txBody>
          <a:bodyPr/>
          <a:lstStyle/>
          <a:p>
            <a:r>
              <a:rPr lang="en-US" altLang="en-US" dirty="0"/>
              <a:t>Post Value</a:t>
            </a:r>
            <a:endParaRPr lang="en-US" dirty="0"/>
          </a:p>
        </p:txBody>
      </p:sp>
      <p:sp>
        <p:nvSpPr>
          <p:cNvPr id="3" name="Content Placeholder 2">
            <a:extLst>
              <a:ext uri="{FF2B5EF4-FFF2-40B4-BE49-F238E27FC236}">
                <a16:creationId xmlns:a16="http://schemas.microsoft.com/office/drawing/2014/main" id="{03F74219-19F5-47E1-9B15-EDBA6B9DDDEC}"/>
              </a:ext>
            </a:extLst>
          </p:cNvPr>
          <p:cNvSpPr>
            <a:spLocks noGrp="1"/>
          </p:cNvSpPr>
          <p:nvPr>
            <p:ph idx="1"/>
          </p:nvPr>
        </p:nvSpPr>
        <p:spPr/>
        <p:txBody>
          <a:bodyPr/>
          <a:lstStyle/>
          <a:p>
            <a:pPr marL="0" indent="0">
              <a:buNone/>
            </a:pPr>
            <a:r>
              <a:rPr lang="en-US" dirty="0"/>
              <a:t>Information in the form is sent in the body of http request and doesn’t appear in the </a:t>
            </a:r>
            <a:r>
              <a:rPr lang="en-US" dirty="0" err="1"/>
              <a:t>url</a:t>
            </a:r>
            <a:r>
              <a:rPr lang="en-US" dirty="0"/>
              <a:t> </a:t>
            </a:r>
          </a:p>
          <a:p>
            <a:pPr marL="0" indent="0">
              <a:buNone/>
            </a:pPr>
            <a:endParaRPr lang="en-US" dirty="0"/>
          </a:p>
          <a:p>
            <a:pPr marL="0" indent="0">
              <a:buNone/>
            </a:pPr>
            <a:r>
              <a:rPr lang="en-US" sz="2400" dirty="0">
                <a:solidFill>
                  <a:schemeClr val="accent1">
                    <a:lumMod val="75000"/>
                  </a:schemeClr>
                </a:solidFill>
                <a:latin typeface="Consolas" panose="020B0609020204030204" pitchFamily="49" charset="0"/>
              </a:rPr>
              <a:t>&lt;form action="</a:t>
            </a:r>
            <a:r>
              <a:rPr lang="en-US" sz="2400" dirty="0" err="1">
                <a:solidFill>
                  <a:schemeClr val="accent1">
                    <a:lumMod val="75000"/>
                  </a:schemeClr>
                </a:solidFill>
                <a:latin typeface="Consolas" panose="020B0609020204030204" pitchFamily="49" charset="0"/>
              </a:rPr>
              <a:t>myprogram.php</a:t>
            </a:r>
            <a:r>
              <a:rPr lang="en-US" sz="2400" dirty="0">
                <a:solidFill>
                  <a:schemeClr val="accent1">
                    <a:lumMod val="75000"/>
                  </a:schemeClr>
                </a:solidFill>
                <a:latin typeface="Consolas" panose="020B0609020204030204" pitchFamily="49" charset="0"/>
              </a:rPr>
              <a:t>" method="POST"&gt;</a:t>
            </a: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38265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BA024-019C-4FD4-A858-C0812D42E54F}"/>
              </a:ext>
            </a:extLst>
          </p:cNvPr>
          <p:cNvSpPr>
            <a:spLocks noGrp="1"/>
          </p:cNvSpPr>
          <p:nvPr>
            <p:ph type="title"/>
          </p:nvPr>
        </p:nvSpPr>
        <p:spPr/>
        <p:txBody>
          <a:bodyPr/>
          <a:lstStyle/>
          <a:p>
            <a:r>
              <a:rPr lang="en-US" dirty="0"/>
              <a:t>HTML Form Fields</a:t>
            </a:r>
          </a:p>
        </p:txBody>
      </p:sp>
      <p:sp>
        <p:nvSpPr>
          <p:cNvPr id="3" name="Content Placeholder 2">
            <a:extLst>
              <a:ext uri="{FF2B5EF4-FFF2-40B4-BE49-F238E27FC236}">
                <a16:creationId xmlns:a16="http://schemas.microsoft.com/office/drawing/2014/main" id="{F036C704-43CD-4453-9BFD-454284C959C7}"/>
              </a:ext>
            </a:extLst>
          </p:cNvPr>
          <p:cNvSpPr>
            <a:spLocks noGrp="1"/>
          </p:cNvSpPr>
          <p:nvPr>
            <p:ph idx="1"/>
          </p:nvPr>
        </p:nvSpPr>
        <p:spPr>
          <a:xfrm>
            <a:off x="628650" y="1460313"/>
            <a:ext cx="7886700" cy="5363570"/>
          </a:xfrm>
        </p:spPr>
        <p:txBody>
          <a:bodyPr>
            <a:normAutofit/>
          </a:bodyPr>
          <a:lstStyle/>
          <a:p>
            <a:r>
              <a:rPr lang="en-US" altLang="en-US" sz="2400" b="1" dirty="0"/>
              <a:t>Text Fields</a:t>
            </a:r>
          </a:p>
          <a:p>
            <a:pPr lvl="1"/>
            <a:r>
              <a:rPr lang="en-US" altLang="en-US" sz="1800" dirty="0"/>
              <a:t>&lt;input type="text" name=“text1”/&gt;</a:t>
            </a:r>
          </a:p>
          <a:p>
            <a:r>
              <a:rPr lang="en-US" altLang="en-US" sz="2400" b="1" dirty="0"/>
              <a:t>Password Field</a:t>
            </a:r>
          </a:p>
          <a:p>
            <a:pPr lvl="1"/>
            <a:r>
              <a:rPr lang="en-US" altLang="en-US" sz="1800" dirty="0"/>
              <a:t>&lt;input type="password" name =“pass”/&gt;</a:t>
            </a:r>
          </a:p>
          <a:p>
            <a:r>
              <a:rPr lang="en-US" altLang="en-US" sz="2400" b="1" dirty="0"/>
              <a:t>Radio Buttons</a:t>
            </a:r>
          </a:p>
          <a:p>
            <a:pPr lvl="1"/>
            <a:r>
              <a:rPr lang="en-US" altLang="en-US" sz="1800" dirty="0"/>
              <a:t>&lt;input type="radio"  name=“radio1”  value=“Men”/&gt;</a:t>
            </a:r>
          </a:p>
          <a:p>
            <a:pPr lvl="1"/>
            <a:r>
              <a:rPr lang="en-US" altLang="en-US" sz="1800" dirty="0"/>
              <a:t>&lt;input type="radio"  name=“radio1”  value=“Women”/&gt;</a:t>
            </a:r>
          </a:p>
          <a:p>
            <a:r>
              <a:rPr lang="en-US" altLang="en-US" sz="2400" b="1" dirty="0"/>
              <a:t>Checkboxes </a:t>
            </a:r>
          </a:p>
          <a:p>
            <a:pPr lvl="1"/>
            <a:r>
              <a:rPr lang="en-US" altLang="en-US" sz="1800" dirty="0"/>
              <a:t>&lt;input type="checkbox" name="vehicle" value="Bike" /&gt;</a:t>
            </a:r>
          </a:p>
          <a:p>
            <a:pPr lvl="1"/>
            <a:r>
              <a:rPr lang="en-US" altLang="en-US" sz="1800" dirty="0"/>
              <a:t>&lt;input type="checkbox" name="vehicle" value="Car" /&gt;</a:t>
            </a:r>
          </a:p>
          <a:p>
            <a:r>
              <a:rPr lang="en-US" altLang="en-US" sz="2400" b="1" dirty="0"/>
              <a:t>Submit Button </a:t>
            </a:r>
          </a:p>
          <a:p>
            <a:pPr lvl="1"/>
            <a:r>
              <a:rPr lang="en-US" altLang="en-US" sz="1800" dirty="0"/>
              <a:t>&lt;input type="submit" value="Submit" /&gt;</a:t>
            </a:r>
          </a:p>
          <a:p>
            <a:r>
              <a:rPr lang="en-US" altLang="en-US" sz="2400" b="1" dirty="0"/>
              <a:t>Hidden fields</a:t>
            </a:r>
          </a:p>
          <a:p>
            <a:pPr lvl="1"/>
            <a:r>
              <a:rPr lang="en-US" altLang="en-US" sz="1800" dirty="0"/>
              <a:t>&lt;input type="hidden" name=“</a:t>
            </a:r>
            <a:r>
              <a:rPr lang="en-US" altLang="en-US" sz="1800" dirty="0" err="1"/>
              <a:t>product_id</a:t>
            </a:r>
            <a:r>
              <a:rPr lang="en-US" altLang="en-US" sz="1800" dirty="0"/>
              <a:t>" value="122"&gt; </a:t>
            </a:r>
            <a:endParaRPr lang="en-US" altLang="en-US" sz="1800" b="1" dirty="0"/>
          </a:p>
          <a:p>
            <a:pPr marL="0" indent="0">
              <a:buNone/>
            </a:pPr>
            <a:endParaRPr lang="en-US" sz="3600" dirty="0"/>
          </a:p>
        </p:txBody>
      </p:sp>
    </p:spTree>
    <p:extLst>
      <p:ext uri="{BB962C8B-B14F-4D97-AF65-F5344CB8AC3E}">
        <p14:creationId xmlns:p14="http://schemas.microsoft.com/office/powerpoint/2010/main" val="188659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35AC-FF9A-47A8-9BF0-462C6A996F5B}"/>
              </a:ext>
            </a:extLst>
          </p:cNvPr>
          <p:cNvSpPr>
            <a:spLocks noGrp="1"/>
          </p:cNvSpPr>
          <p:nvPr>
            <p:ph type="title"/>
          </p:nvPr>
        </p:nvSpPr>
        <p:spPr/>
        <p:txBody>
          <a:bodyPr/>
          <a:lstStyle/>
          <a:p>
            <a:r>
              <a:rPr lang="en-US" dirty="0"/>
              <a:t>PHP</a:t>
            </a:r>
          </a:p>
        </p:txBody>
      </p:sp>
      <p:sp>
        <p:nvSpPr>
          <p:cNvPr id="3" name="Content Placeholder 2">
            <a:extLst>
              <a:ext uri="{FF2B5EF4-FFF2-40B4-BE49-F238E27FC236}">
                <a16:creationId xmlns:a16="http://schemas.microsoft.com/office/drawing/2014/main" id="{17A5509B-ED40-4919-A7DF-3F6F377A2759}"/>
              </a:ext>
            </a:extLst>
          </p:cNvPr>
          <p:cNvSpPr>
            <a:spLocks noGrp="1"/>
          </p:cNvSpPr>
          <p:nvPr>
            <p:ph idx="1"/>
          </p:nvPr>
        </p:nvSpPr>
        <p:spPr>
          <a:xfrm>
            <a:off x="628650" y="1558345"/>
            <a:ext cx="7886700" cy="4934530"/>
          </a:xfrm>
        </p:spPr>
        <p:txBody>
          <a:bodyPr>
            <a:normAutofit fontScale="92500"/>
          </a:bodyPr>
          <a:lstStyle/>
          <a:p>
            <a:r>
              <a:rPr lang="en-US" b="1" dirty="0">
                <a:solidFill>
                  <a:srgbClr val="FF5050"/>
                </a:solidFill>
              </a:rPr>
              <a:t>Hypertext Preprocessor</a:t>
            </a:r>
          </a:p>
          <a:p>
            <a:r>
              <a:rPr lang="en-US" dirty="0"/>
              <a:t>A </a:t>
            </a:r>
            <a:r>
              <a:rPr lang="en-US" dirty="0">
                <a:solidFill>
                  <a:srgbClr val="FF0000"/>
                </a:solidFill>
              </a:rPr>
              <a:t>programming language </a:t>
            </a:r>
            <a:r>
              <a:rPr lang="en-US" dirty="0"/>
              <a:t>devised by Rasmus </a:t>
            </a:r>
            <a:r>
              <a:rPr lang="en-US" dirty="0" err="1"/>
              <a:t>Lerdorf</a:t>
            </a:r>
            <a:r>
              <a:rPr lang="en-US" dirty="0"/>
              <a:t> in 1994 for building dynamic, interactive Web sites.</a:t>
            </a:r>
          </a:p>
          <a:p>
            <a:r>
              <a:rPr lang="en-US" b="1" dirty="0">
                <a:solidFill>
                  <a:srgbClr val="FF5050"/>
                </a:solidFill>
              </a:rPr>
              <a:t>Cross-platform: </a:t>
            </a:r>
          </a:p>
          <a:p>
            <a:pPr marL="231775" indent="0">
              <a:buNone/>
            </a:pPr>
            <a:r>
              <a:rPr lang="en-US" dirty="0"/>
              <a:t>Most PHP code can be processed without alteration on computers running many different operating systems.</a:t>
            </a:r>
          </a:p>
          <a:p>
            <a:pPr marL="231775" indent="0">
              <a:buNone/>
            </a:pPr>
            <a:r>
              <a:rPr lang="en-US" dirty="0"/>
              <a:t>For example, a PHP script that runs on Linux generally also runs well on Windows.</a:t>
            </a:r>
          </a:p>
          <a:p>
            <a:r>
              <a:rPr lang="en-US" b="1" dirty="0">
                <a:solidFill>
                  <a:srgbClr val="FF5050"/>
                </a:solidFill>
              </a:rPr>
              <a:t>HTML-embedded: </a:t>
            </a:r>
          </a:p>
          <a:p>
            <a:pPr marL="231775" indent="0">
              <a:buNone/>
            </a:pPr>
            <a:r>
              <a:rPr lang="en-US" dirty="0"/>
              <a:t>PHP code can be written in files containing a mixture of PHP instructions and HTML code.</a:t>
            </a:r>
          </a:p>
        </p:txBody>
      </p:sp>
    </p:spTree>
    <p:extLst>
      <p:ext uri="{BB962C8B-B14F-4D97-AF65-F5344CB8AC3E}">
        <p14:creationId xmlns:p14="http://schemas.microsoft.com/office/powerpoint/2010/main" val="2381711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0BF2-46DF-4F9B-A27C-E9712A5F3329}"/>
              </a:ext>
            </a:extLst>
          </p:cNvPr>
          <p:cNvSpPr>
            <a:spLocks noGrp="1"/>
          </p:cNvSpPr>
          <p:nvPr>
            <p:ph type="title"/>
          </p:nvPr>
        </p:nvSpPr>
        <p:spPr/>
        <p:txBody>
          <a:bodyPr/>
          <a:lstStyle/>
          <a:p>
            <a:r>
              <a:rPr lang="en-US" dirty="0"/>
              <a:t>PHP Form Handling</a:t>
            </a:r>
          </a:p>
        </p:txBody>
      </p:sp>
      <p:sp>
        <p:nvSpPr>
          <p:cNvPr id="3" name="Content Placeholder 2">
            <a:extLst>
              <a:ext uri="{FF2B5EF4-FFF2-40B4-BE49-F238E27FC236}">
                <a16:creationId xmlns:a16="http://schemas.microsoft.com/office/drawing/2014/main" id="{F20CD4B0-EDB2-47CF-8F76-AD84C504DB03}"/>
              </a:ext>
            </a:extLst>
          </p:cNvPr>
          <p:cNvSpPr>
            <a:spLocks noGrp="1"/>
          </p:cNvSpPr>
          <p:nvPr>
            <p:ph idx="1"/>
          </p:nvPr>
        </p:nvSpPr>
        <p:spPr/>
        <p:txBody>
          <a:bodyPr/>
          <a:lstStyle/>
          <a:p>
            <a:r>
              <a:rPr lang="en-US" altLang="en-US" dirty="0"/>
              <a:t>Get Value</a:t>
            </a:r>
          </a:p>
          <a:p>
            <a:pPr lvl="1"/>
            <a:r>
              <a:rPr lang="en-US" altLang="en-US" sz="1800" dirty="0">
                <a:solidFill>
                  <a:schemeClr val="accent1">
                    <a:lumMod val="75000"/>
                  </a:schemeClr>
                </a:solidFill>
                <a:latin typeface="Consolas" panose="020B0609020204030204" pitchFamily="49" charset="0"/>
              </a:rPr>
              <a:t>&lt;html&gt;</a:t>
            </a:r>
            <a:br>
              <a:rPr lang="en-US" altLang="en-US" sz="1800" dirty="0">
                <a:solidFill>
                  <a:schemeClr val="accent1">
                    <a:lumMod val="75000"/>
                  </a:schemeClr>
                </a:solidFill>
                <a:latin typeface="Consolas" panose="020B0609020204030204" pitchFamily="49" charset="0"/>
              </a:rPr>
            </a:br>
            <a:r>
              <a:rPr lang="en-US" altLang="en-US" sz="1800" dirty="0">
                <a:solidFill>
                  <a:schemeClr val="accent1">
                    <a:lumMod val="75000"/>
                  </a:schemeClr>
                </a:solidFill>
                <a:latin typeface="Consolas" panose="020B0609020204030204" pitchFamily="49" charset="0"/>
              </a:rPr>
              <a:t>&lt;body&gt;</a:t>
            </a:r>
            <a:br>
              <a:rPr lang="en-US" altLang="en-US" sz="1800" dirty="0">
                <a:solidFill>
                  <a:schemeClr val="accent1">
                    <a:lumMod val="75000"/>
                  </a:schemeClr>
                </a:solidFill>
                <a:latin typeface="Consolas" panose="020B0609020204030204" pitchFamily="49" charset="0"/>
              </a:rPr>
            </a:br>
            <a:r>
              <a:rPr lang="en-US" altLang="en-US" sz="1800" dirty="0">
                <a:solidFill>
                  <a:schemeClr val="accent1">
                    <a:lumMod val="75000"/>
                  </a:schemeClr>
                </a:solidFill>
                <a:latin typeface="Consolas" panose="020B0609020204030204" pitchFamily="49" charset="0"/>
              </a:rPr>
              <a:t>Welcome &lt;?php echo $_GET[“text1"]; ?&gt;!&lt;</a:t>
            </a:r>
            <a:r>
              <a:rPr lang="en-US" altLang="en-US" sz="1800" dirty="0" err="1">
                <a:solidFill>
                  <a:schemeClr val="accent1">
                    <a:lumMod val="75000"/>
                  </a:schemeClr>
                </a:solidFill>
                <a:latin typeface="Consolas" panose="020B0609020204030204" pitchFamily="49" charset="0"/>
              </a:rPr>
              <a:t>br</a:t>
            </a:r>
            <a:r>
              <a:rPr lang="en-US" altLang="en-US" sz="1800" dirty="0">
                <a:solidFill>
                  <a:schemeClr val="accent1">
                    <a:lumMod val="75000"/>
                  </a:schemeClr>
                </a:solidFill>
                <a:latin typeface="Consolas" panose="020B0609020204030204" pitchFamily="49" charset="0"/>
              </a:rPr>
              <a:t> /&gt;</a:t>
            </a:r>
            <a:br>
              <a:rPr lang="en-US" altLang="en-US" sz="1800" dirty="0">
                <a:solidFill>
                  <a:schemeClr val="accent1">
                    <a:lumMod val="75000"/>
                  </a:schemeClr>
                </a:solidFill>
                <a:latin typeface="Consolas" panose="020B0609020204030204" pitchFamily="49" charset="0"/>
              </a:rPr>
            </a:br>
            <a:r>
              <a:rPr lang="en-US" altLang="en-US" sz="1800" dirty="0">
                <a:solidFill>
                  <a:schemeClr val="accent1">
                    <a:lumMod val="75000"/>
                  </a:schemeClr>
                </a:solidFill>
                <a:latin typeface="Consolas" panose="020B0609020204030204" pitchFamily="49" charset="0"/>
              </a:rPr>
              <a:t>Your password is &lt;?php echo $_GET[“pass"]; ?&gt;.</a:t>
            </a:r>
            <a:br>
              <a:rPr lang="en-US" altLang="en-US" sz="1800" dirty="0">
                <a:solidFill>
                  <a:schemeClr val="accent1">
                    <a:lumMod val="75000"/>
                  </a:schemeClr>
                </a:solidFill>
                <a:latin typeface="Consolas" panose="020B0609020204030204" pitchFamily="49" charset="0"/>
              </a:rPr>
            </a:br>
            <a:r>
              <a:rPr lang="en-US" altLang="en-US" sz="1800" dirty="0">
                <a:solidFill>
                  <a:schemeClr val="accent1">
                    <a:lumMod val="75000"/>
                  </a:schemeClr>
                </a:solidFill>
                <a:latin typeface="Consolas" panose="020B0609020204030204" pitchFamily="49" charset="0"/>
              </a:rPr>
              <a:t>&lt;/body&gt;</a:t>
            </a:r>
            <a:br>
              <a:rPr lang="en-US" altLang="en-US" sz="1800" dirty="0">
                <a:solidFill>
                  <a:schemeClr val="accent1">
                    <a:lumMod val="75000"/>
                  </a:schemeClr>
                </a:solidFill>
                <a:latin typeface="Consolas" panose="020B0609020204030204" pitchFamily="49" charset="0"/>
              </a:rPr>
            </a:br>
            <a:r>
              <a:rPr lang="en-US" altLang="en-US" sz="1800" dirty="0">
                <a:solidFill>
                  <a:schemeClr val="accent1">
                    <a:lumMod val="75000"/>
                  </a:schemeClr>
                </a:solidFill>
                <a:latin typeface="Consolas" panose="020B0609020204030204" pitchFamily="49" charset="0"/>
              </a:rPr>
              <a:t>&lt;/html&gt;</a:t>
            </a:r>
          </a:p>
          <a:p>
            <a:r>
              <a:rPr lang="en-US" altLang="en-US" dirty="0"/>
              <a:t>Post Value</a:t>
            </a:r>
          </a:p>
          <a:p>
            <a:pPr lvl="1"/>
            <a:r>
              <a:rPr lang="en-US" altLang="en-US" sz="1800" dirty="0">
                <a:solidFill>
                  <a:schemeClr val="accent1">
                    <a:lumMod val="75000"/>
                  </a:schemeClr>
                </a:solidFill>
                <a:latin typeface="Consolas" panose="020B0609020204030204" pitchFamily="49" charset="0"/>
              </a:rPr>
              <a:t>&lt;html&gt;</a:t>
            </a:r>
            <a:br>
              <a:rPr lang="en-US" altLang="en-US" sz="1800" dirty="0">
                <a:solidFill>
                  <a:schemeClr val="accent1">
                    <a:lumMod val="75000"/>
                  </a:schemeClr>
                </a:solidFill>
                <a:latin typeface="Consolas" panose="020B0609020204030204" pitchFamily="49" charset="0"/>
              </a:rPr>
            </a:br>
            <a:r>
              <a:rPr lang="en-US" altLang="en-US" sz="1800" dirty="0">
                <a:solidFill>
                  <a:schemeClr val="accent1">
                    <a:lumMod val="75000"/>
                  </a:schemeClr>
                </a:solidFill>
                <a:latin typeface="Consolas" panose="020B0609020204030204" pitchFamily="49" charset="0"/>
              </a:rPr>
              <a:t>&lt;body&gt;</a:t>
            </a:r>
            <a:br>
              <a:rPr lang="en-US" altLang="en-US" sz="1800" dirty="0">
                <a:solidFill>
                  <a:schemeClr val="accent1">
                    <a:lumMod val="75000"/>
                  </a:schemeClr>
                </a:solidFill>
                <a:latin typeface="Consolas" panose="020B0609020204030204" pitchFamily="49" charset="0"/>
              </a:rPr>
            </a:br>
            <a:r>
              <a:rPr lang="en-US" altLang="en-US" sz="1800" dirty="0">
                <a:solidFill>
                  <a:schemeClr val="accent1">
                    <a:lumMod val="75000"/>
                  </a:schemeClr>
                </a:solidFill>
                <a:latin typeface="Consolas" panose="020B0609020204030204" pitchFamily="49" charset="0"/>
              </a:rPr>
              <a:t>Welcome &lt;?php echo $_POST[“text1"]; ?&gt;!&lt;</a:t>
            </a:r>
            <a:r>
              <a:rPr lang="en-US" altLang="en-US" sz="1800" dirty="0" err="1">
                <a:solidFill>
                  <a:schemeClr val="accent1">
                    <a:lumMod val="75000"/>
                  </a:schemeClr>
                </a:solidFill>
                <a:latin typeface="Consolas" panose="020B0609020204030204" pitchFamily="49" charset="0"/>
              </a:rPr>
              <a:t>br</a:t>
            </a:r>
            <a:r>
              <a:rPr lang="en-US" altLang="en-US" sz="1800" dirty="0">
                <a:solidFill>
                  <a:schemeClr val="accent1">
                    <a:lumMod val="75000"/>
                  </a:schemeClr>
                </a:solidFill>
                <a:latin typeface="Consolas" panose="020B0609020204030204" pitchFamily="49" charset="0"/>
              </a:rPr>
              <a:t> /&gt;</a:t>
            </a:r>
            <a:br>
              <a:rPr lang="en-US" altLang="en-US" sz="1800" dirty="0">
                <a:solidFill>
                  <a:schemeClr val="accent1">
                    <a:lumMod val="75000"/>
                  </a:schemeClr>
                </a:solidFill>
                <a:latin typeface="Consolas" panose="020B0609020204030204" pitchFamily="49" charset="0"/>
              </a:rPr>
            </a:br>
            <a:r>
              <a:rPr lang="en-US" altLang="en-US" sz="1800" dirty="0">
                <a:solidFill>
                  <a:schemeClr val="accent1">
                    <a:lumMod val="75000"/>
                  </a:schemeClr>
                </a:solidFill>
                <a:latin typeface="Consolas" panose="020B0609020204030204" pitchFamily="49" charset="0"/>
              </a:rPr>
              <a:t>Your password is &lt;?php echo $_POST[“pass"]; ?&gt;.</a:t>
            </a:r>
            <a:br>
              <a:rPr lang="en-US" altLang="en-US" sz="1800" dirty="0">
                <a:solidFill>
                  <a:schemeClr val="accent1">
                    <a:lumMod val="75000"/>
                  </a:schemeClr>
                </a:solidFill>
                <a:latin typeface="Consolas" panose="020B0609020204030204" pitchFamily="49" charset="0"/>
              </a:rPr>
            </a:br>
            <a:r>
              <a:rPr lang="en-US" altLang="en-US" sz="1800" dirty="0">
                <a:solidFill>
                  <a:schemeClr val="accent1">
                    <a:lumMod val="75000"/>
                  </a:schemeClr>
                </a:solidFill>
                <a:latin typeface="Consolas" panose="020B0609020204030204" pitchFamily="49" charset="0"/>
              </a:rPr>
              <a:t>&lt;/body&gt;</a:t>
            </a:r>
            <a:br>
              <a:rPr lang="en-US" altLang="en-US" sz="1800" dirty="0">
                <a:solidFill>
                  <a:schemeClr val="accent1">
                    <a:lumMod val="75000"/>
                  </a:schemeClr>
                </a:solidFill>
                <a:latin typeface="Consolas" panose="020B0609020204030204" pitchFamily="49" charset="0"/>
              </a:rPr>
            </a:br>
            <a:r>
              <a:rPr lang="en-US" altLang="en-US" sz="1800" dirty="0">
                <a:solidFill>
                  <a:schemeClr val="accent1">
                    <a:lumMod val="75000"/>
                  </a:schemeClr>
                </a:solidFill>
                <a:latin typeface="Consolas" panose="020B0609020204030204" pitchFamily="49" charset="0"/>
              </a:rPr>
              <a:t>&lt;/html&gt;</a:t>
            </a:r>
          </a:p>
          <a:p>
            <a:endParaRPr lang="en-US" altLang="en-US" sz="2200" dirty="0"/>
          </a:p>
          <a:p>
            <a:endParaRPr lang="en-US" dirty="0"/>
          </a:p>
        </p:txBody>
      </p:sp>
    </p:spTree>
    <p:extLst>
      <p:ext uri="{BB962C8B-B14F-4D97-AF65-F5344CB8AC3E}">
        <p14:creationId xmlns:p14="http://schemas.microsoft.com/office/powerpoint/2010/main" val="627310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614E-DD46-4200-9136-0A1C949E6D8D}"/>
              </a:ext>
            </a:extLst>
          </p:cNvPr>
          <p:cNvSpPr>
            <a:spLocks noGrp="1"/>
          </p:cNvSpPr>
          <p:nvPr>
            <p:ph type="title"/>
          </p:nvPr>
        </p:nvSpPr>
        <p:spPr/>
        <p:txBody>
          <a:bodyPr/>
          <a:lstStyle/>
          <a:p>
            <a:r>
              <a:rPr lang="en-US" dirty="0"/>
              <a:t>Concept of State</a:t>
            </a:r>
          </a:p>
        </p:txBody>
      </p:sp>
      <p:sp>
        <p:nvSpPr>
          <p:cNvPr id="3" name="Content Placeholder 2">
            <a:extLst>
              <a:ext uri="{FF2B5EF4-FFF2-40B4-BE49-F238E27FC236}">
                <a16:creationId xmlns:a16="http://schemas.microsoft.com/office/drawing/2014/main" id="{83EB429D-968B-43DF-A10D-4C1F5D037683}"/>
              </a:ext>
            </a:extLst>
          </p:cNvPr>
          <p:cNvSpPr>
            <a:spLocks noGrp="1"/>
          </p:cNvSpPr>
          <p:nvPr>
            <p:ph idx="1"/>
          </p:nvPr>
        </p:nvSpPr>
        <p:spPr/>
        <p:txBody>
          <a:bodyPr/>
          <a:lstStyle/>
          <a:p>
            <a:r>
              <a:rPr lang="en-US" altLang="en-US" dirty="0"/>
              <a:t>How to keep login on </a:t>
            </a:r>
            <a:r>
              <a:rPr lang="en-US" altLang="en-US" dirty="0" err="1"/>
              <a:t>facebook</a:t>
            </a:r>
            <a:r>
              <a:rPr lang="en-US" altLang="en-US" dirty="0"/>
              <a:t> while you browse your friends profiles</a:t>
            </a:r>
          </a:p>
          <a:p>
            <a:r>
              <a:rPr lang="en-US" altLang="en-US" dirty="0"/>
              <a:t>How to keep your shopping cart while you browse your favorite goods</a:t>
            </a:r>
          </a:p>
          <a:p>
            <a:pPr>
              <a:buFontTx/>
              <a:buNone/>
            </a:pPr>
            <a:r>
              <a:rPr lang="en-US" altLang="en-US" dirty="0"/>
              <a:t> </a:t>
            </a:r>
          </a:p>
          <a:p>
            <a:pPr marL="0" indent="0">
              <a:buNone/>
            </a:pPr>
            <a:endParaRPr lang="en-US" dirty="0"/>
          </a:p>
        </p:txBody>
      </p:sp>
    </p:spTree>
    <p:extLst>
      <p:ext uri="{BB962C8B-B14F-4D97-AF65-F5344CB8AC3E}">
        <p14:creationId xmlns:p14="http://schemas.microsoft.com/office/powerpoint/2010/main" val="773383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F9DA-32B1-4D46-9EBB-21A4C4B0F1A1}"/>
              </a:ext>
            </a:extLst>
          </p:cNvPr>
          <p:cNvSpPr>
            <a:spLocks noGrp="1"/>
          </p:cNvSpPr>
          <p:nvPr>
            <p:ph type="title"/>
          </p:nvPr>
        </p:nvSpPr>
        <p:spPr/>
        <p:txBody>
          <a:bodyPr/>
          <a:lstStyle/>
          <a:p>
            <a:r>
              <a:rPr lang="en-US" dirty="0"/>
              <a:t>COOKIES</a:t>
            </a:r>
          </a:p>
        </p:txBody>
      </p:sp>
      <p:sp>
        <p:nvSpPr>
          <p:cNvPr id="3" name="Content Placeholder 2">
            <a:extLst>
              <a:ext uri="{FF2B5EF4-FFF2-40B4-BE49-F238E27FC236}">
                <a16:creationId xmlns:a16="http://schemas.microsoft.com/office/drawing/2014/main" id="{173D8A7D-C538-4357-98A7-23D90002F662}"/>
              </a:ext>
            </a:extLst>
          </p:cNvPr>
          <p:cNvSpPr>
            <a:spLocks noGrp="1"/>
          </p:cNvSpPr>
          <p:nvPr>
            <p:ph idx="1"/>
          </p:nvPr>
        </p:nvSpPr>
        <p:spPr/>
        <p:txBody>
          <a:bodyPr/>
          <a:lstStyle/>
          <a:p>
            <a:r>
              <a:rPr lang="en-US" altLang="en-US" dirty="0"/>
              <a:t>A cookie is a small file that the server embeds on the user's computer.</a:t>
            </a:r>
          </a:p>
          <a:p>
            <a:r>
              <a:rPr lang="en-US" altLang="en-US" dirty="0"/>
              <a:t>A cookie is often used to identify a user.</a:t>
            </a:r>
          </a:p>
          <a:p>
            <a:r>
              <a:rPr lang="en-US" altLang="en-US" dirty="0"/>
              <a:t>Web sites can usually only modify their own cookies.</a:t>
            </a:r>
          </a:p>
          <a:p>
            <a:endParaRPr lang="en-US" altLang="en-US" dirty="0"/>
          </a:p>
          <a:p>
            <a:pPr marL="0" indent="0">
              <a:buNone/>
            </a:pPr>
            <a:endParaRPr lang="en-US" dirty="0"/>
          </a:p>
        </p:txBody>
      </p:sp>
    </p:spTree>
    <p:extLst>
      <p:ext uri="{BB962C8B-B14F-4D97-AF65-F5344CB8AC3E}">
        <p14:creationId xmlns:p14="http://schemas.microsoft.com/office/powerpoint/2010/main" val="2545097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8BEB-65A9-4B05-8074-03C58C6E5487}"/>
              </a:ext>
            </a:extLst>
          </p:cNvPr>
          <p:cNvSpPr>
            <a:spLocks noGrp="1"/>
          </p:cNvSpPr>
          <p:nvPr>
            <p:ph type="title"/>
          </p:nvPr>
        </p:nvSpPr>
        <p:spPr/>
        <p:txBody>
          <a:bodyPr/>
          <a:lstStyle/>
          <a:p>
            <a:r>
              <a:rPr lang="en-US" dirty="0"/>
              <a:t>COOKIES</a:t>
            </a:r>
          </a:p>
        </p:txBody>
      </p:sp>
      <p:sp>
        <p:nvSpPr>
          <p:cNvPr id="3" name="Content Placeholder 2">
            <a:extLst>
              <a:ext uri="{FF2B5EF4-FFF2-40B4-BE49-F238E27FC236}">
                <a16:creationId xmlns:a16="http://schemas.microsoft.com/office/drawing/2014/main" id="{A8558640-B40D-42D9-916D-45CDA4042B7F}"/>
              </a:ext>
            </a:extLst>
          </p:cNvPr>
          <p:cNvSpPr>
            <a:spLocks noGrp="1"/>
          </p:cNvSpPr>
          <p:nvPr>
            <p:ph idx="1"/>
          </p:nvPr>
        </p:nvSpPr>
        <p:spPr/>
        <p:txBody>
          <a:bodyPr/>
          <a:lstStyle/>
          <a:p>
            <a:r>
              <a:rPr lang="en-US" altLang="en-US" dirty="0"/>
              <a:t>Set cookies</a:t>
            </a:r>
          </a:p>
          <a:p>
            <a:pPr lvl="1"/>
            <a:r>
              <a:rPr lang="en-US" altLang="en-US" sz="2000" dirty="0" err="1">
                <a:solidFill>
                  <a:schemeClr val="accent1">
                    <a:lumMod val="75000"/>
                  </a:schemeClr>
                </a:solidFill>
                <a:latin typeface="Consolas" panose="020B0609020204030204" pitchFamily="49" charset="0"/>
              </a:rPr>
              <a:t>setcookie</a:t>
            </a:r>
            <a:r>
              <a:rPr lang="en-US" altLang="en-US" sz="2000" dirty="0">
                <a:solidFill>
                  <a:schemeClr val="accent1">
                    <a:lumMod val="75000"/>
                  </a:schemeClr>
                </a:solidFill>
                <a:latin typeface="Consolas" panose="020B0609020204030204" pitchFamily="49" charset="0"/>
              </a:rPr>
              <a:t>(name, value, expire, path, domain); </a:t>
            </a:r>
          </a:p>
          <a:p>
            <a:pPr lvl="1"/>
            <a:r>
              <a:rPr lang="en-US" altLang="en-US" sz="2000" dirty="0">
                <a:solidFill>
                  <a:schemeClr val="accent1">
                    <a:lumMod val="75000"/>
                  </a:schemeClr>
                </a:solidFill>
                <a:latin typeface="Consolas" panose="020B0609020204030204" pitchFamily="49" charset="0"/>
              </a:rPr>
              <a:t>&lt;?php</a:t>
            </a:r>
            <a:br>
              <a:rPr lang="en-US" altLang="en-US" sz="2000" dirty="0">
                <a:solidFill>
                  <a:schemeClr val="accent1">
                    <a:lumMod val="75000"/>
                  </a:schemeClr>
                </a:solidFill>
                <a:latin typeface="Consolas" panose="020B0609020204030204" pitchFamily="49" charset="0"/>
              </a:rPr>
            </a:br>
            <a:r>
              <a:rPr lang="en-US" altLang="en-US" sz="2000" dirty="0" err="1">
                <a:solidFill>
                  <a:schemeClr val="accent1">
                    <a:lumMod val="75000"/>
                  </a:schemeClr>
                </a:solidFill>
                <a:latin typeface="Consolas" panose="020B0609020204030204" pitchFamily="49" charset="0"/>
              </a:rPr>
              <a:t>setcookie</a:t>
            </a:r>
            <a:r>
              <a:rPr lang="en-US" altLang="en-US" sz="2000" dirty="0">
                <a:solidFill>
                  <a:schemeClr val="accent1">
                    <a:lumMod val="75000"/>
                  </a:schemeClr>
                </a:solidFill>
                <a:latin typeface="Consolas" panose="020B0609020204030204" pitchFamily="49" charset="0"/>
              </a:rPr>
              <a:t>("user", "Alex Porter", time()+3600);</a:t>
            </a:r>
            <a:br>
              <a:rPr lang="en-US" altLang="en-US" sz="2000" dirty="0">
                <a:solidFill>
                  <a:schemeClr val="accent1">
                    <a:lumMod val="75000"/>
                  </a:schemeClr>
                </a:solidFill>
                <a:latin typeface="Consolas" panose="020B0609020204030204" pitchFamily="49" charset="0"/>
              </a:rPr>
            </a:br>
            <a:r>
              <a:rPr lang="en-US" altLang="en-US" sz="2000" dirty="0">
                <a:solidFill>
                  <a:schemeClr val="accent1">
                    <a:lumMod val="75000"/>
                  </a:schemeClr>
                </a:solidFill>
                <a:latin typeface="Consolas" panose="020B0609020204030204" pitchFamily="49" charset="0"/>
              </a:rPr>
              <a:t>?&gt;</a:t>
            </a:r>
          </a:p>
          <a:p>
            <a:r>
              <a:rPr lang="en-US" altLang="en-US" dirty="0"/>
              <a:t>Retrieve cookies</a:t>
            </a:r>
          </a:p>
          <a:p>
            <a:pPr lvl="1"/>
            <a:r>
              <a:rPr lang="en-US" altLang="en-US" sz="2000" dirty="0">
                <a:solidFill>
                  <a:schemeClr val="accent1">
                    <a:lumMod val="75000"/>
                  </a:schemeClr>
                </a:solidFill>
                <a:latin typeface="Consolas" panose="020B0609020204030204" pitchFamily="49" charset="0"/>
              </a:rPr>
              <a:t>$_COOKIE[“name cookie"];</a:t>
            </a:r>
          </a:p>
          <a:p>
            <a:pPr lvl="1"/>
            <a:r>
              <a:rPr lang="en-US" altLang="en-US" sz="2000" dirty="0">
                <a:solidFill>
                  <a:schemeClr val="accent1">
                    <a:lumMod val="75000"/>
                  </a:schemeClr>
                </a:solidFill>
                <a:latin typeface="Consolas" panose="020B0609020204030204" pitchFamily="49" charset="0"/>
              </a:rPr>
              <a:t>&lt;?php</a:t>
            </a:r>
            <a:br>
              <a:rPr lang="en-US" altLang="en-US" sz="2000" dirty="0">
                <a:solidFill>
                  <a:schemeClr val="accent1">
                    <a:lumMod val="75000"/>
                  </a:schemeClr>
                </a:solidFill>
                <a:latin typeface="Consolas" panose="020B0609020204030204" pitchFamily="49" charset="0"/>
              </a:rPr>
            </a:br>
            <a:r>
              <a:rPr lang="en-US" altLang="en-US" sz="2000" dirty="0">
                <a:solidFill>
                  <a:schemeClr val="accent1">
                    <a:lumMod val="75000"/>
                  </a:schemeClr>
                </a:solidFill>
                <a:latin typeface="Consolas" panose="020B0609020204030204" pitchFamily="49" charset="0"/>
              </a:rPr>
              <a:t>echo $_COOKIE["user"];</a:t>
            </a:r>
            <a:br>
              <a:rPr lang="en-US" altLang="en-US" sz="2000" dirty="0">
                <a:solidFill>
                  <a:schemeClr val="accent1">
                    <a:lumMod val="75000"/>
                  </a:schemeClr>
                </a:solidFill>
                <a:latin typeface="Consolas" panose="020B0609020204030204" pitchFamily="49" charset="0"/>
              </a:rPr>
            </a:br>
            <a:r>
              <a:rPr lang="en-US" altLang="en-US" sz="2000" dirty="0">
                <a:solidFill>
                  <a:schemeClr val="accent1">
                    <a:lumMod val="75000"/>
                  </a:schemeClr>
                </a:solidFill>
                <a:latin typeface="Consolas" panose="020B0609020204030204" pitchFamily="49" charset="0"/>
              </a:rPr>
              <a:t>?&gt;</a:t>
            </a:r>
          </a:p>
          <a:p>
            <a:pPr marL="0" indent="0">
              <a:buNone/>
            </a:pPr>
            <a:endParaRPr lang="en-US" dirty="0"/>
          </a:p>
        </p:txBody>
      </p:sp>
    </p:spTree>
    <p:extLst>
      <p:ext uri="{BB962C8B-B14F-4D97-AF65-F5344CB8AC3E}">
        <p14:creationId xmlns:p14="http://schemas.microsoft.com/office/powerpoint/2010/main" val="2108468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7051-4562-49A3-9DFB-402A913779B4}"/>
              </a:ext>
            </a:extLst>
          </p:cNvPr>
          <p:cNvSpPr>
            <a:spLocks noGrp="1"/>
          </p:cNvSpPr>
          <p:nvPr>
            <p:ph type="title"/>
          </p:nvPr>
        </p:nvSpPr>
        <p:spPr/>
        <p:txBody>
          <a:bodyPr/>
          <a:lstStyle/>
          <a:p>
            <a:r>
              <a:rPr lang="en-US" dirty="0"/>
              <a:t>SESSIONS</a:t>
            </a:r>
          </a:p>
        </p:txBody>
      </p:sp>
      <p:sp>
        <p:nvSpPr>
          <p:cNvPr id="3" name="Content Placeholder 2">
            <a:extLst>
              <a:ext uri="{FF2B5EF4-FFF2-40B4-BE49-F238E27FC236}">
                <a16:creationId xmlns:a16="http://schemas.microsoft.com/office/drawing/2014/main" id="{CAA836D3-91C4-491B-A9D2-436446079C97}"/>
              </a:ext>
            </a:extLst>
          </p:cNvPr>
          <p:cNvSpPr>
            <a:spLocks noGrp="1"/>
          </p:cNvSpPr>
          <p:nvPr>
            <p:ph idx="1"/>
          </p:nvPr>
        </p:nvSpPr>
        <p:spPr/>
        <p:txBody>
          <a:bodyPr/>
          <a:lstStyle/>
          <a:p>
            <a:r>
              <a:rPr lang="en-US" altLang="en-US" dirty="0"/>
              <a:t>With Session user allowed to store information on the server for later use (</a:t>
            </a:r>
            <a:r>
              <a:rPr lang="en-US" altLang="en-US" dirty="0" err="1"/>
              <a:t>i.e</a:t>
            </a:r>
            <a:r>
              <a:rPr lang="en-US" altLang="en-US" dirty="0"/>
              <a:t> username, shopping item).</a:t>
            </a:r>
          </a:p>
          <a:p>
            <a:r>
              <a:rPr lang="en-US" altLang="en-US" dirty="0"/>
              <a:t>Session information is temporary and will be deleted after the user has left the website.</a:t>
            </a:r>
          </a:p>
          <a:p>
            <a:r>
              <a:rPr lang="en-US" altLang="en-US" dirty="0"/>
              <a:t>Sessions work by creating a unique id (UID) for each visitor and store variables based on this UID. </a:t>
            </a:r>
          </a:p>
          <a:p>
            <a:pPr marL="0" indent="0">
              <a:buNone/>
            </a:pPr>
            <a:endParaRPr lang="en-US" dirty="0"/>
          </a:p>
        </p:txBody>
      </p:sp>
    </p:spTree>
    <p:extLst>
      <p:ext uri="{BB962C8B-B14F-4D97-AF65-F5344CB8AC3E}">
        <p14:creationId xmlns:p14="http://schemas.microsoft.com/office/powerpoint/2010/main" val="1007572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DCD5-6F51-4333-B74C-AE6DF23757DD}"/>
              </a:ext>
            </a:extLst>
          </p:cNvPr>
          <p:cNvSpPr>
            <a:spLocks noGrp="1"/>
          </p:cNvSpPr>
          <p:nvPr>
            <p:ph type="title"/>
          </p:nvPr>
        </p:nvSpPr>
        <p:spPr/>
        <p:txBody>
          <a:bodyPr/>
          <a:lstStyle/>
          <a:p>
            <a:r>
              <a:rPr lang="en-US" dirty="0"/>
              <a:t>SESSIONS</a:t>
            </a:r>
          </a:p>
        </p:txBody>
      </p:sp>
      <p:sp>
        <p:nvSpPr>
          <p:cNvPr id="3" name="Content Placeholder 2">
            <a:extLst>
              <a:ext uri="{FF2B5EF4-FFF2-40B4-BE49-F238E27FC236}">
                <a16:creationId xmlns:a16="http://schemas.microsoft.com/office/drawing/2014/main" id="{3E993DF0-D2CF-457E-A174-026919072267}"/>
              </a:ext>
            </a:extLst>
          </p:cNvPr>
          <p:cNvSpPr>
            <a:spLocks noGrp="1"/>
          </p:cNvSpPr>
          <p:nvPr>
            <p:ph idx="1"/>
          </p:nvPr>
        </p:nvSpPr>
        <p:spPr/>
        <p:txBody>
          <a:bodyPr>
            <a:normAutofit lnSpcReduction="10000"/>
          </a:bodyPr>
          <a:lstStyle/>
          <a:p>
            <a:r>
              <a:rPr lang="en-US" altLang="en-US" dirty="0"/>
              <a:t>Starting session</a:t>
            </a:r>
          </a:p>
          <a:p>
            <a:pPr lvl="1"/>
            <a:r>
              <a:rPr lang="en-US" altLang="en-US" sz="1800" dirty="0">
                <a:solidFill>
                  <a:schemeClr val="accent1">
                    <a:lumMod val="75000"/>
                  </a:schemeClr>
                </a:solidFill>
              </a:rPr>
              <a:t>&lt;?php </a:t>
            </a:r>
            <a:r>
              <a:rPr lang="en-US" altLang="en-US" sz="1800" dirty="0" err="1">
                <a:solidFill>
                  <a:schemeClr val="accent1">
                    <a:lumMod val="75000"/>
                  </a:schemeClr>
                </a:solidFill>
              </a:rPr>
              <a:t>session_start</a:t>
            </a:r>
            <a:r>
              <a:rPr lang="en-US" altLang="en-US" sz="1800" dirty="0">
                <a:solidFill>
                  <a:schemeClr val="accent1">
                    <a:lumMod val="75000"/>
                  </a:schemeClr>
                </a:solidFill>
              </a:rPr>
              <a:t>(); ?&gt;</a:t>
            </a:r>
          </a:p>
          <a:p>
            <a:r>
              <a:rPr lang="en-US" altLang="en-US" dirty="0"/>
              <a:t>Storing session</a:t>
            </a:r>
          </a:p>
          <a:p>
            <a:pPr lvl="1"/>
            <a:r>
              <a:rPr lang="en-US" altLang="en-US" sz="1800" dirty="0">
                <a:solidFill>
                  <a:schemeClr val="accent1">
                    <a:lumMod val="75000"/>
                  </a:schemeClr>
                </a:solidFill>
              </a:rPr>
              <a:t>&lt;?php </a:t>
            </a:r>
            <a:r>
              <a:rPr lang="en-US" altLang="en-US" sz="1800" dirty="0" err="1">
                <a:solidFill>
                  <a:schemeClr val="accent1">
                    <a:lumMod val="75000"/>
                  </a:schemeClr>
                </a:solidFill>
              </a:rPr>
              <a:t>session_start</a:t>
            </a:r>
            <a:r>
              <a:rPr lang="en-US" altLang="en-US" sz="1800" dirty="0">
                <a:solidFill>
                  <a:schemeClr val="accent1">
                    <a:lumMod val="75000"/>
                  </a:schemeClr>
                </a:solidFill>
              </a:rPr>
              <a:t>();</a:t>
            </a:r>
            <a:br>
              <a:rPr lang="en-US" altLang="en-US" sz="1800" dirty="0">
                <a:solidFill>
                  <a:schemeClr val="accent1">
                    <a:lumMod val="75000"/>
                  </a:schemeClr>
                </a:solidFill>
              </a:rPr>
            </a:br>
            <a:r>
              <a:rPr lang="en-US" altLang="en-US" sz="1800" dirty="0">
                <a:solidFill>
                  <a:schemeClr val="accent1">
                    <a:lumMod val="75000"/>
                  </a:schemeClr>
                </a:solidFill>
              </a:rPr>
              <a:t>$_SESSION['views']=1;</a:t>
            </a:r>
            <a:br>
              <a:rPr lang="en-US" altLang="en-US" sz="1800" dirty="0">
                <a:solidFill>
                  <a:schemeClr val="accent1">
                    <a:lumMod val="75000"/>
                  </a:schemeClr>
                </a:solidFill>
              </a:rPr>
            </a:br>
            <a:r>
              <a:rPr lang="en-US" altLang="en-US" sz="1800" dirty="0">
                <a:solidFill>
                  <a:schemeClr val="accent1">
                    <a:lumMod val="75000"/>
                  </a:schemeClr>
                </a:solidFill>
              </a:rPr>
              <a:t>?&gt;</a:t>
            </a:r>
          </a:p>
          <a:p>
            <a:r>
              <a:rPr lang="en-US" altLang="en-US" dirty="0"/>
              <a:t>Retrieve session</a:t>
            </a:r>
            <a:br>
              <a:rPr lang="en-US" altLang="en-US" dirty="0"/>
            </a:br>
            <a:r>
              <a:rPr lang="en-US" altLang="en-US" sz="1800" dirty="0">
                <a:solidFill>
                  <a:schemeClr val="accent1">
                    <a:lumMod val="75000"/>
                  </a:schemeClr>
                </a:solidFill>
              </a:rPr>
              <a:t>&lt;?php</a:t>
            </a:r>
            <a:br>
              <a:rPr lang="en-US" altLang="en-US" sz="1800" dirty="0">
                <a:solidFill>
                  <a:schemeClr val="accent1">
                    <a:lumMod val="75000"/>
                  </a:schemeClr>
                </a:solidFill>
              </a:rPr>
            </a:br>
            <a:r>
              <a:rPr lang="en-US" altLang="en-US" sz="1800" dirty="0">
                <a:solidFill>
                  <a:schemeClr val="accent1">
                    <a:lumMod val="75000"/>
                  </a:schemeClr>
                </a:solidFill>
              </a:rPr>
              <a:t>echo "Pageviews=". $_SESSION['views'];</a:t>
            </a:r>
            <a:br>
              <a:rPr lang="en-US" altLang="en-US" sz="1800" dirty="0">
                <a:solidFill>
                  <a:schemeClr val="accent1">
                    <a:lumMod val="75000"/>
                  </a:schemeClr>
                </a:solidFill>
              </a:rPr>
            </a:br>
            <a:r>
              <a:rPr lang="en-US" altLang="en-US" sz="1800" dirty="0">
                <a:solidFill>
                  <a:schemeClr val="accent1">
                    <a:lumMod val="75000"/>
                  </a:schemeClr>
                </a:solidFill>
              </a:rPr>
              <a:t>?&gt;</a:t>
            </a:r>
          </a:p>
          <a:p>
            <a:r>
              <a:rPr lang="en-US" altLang="en-US" dirty="0"/>
              <a:t>Destroy Session</a:t>
            </a:r>
          </a:p>
          <a:p>
            <a:r>
              <a:rPr lang="en-US" altLang="en-US" sz="1800" dirty="0">
                <a:solidFill>
                  <a:schemeClr val="accent1">
                    <a:lumMod val="75000"/>
                  </a:schemeClr>
                </a:solidFill>
              </a:rPr>
              <a:t>&lt;?php</a:t>
            </a:r>
            <a:br>
              <a:rPr lang="en-US" altLang="en-US" sz="1800" dirty="0">
                <a:solidFill>
                  <a:schemeClr val="accent1">
                    <a:lumMod val="75000"/>
                  </a:schemeClr>
                </a:solidFill>
              </a:rPr>
            </a:br>
            <a:r>
              <a:rPr lang="en-US" altLang="en-US" sz="1800" dirty="0">
                <a:solidFill>
                  <a:schemeClr val="accent1">
                    <a:lumMod val="75000"/>
                  </a:schemeClr>
                </a:solidFill>
              </a:rPr>
              <a:t>unset($_SESSION['views']);</a:t>
            </a:r>
            <a:br>
              <a:rPr lang="en-US" altLang="en-US" sz="1800" dirty="0">
                <a:solidFill>
                  <a:schemeClr val="accent1">
                    <a:lumMod val="75000"/>
                  </a:schemeClr>
                </a:solidFill>
              </a:rPr>
            </a:br>
            <a:r>
              <a:rPr lang="en-US" altLang="en-US" sz="1800" dirty="0">
                <a:solidFill>
                  <a:schemeClr val="accent1">
                    <a:lumMod val="75000"/>
                  </a:schemeClr>
                </a:solidFill>
              </a:rPr>
              <a:t>?&gt; </a:t>
            </a:r>
          </a:p>
          <a:p>
            <a:endParaRPr lang="en-US" dirty="0"/>
          </a:p>
        </p:txBody>
      </p:sp>
    </p:spTree>
    <p:extLst>
      <p:ext uri="{BB962C8B-B14F-4D97-AF65-F5344CB8AC3E}">
        <p14:creationId xmlns:p14="http://schemas.microsoft.com/office/powerpoint/2010/main" val="725646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F296-144A-42B2-A7DF-8B4789753365}"/>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76257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FDCB-3357-4516-ACCB-E6CC62493042}"/>
              </a:ext>
            </a:extLst>
          </p:cNvPr>
          <p:cNvSpPr>
            <a:spLocks noGrp="1"/>
          </p:cNvSpPr>
          <p:nvPr>
            <p:ph type="title"/>
          </p:nvPr>
        </p:nvSpPr>
        <p:spPr/>
        <p:txBody>
          <a:bodyPr/>
          <a:lstStyle/>
          <a:p>
            <a:r>
              <a:rPr lang="en-US" dirty="0"/>
              <a:t>PHP</a:t>
            </a:r>
          </a:p>
        </p:txBody>
      </p:sp>
      <p:sp>
        <p:nvSpPr>
          <p:cNvPr id="3" name="Content Placeholder 2">
            <a:extLst>
              <a:ext uri="{FF2B5EF4-FFF2-40B4-BE49-F238E27FC236}">
                <a16:creationId xmlns:a16="http://schemas.microsoft.com/office/drawing/2014/main" id="{9DD290E4-4D83-4641-9322-CCE3BE997F7F}"/>
              </a:ext>
            </a:extLst>
          </p:cNvPr>
          <p:cNvSpPr>
            <a:spLocks noGrp="1"/>
          </p:cNvSpPr>
          <p:nvPr>
            <p:ph idx="1"/>
          </p:nvPr>
        </p:nvSpPr>
        <p:spPr/>
        <p:txBody>
          <a:bodyPr/>
          <a:lstStyle/>
          <a:p>
            <a:r>
              <a:rPr lang="en-US" altLang="en-US" b="1" dirty="0">
                <a:solidFill>
                  <a:srgbClr val="FF5050"/>
                </a:solidFill>
              </a:rPr>
              <a:t>Server-side:</a:t>
            </a:r>
            <a:r>
              <a:rPr lang="en-US" altLang="en-US" dirty="0">
                <a:solidFill>
                  <a:srgbClr val="FF5050"/>
                </a:solidFill>
              </a:rPr>
              <a:t> </a:t>
            </a:r>
          </a:p>
          <a:p>
            <a:pPr>
              <a:buNone/>
            </a:pPr>
            <a:r>
              <a:rPr lang="en-US" altLang="en-US" dirty="0"/>
              <a:t>	The PHP programs are run on a server—specifically a Web server.</a:t>
            </a:r>
          </a:p>
          <a:p>
            <a:r>
              <a:rPr lang="en-US" altLang="en-US" b="1" dirty="0">
                <a:solidFill>
                  <a:srgbClr val="FF5050"/>
                </a:solidFill>
              </a:rPr>
              <a:t>Web-scripting language:</a:t>
            </a:r>
            <a:r>
              <a:rPr lang="en-US" altLang="en-US" dirty="0">
                <a:solidFill>
                  <a:srgbClr val="FF5050"/>
                </a:solidFill>
              </a:rPr>
              <a:t> </a:t>
            </a:r>
          </a:p>
          <a:p>
            <a:pPr>
              <a:buNone/>
            </a:pPr>
            <a:r>
              <a:rPr lang="en-US" altLang="en-US" dirty="0"/>
              <a:t>	PHP programs run via a Web browser.</a:t>
            </a:r>
          </a:p>
          <a:p>
            <a:r>
              <a:rPr lang="en-US" altLang="en-US" b="1" dirty="0">
                <a:solidFill>
                  <a:srgbClr val="FF5050"/>
                </a:solidFill>
              </a:rPr>
              <a:t>Case Sensitive</a:t>
            </a:r>
          </a:p>
          <a:p>
            <a:endParaRPr lang="en-US" altLang="en-US" dirty="0"/>
          </a:p>
          <a:p>
            <a:pPr>
              <a:buNone/>
            </a:pPr>
            <a:endParaRPr lang="en-US" altLang="en-US" dirty="0"/>
          </a:p>
          <a:p>
            <a:pPr>
              <a:buNone/>
            </a:pPr>
            <a:endParaRPr lang="en-US" altLang="en-US" dirty="0"/>
          </a:p>
          <a:p>
            <a:endParaRPr lang="en-US" dirty="0"/>
          </a:p>
        </p:txBody>
      </p:sp>
      <p:pic>
        <p:nvPicPr>
          <p:cNvPr id="4" name="Picture 3">
            <a:extLst>
              <a:ext uri="{FF2B5EF4-FFF2-40B4-BE49-F238E27FC236}">
                <a16:creationId xmlns:a16="http://schemas.microsoft.com/office/drawing/2014/main" id="{453221DC-F6DD-4389-A883-A928E36E98EB}"/>
              </a:ext>
            </a:extLst>
          </p:cNvPr>
          <p:cNvPicPr>
            <a:picLocks noChangeAspect="1"/>
          </p:cNvPicPr>
          <p:nvPr/>
        </p:nvPicPr>
        <p:blipFill>
          <a:blip r:embed="rId2"/>
          <a:stretch>
            <a:fillRect/>
          </a:stretch>
        </p:blipFill>
        <p:spPr>
          <a:xfrm>
            <a:off x="6762750" y="3844924"/>
            <a:ext cx="1752600" cy="2466975"/>
          </a:xfrm>
          <a:prstGeom prst="rect">
            <a:avLst/>
          </a:prstGeom>
        </p:spPr>
      </p:pic>
    </p:spTree>
    <p:extLst>
      <p:ext uri="{BB962C8B-B14F-4D97-AF65-F5344CB8AC3E}">
        <p14:creationId xmlns:p14="http://schemas.microsoft.com/office/powerpoint/2010/main" val="50405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5797-2B75-48B2-819C-B87DD6358D60}"/>
              </a:ext>
            </a:extLst>
          </p:cNvPr>
          <p:cNvSpPr>
            <a:spLocks noGrp="1"/>
          </p:cNvSpPr>
          <p:nvPr>
            <p:ph type="title"/>
          </p:nvPr>
        </p:nvSpPr>
        <p:spPr/>
        <p:txBody>
          <a:bodyPr/>
          <a:lstStyle/>
          <a:p>
            <a:r>
              <a:rPr lang="en-US" dirty="0"/>
              <a:t>System Requirement</a:t>
            </a:r>
          </a:p>
        </p:txBody>
      </p:sp>
      <p:sp>
        <p:nvSpPr>
          <p:cNvPr id="3" name="Content Placeholder 2">
            <a:extLst>
              <a:ext uri="{FF2B5EF4-FFF2-40B4-BE49-F238E27FC236}">
                <a16:creationId xmlns:a16="http://schemas.microsoft.com/office/drawing/2014/main" id="{40197056-170D-4402-ABEC-8AD18BC00079}"/>
              </a:ext>
            </a:extLst>
          </p:cNvPr>
          <p:cNvSpPr>
            <a:spLocks noGrp="1"/>
          </p:cNvSpPr>
          <p:nvPr>
            <p:ph idx="1"/>
          </p:nvPr>
        </p:nvSpPr>
        <p:spPr>
          <a:xfrm>
            <a:off x="628650" y="1825624"/>
            <a:ext cx="7886700" cy="4667249"/>
          </a:xfrm>
        </p:spPr>
        <p:txBody>
          <a:bodyPr>
            <a:normAutofit fontScale="92500" lnSpcReduction="10000"/>
          </a:bodyPr>
          <a:lstStyle/>
          <a:p>
            <a:pPr marL="0" indent="0">
              <a:buNone/>
            </a:pPr>
            <a:r>
              <a:rPr lang="en-US" altLang="en-US" dirty="0">
                <a:solidFill>
                  <a:srgbClr val="FF5050"/>
                </a:solidFill>
              </a:rPr>
              <a:t>To run php code you will need at least the following software:</a:t>
            </a:r>
          </a:p>
          <a:p>
            <a:pPr>
              <a:buFont typeface="Arial" panose="020B0604020202020204" pitchFamily="34" charset="0"/>
              <a:buAutoNum type="arabicPeriod"/>
            </a:pPr>
            <a:r>
              <a:rPr lang="en-US" altLang="en-US" dirty="0"/>
              <a:t>Server software (an operating system such as Windows 7 or Linux)</a:t>
            </a:r>
          </a:p>
          <a:p>
            <a:pPr>
              <a:buFont typeface="Arial" panose="020B0604020202020204" pitchFamily="34" charset="0"/>
              <a:buAutoNum type="arabicPeriod"/>
            </a:pPr>
            <a:r>
              <a:rPr lang="en-US" altLang="en-US" dirty="0"/>
              <a:t>A PHP-compatible Web server (such as Apache or Internet Information Server (IIS)</a:t>
            </a:r>
          </a:p>
          <a:p>
            <a:pPr>
              <a:buFont typeface="Arial" panose="020B0604020202020204" pitchFamily="34" charset="0"/>
              <a:buAutoNum type="arabicPeriod"/>
            </a:pPr>
            <a:r>
              <a:rPr lang="en-US" altLang="en-US" dirty="0"/>
              <a:t>PHP7 (get the download from </a:t>
            </a:r>
            <a:r>
              <a:rPr lang="en-US" altLang="en-US" dirty="0">
                <a:hlinkClick r:id="rId2"/>
              </a:rPr>
              <a:t>www.php.net</a:t>
            </a:r>
            <a:r>
              <a:rPr lang="en-US" altLang="en-US" dirty="0"/>
              <a:t>)</a:t>
            </a:r>
          </a:p>
          <a:p>
            <a:pPr>
              <a:buFont typeface="Arial" panose="020B0604020202020204" pitchFamily="34" charset="0"/>
              <a:buAutoNum type="arabicPeriod"/>
            </a:pPr>
            <a:r>
              <a:rPr lang="en-US" altLang="en-US" dirty="0"/>
              <a:t>A relational database system (SQLite, MySQL, Maria DB)</a:t>
            </a:r>
          </a:p>
          <a:p>
            <a:pPr>
              <a:buFont typeface="Arial" panose="020B0604020202020204" pitchFamily="34" charset="0"/>
              <a:buAutoNum type="arabicPeriod"/>
            </a:pPr>
            <a:r>
              <a:rPr lang="en-US" altLang="en-US" dirty="0"/>
              <a:t>A Web browser (such as Chrome, Firefox, and so on)</a:t>
            </a:r>
          </a:p>
          <a:p>
            <a:pPr>
              <a:buFont typeface="Arial" panose="020B0604020202020204" pitchFamily="34" charset="0"/>
              <a:buAutoNum type="arabicPeriod"/>
            </a:pPr>
            <a:r>
              <a:rPr lang="en-US" altLang="en-US" dirty="0"/>
              <a:t>A text editor, such as Sublime, VS Code, Atom, and so on.</a:t>
            </a:r>
          </a:p>
          <a:p>
            <a:endParaRPr lang="en-US" altLang="en-US" dirty="0"/>
          </a:p>
          <a:p>
            <a:pPr marL="0" indent="0">
              <a:buNone/>
            </a:pPr>
            <a:endParaRPr lang="en-US" dirty="0"/>
          </a:p>
        </p:txBody>
      </p:sp>
    </p:spTree>
    <p:extLst>
      <p:ext uri="{BB962C8B-B14F-4D97-AF65-F5344CB8AC3E}">
        <p14:creationId xmlns:p14="http://schemas.microsoft.com/office/powerpoint/2010/main" val="905765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D203-3C94-4DF8-A373-3AD5FFFE9DF4}"/>
              </a:ext>
            </a:extLst>
          </p:cNvPr>
          <p:cNvSpPr>
            <a:spLocks noGrp="1"/>
          </p:cNvSpPr>
          <p:nvPr>
            <p:ph type="title"/>
          </p:nvPr>
        </p:nvSpPr>
        <p:spPr/>
        <p:txBody>
          <a:bodyPr/>
          <a:lstStyle/>
          <a:p>
            <a:r>
              <a:rPr lang="en-US" dirty="0"/>
              <a:t>System Requirement</a:t>
            </a:r>
          </a:p>
        </p:txBody>
      </p:sp>
      <p:sp>
        <p:nvSpPr>
          <p:cNvPr id="3" name="Content Placeholder 2">
            <a:extLst>
              <a:ext uri="{FF2B5EF4-FFF2-40B4-BE49-F238E27FC236}">
                <a16:creationId xmlns:a16="http://schemas.microsoft.com/office/drawing/2014/main" id="{D8967B1E-3ABA-426A-9F53-41660B570B8E}"/>
              </a:ext>
            </a:extLst>
          </p:cNvPr>
          <p:cNvSpPr>
            <a:spLocks noGrp="1"/>
          </p:cNvSpPr>
          <p:nvPr>
            <p:ph idx="1"/>
          </p:nvPr>
        </p:nvSpPr>
        <p:spPr/>
        <p:txBody>
          <a:bodyPr/>
          <a:lstStyle/>
          <a:p>
            <a:r>
              <a:rPr lang="en-US" dirty="0"/>
              <a:t>More easier, just install software bundle like XAMPP: </a:t>
            </a:r>
            <a:r>
              <a:rPr lang="en-US" dirty="0">
                <a:hlinkClick r:id="rId2"/>
              </a:rPr>
              <a:t>https://www.apachefriends.org/download.html</a:t>
            </a:r>
            <a:endParaRPr lang="en-US" dirty="0"/>
          </a:p>
          <a:p>
            <a:endParaRPr lang="en-US" dirty="0"/>
          </a:p>
        </p:txBody>
      </p:sp>
      <p:pic>
        <p:nvPicPr>
          <p:cNvPr id="4" name="Picture 3">
            <a:extLst>
              <a:ext uri="{FF2B5EF4-FFF2-40B4-BE49-F238E27FC236}">
                <a16:creationId xmlns:a16="http://schemas.microsoft.com/office/drawing/2014/main" id="{3B8DC0C1-92FA-43AA-9A45-32CAA23A9A83}"/>
              </a:ext>
            </a:extLst>
          </p:cNvPr>
          <p:cNvPicPr>
            <a:picLocks noChangeAspect="1"/>
          </p:cNvPicPr>
          <p:nvPr/>
        </p:nvPicPr>
        <p:blipFill>
          <a:blip r:embed="rId3"/>
          <a:stretch>
            <a:fillRect/>
          </a:stretch>
        </p:blipFill>
        <p:spPr>
          <a:xfrm>
            <a:off x="0" y="3230371"/>
            <a:ext cx="9144000" cy="6163056"/>
          </a:xfrm>
          <a:prstGeom prst="rect">
            <a:avLst/>
          </a:prstGeom>
        </p:spPr>
      </p:pic>
    </p:spTree>
    <p:extLst>
      <p:ext uri="{BB962C8B-B14F-4D97-AF65-F5344CB8AC3E}">
        <p14:creationId xmlns:p14="http://schemas.microsoft.com/office/powerpoint/2010/main" val="298393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0CA9B-F157-43BB-A918-C278CEF85AC0}"/>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F64BD55A-F9AA-48C0-9C7E-19F3843EA499}"/>
              </a:ext>
            </a:extLst>
          </p:cNvPr>
          <p:cNvSpPr>
            <a:spLocks noGrp="1"/>
          </p:cNvSpPr>
          <p:nvPr>
            <p:ph idx="1"/>
          </p:nvPr>
        </p:nvSpPr>
        <p:spPr>
          <a:xfrm>
            <a:off x="628650" y="2357887"/>
            <a:ext cx="7886700" cy="4351338"/>
          </a:xfrm>
        </p:spPr>
        <p:txBody>
          <a:bodyPr/>
          <a:lstStyle/>
          <a:p>
            <a:pPr marL="0" indent="0">
              <a:buNone/>
            </a:pPr>
            <a:r>
              <a:rPr lang="en-US" dirty="0">
                <a:solidFill>
                  <a:schemeClr val="accent1">
                    <a:lumMod val="75000"/>
                  </a:schemeClr>
                </a:solidFill>
                <a:latin typeface="Consolas" panose="020B0609020204030204" pitchFamily="49" charset="0"/>
              </a:rPr>
              <a:t>&lt;html&gt;</a:t>
            </a:r>
            <a:br>
              <a:rPr lang="en-US" dirty="0">
                <a:solidFill>
                  <a:schemeClr val="accent1">
                    <a:lumMod val="75000"/>
                  </a:schemeClr>
                </a:solidFill>
                <a:latin typeface="Consolas" panose="020B0609020204030204" pitchFamily="49" charset="0"/>
              </a:rPr>
            </a:br>
            <a:r>
              <a:rPr lang="en-US" dirty="0">
                <a:solidFill>
                  <a:schemeClr val="accent1">
                    <a:lumMod val="75000"/>
                  </a:schemeClr>
                </a:solidFill>
                <a:latin typeface="Consolas" panose="020B0609020204030204" pitchFamily="49" charset="0"/>
              </a:rPr>
              <a:t> &lt;head&gt;</a:t>
            </a:r>
            <a:br>
              <a:rPr lang="en-US" dirty="0">
                <a:solidFill>
                  <a:schemeClr val="accent1">
                    <a:lumMod val="75000"/>
                  </a:schemeClr>
                </a:solidFill>
                <a:latin typeface="Consolas" panose="020B0609020204030204" pitchFamily="49" charset="0"/>
              </a:rPr>
            </a:br>
            <a:r>
              <a:rPr lang="en-US" dirty="0">
                <a:solidFill>
                  <a:schemeClr val="accent1">
                    <a:lumMod val="75000"/>
                  </a:schemeClr>
                </a:solidFill>
                <a:latin typeface="Consolas" panose="020B0609020204030204" pitchFamily="49" charset="0"/>
              </a:rPr>
              <a:t>  &lt;title&gt;PHP Test&lt;/title&gt;</a:t>
            </a:r>
            <a:br>
              <a:rPr lang="en-US" dirty="0">
                <a:solidFill>
                  <a:schemeClr val="accent1">
                    <a:lumMod val="75000"/>
                  </a:schemeClr>
                </a:solidFill>
                <a:latin typeface="Consolas" panose="020B0609020204030204" pitchFamily="49" charset="0"/>
              </a:rPr>
            </a:br>
            <a:r>
              <a:rPr lang="en-US" dirty="0">
                <a:solidFill>
                  <a:schemeClr val="accent1">
                    <a:lumMod val="75000"/>
                  </a:schemeClr>
                </a:solidFill>
                <a:latin typeface="Consolas" panose="020B0609020204030204" pitchFamily="49" charset="0"/>
              </a:rPr>
              <a:t> &lt;/head&gt;</a:t>
            </a:r>
            <a:br>
              <a:rPr lang="en-US" dirty="0">
                <a:solidFill>
                  <a:schemeClr val="accent1">
                    <a:lumMod val="75000"/>
                  </a:schemeClr>
                </a:solidFill>
                <a:latin typeface="Consolas" panose="020B0609020204030204" pitchFamily="49" charset="0"/>
              </a:rPr>
            </a:br>
            <a:r>
              <a:rPr lang="en-US" dirty="0">
                <a:solidFill>
                  <a:schemeClr val="accent1">
                    <a:lumMod val="75000"/>
                  </a:schemeClr>
                </a:solidFill>
                <a:latin typeface="Consolas" panose="020B0609020204030204" pitchFamily="49" charset="0"/>
              </a:rPr>
              <a:t> &lt;body&gt;</a:t>
            </a:r>
            <a:br>
              <a:rPr lang="en-US" dirty="0">
                <a:solidFill>
                  <a:schemeClr val="accent1">
                    <a:lumMod val="75000"/>
                  </a:schemeClr>
                </a:solidFill>
                <a:latin typeface="Consolas" panose="020B0609020204030204" pitchFamily="49" charset="0"/>
              </a:rPr>
            </a:br>
            <a:r>
              <a:rPr lang="en-US" dirty="0">
                <a:solidFill>
                  <a:schemeClr val="accent1">
                    <a:lumMod val="75000"/>
                  </a:schemeClr>
                </a:solidFill>
                <a:latin typeface="Consolas" panose="020B0609020204030204" pitchFamily="49" charset="0"/>
              </a:rPr>
              <a:t> </a:t>
            </a:r>
            <a:r>
              <a:rPr lang="en-US" b="1" dirty="0">
                <a:solidFill>
                  <a:schemeClr val="accent6">
                    <a:lumMod val="75000"/>
                  </a:schemeClr>
                </a:solidFill>
                <a:latin typeface="Consolas" panose="020B0609020204030204" pitchFamily="49" charset="0"/>
              </a:rPr>
              <a:t>&lt;?php echo '&lt;p&gt;Hello World!&lt;/p&gt;'; ?&gt;</a:t>
            </a:r>
            <a:r>
              <a:rPr lang="en-US" dirty="0">
                <a:solidFill>
                  <a:schemeClr val="accent1">
                    <a:lumMod val="75000"/>
                  </a:schemeClr>
                </a:solidFill>
                <a:latin typeface="Consolas" panose="020B0609020204030204" pitchFamily="49" charset="0"/>
              </a:rPr>
              <a:t> </a:t>
            </a:r>
            <a:br>
              <a:rPr lang="en-US" dirty="0">
                <a:solidFill>
                  <a:schemeClr val="accent1">
                    <a:lumMod val="75000"/>
                  </a:schemeClr>
                </a:solidFill>
                <a:latin typeface="Consolas" panose="020B0609020204030204" pitchFamily="49" charset="0"/>
              </a:rPr>
            </a:br>
            <a:r>
              <a:rPr lang="en-US" dirty="0">
                <a:solidFill>
                  <a:schemeClr val="accent1">
                    <a:lumMod val="75000"/>
                  </a:schemeClr>
                </a:solidFill>
                <a:latin typeface="Consolas" panose="020B0609020204030204" pitchFamily="49" charset="0"/>
              </a:rPr>
              <a:t> &lt;/body&gt;</a:t>
            </a:r>
            <a:br>
              <a:rPr lang="en-US" dirty="0">
                <a:solidFill>
                  <a:schemeClr val="accent1">
                    <a:lumMod val="75000"/>
                  </a:schemeClr>
                </a:solidFill>
                <a:latin typeface="Consolas" panose="020B0609020204030204" pitchFamily="49" charset="0"/>
              </a:rPr>
            </a:br>
            <a:r>
              <a:rPr lang="en-US" dirty="0">
                <a:solidFill>
                  <a:schemeClr val="accent1">
                    <a:lumMod val="75000"/>
                  </a:schemeClr>
                </a:solidFill>
                <a:latin typeface="Consolas" panose="020B0609020204030204" pitchFamily="49" charset="0"/>
              </a:rPr>
              <a:t>&lt;/html&gt; </a:t>
            </a:r>
          </a:p>
          <a:p>
            <a:pPr marL="0" indent="0">
              <a:buNone/>
            </a:pPr>
            <a:endParaRPr lang="en-US" dirty="0">
              <a:solidFill>
                <a:schemeClr val="accent1">
                  <a:lumMod val="75000"/>
                </a:schemeClr>
              </a:solidFill>
              <a:latin typeface="Consolas" panose="020B0609020204030204" pitchFamily="49" charset="0"/>
            </a:endParaRPr>
          </a:p>
        </p:txBody>
      </p:sp>
      <p:pic>
        <p:nvPicPr>
          <p:cNvPr id="5" name="Picture 4">
            <a:extLst>
              <a:ext uri="{FF2B5EF4-FFF2-40B4-BE49-F238E27FC236}">
                <a16:creationId xmlns:a16="http://schemas.microsoft.com/office/drawing/2014/main" id="{F948D76C-392F-470B-ADAA-47EFA5FD4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8614" y="365126"/>
            <a:ext cx="753471" cy="1060592"/>
          </a:xfrm>
          <a:prstGeom prst="rect">
            <a:avLst/>
          </a:prstGeom>
        </p:spPr>
      </p:pic>
    </p:spTree>
    <p:extLst>
      <p:ext uri="{BB962C8B-B14F-4D97-AF65-F5344CB8AC3E}">
        <p14:creationId xmlns:p14="http://schemas.microsoft.com/office/powerpoint/2010/main" val="673910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AA70-88B4-4F70-8047-3BDCF4FA19AA}"/>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8E876145-61A3-4161-8517-A37942D4DAF6}"/>
              </a:ext>
            </a:extLst>
          </p:cNvPr>
          <p:cNvSpPr>
            <a:spLocks noGrp="1"/>
          </p:cNvSpPr>
          <p:nvPr>
            <p:ph idx="1"/>
          </p:nvPr>
        </p:nvSpPr>
        <p:spPr/>
        <p:txBody>
          <a:bodyPr/>
          <a:lstStyle/>
          <a:p>
            <a:pPr marL="0" indent="0">
              <a:buNone/>
            </a:pPr>
            <a:r>
              <a:rPr lang="en-US" dirty="0"/>
              <a:t>Issues concerning creating variables:</a:t>
            </a:r>
          </a:p>
          <a:p>
            <a:r>
              <a:rPr lang="en-US" dirty="0"/>
              <a:t>Naming</a:t>
            </a:r>
          </a:p>
          <a:p>
            <a:r>
              <a:rPr lang="en-US" dirty="0"/>
              <a:t>Data type</a:t>
            </a:r>
          </a:p>
          <a:p>
            <a:r>
              <a:rPr lang="en-US" dirty="0"/>
              <a:t>Scope</a:t>
            </a:r>
          </a:p>
          <a:p>
            <a:endParaRPr lang="en-US" dirty="0"/>
          </a:p>
        </p:txBody>
      </p:sp>
      <p:pic>
        <p:nvPicPr>
          <p:cNvPr id="4" name="Picture 3">
            <a:extLst>
              <a:ext uri="{FF2B5EF4-FFF2-40B4-BE49-F238E27FC236}">
                <a16:creationId xmlns:a16="http://schemas.microsoft.com/office/drawing/2014/main" id="{3781DBBD-3FEA-4AAF-87C5-5AAE8A3F3BF1}"/>
              </a:ext>
            </a:extLst>
          </p:cNvPr>
          <p:cNvPicPr>
            <a:picLocks noChangeAspect="1"/>
          </p:cNvPicPr>
          <p:nvPr/>
        </p:nvPicPr>
        <p:blipFill>
          <a:blip r:embed="rId2"/>
          <a:stretch>
            <a:fillRect/>
          </a:stretch>
        </p:blipFill>
        <p:spPr>
          <a:xfrm>
            <a:off x="3774660" y="2515978"/>
            <a:ext cx="4632360" cy="3976896"/>
          </a:xfrm>
          <a:prstGeom prst="rect">
            <a:avLst/>
          </a:prstGeom>
        </p:spPr>
      </p:pic>
    </p:spTree>
    <p:extLst>
      <p:ext uri="{BB962C8B-B14F-4D97-AF65-F5344CB8AC3E}">
        <p14:creationId xmlns:p14="http://schemas.microsoft.com/office/powerpoint/2010/main" val="1081954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C908-12A7-4C4B-858A-D4028A249112}"/>
              </a:ext>
            </a:extLst>
          </p:cNvPr>
          <p:cNvSpPr>
            <a:spLocks noGrp="1"/>
          </p:cNvSpPr>
          <p:nvPr>
            <p:ph type="title"/>
          </p:nvPr>
        </p:nvSpPr>
        <p:spPr/>
        <p:txBody>
          <a:bodyPr/>
          <a:lstStyle/>
          <a:p>
            <a:r>
              <a:rPr lang="en-US" dirty="0"/>
              <a:t>Naming Variables </a:t>
            </a:r>
          </a:p>
        </p:txBody>
      </p:sp>
      <p:sp>
        <p:nvSpPr>
          <p:cNvPr id="3" name="Content Placeholder 2">
            <a:extLst>
              <a:ext uri="{FF2B5EF4-FFF2-40B4-BE49-F238E27FC236}">
                <a16:creationId xmlns:a16="http://schemas.microsoft.com/office/drawing/2014/main" id="{3E7F1712-EB43-46E1-9679-7642602BD284}"/>
              </a:ext>
            </a:extLst>
          </p:cNvPr>
          <p:cNvSpPr>
            <a:spLocks noGrp="1"/>
          </p:cNvSpPr>
          <p:nvPr>
            <p:ph idx="1"/>
          </p:nvPr>
        </p:nvSpPr>
        <p:spPr/>
        <p:txBody>
          <a:bodyPr>
            <a:normAutofit/>
          </a:bodyPr>
          <a:lstStyle/>
          <a:p>
            <a:pPr marL="457200" indent="-457200">
              <a:buFontTx/>
              <a:buAutoNum type="arabicPeriod"/>
            </a:pPr>
            <a:r>
              <a:rPr lang="en-US" altLang="en-US" dirty="0"/>
              <a:t>Variable names begin with a dollar sign ($).</a:t>
            </a:r>
          </a:p>
          <a:p>
            <a:pPr marL="457200" indent="-457200">
              <a:buFontTx/>
              <a:buAutoNum type="arabicPeriod"/>
            </a:pPr>
            <a:r>
              <a:rPr lang="en-US" altLang="en-US" dirty="0"/>
              <a:t>The first character after the dollar sign must be a letter or an underscore.</a:t>
            </a:r>
          </a:p>
          <a:p>
            <a:pPr marL="457200" indent="-457200">
              <a:buFontTx/>
              <a:buAutoNum type="arabicPeriod"/>
            </a:pPr>
            <a:r>
              <a:rPr lang="en-US" altLang="en-US" dirty="0"/>
              <a:t>The remaining characters in the name may be letters, numbers, or underscores without a fixed limit. Example:</a:t>
            </a:r>
          </a:p>
          <a:p>
            <a:pPr marL="0" indent="0">
              <a:buNone/>
            </a:pPr>
            <a:endParaRPr lang="en-US" altLang="en-US" dirty="0"/>
          </a:p>
          <a:p>
            <a:pPr marL="860425" indent="-457200">
              <a:buNone/>
            </a:pPr>
            <a:r>
              <a:rPr lang="en-US" altLang="en-US" dirty="0">
                <a:solidFill>
                  <a:schemeClr val="accent1">
                    <a:lumMod val="75000"/>
                  </a:schemeClr>
                </a:solidFill>
              </a:rPr>
              <a:t>&lt;?php $</a:t>
            </a:r>
            <a:r>
              <a:rPr lang="en-US" altLang="en-US" dirty="0" err="1">
                <a:solidFill>
                  <a:schemeClr val="accent1">
                    <a:lumMod val="75000"/>
                  </a:schemeClr>
                </a:solidFill>
              </a:rPr>
              <a:t>my_first_variable</a:t>
            </a:r>
            <a:r>
              <a:rPr lang="en-US" altLang="en-US" dirty="0">
                <a:solidFill>
                  <a:schemeClr val="accent1">
                    <a:lumMod val="75000"/>
                  </a:schemeClr>
                </a:solidFill>
              </a:rPr>
              <a:t> = 0; ?&gt;</a:t>
            </a:r>
          </a:p>
          <a:p>
            <a:endParaRPr lang="en-US" dirty="0"/>
          </a:p>
        </p:txBody>
      </p:sp>
    </p:spTree>
    <p:extLst>
      <p:ext uri="{BB962C8B-B14F-4D97-AF65-F5344CB8AC3E}">
        <p14:creationId xmlns:p14="http://schemas.microsoft.com/office/powerpoint/2010/main" val="2585419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8BA8-0D1A-4946-9631-659C91418A48}"/>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E3559AFC-5BF7-4B13-9E1D-ADBC5B94A249}"/>
              </a:ext>
            </a:extLst>
          </p:cNvPr>
          <p:cNvSpPr>
            <a:spLocks noGrp="1"/>
          </p:cNvSpPr>
          <p:nvPr>
            <p:ph idx="1"/>
          </p:nvPr>
        </p:nvSpPr>
        <p:spPr/>
        <p:txBody>
          <a:bodyPr/>
          <a:lstStyle/>
          <a:p>
            <a:endParaRPr lang="en-US" dirty="0"/>
          </a:p>
        </p:txBody>
      </p:sp>
      <p:graphicFrame>
        <p:nvGraphicFramePr>
          <p:cNvPr id="5" name="Content Placeholder 3">
            <a:extLst>
              <a:ext uri="{FF2B5EF4-FFF2-40B4-BE49-F238E27FC236}">
                <a16:creationId xmlns:a16="http://schemas.microsoft.com/office/drawing/2014/main" id="{27955D8C-E5CA-4616-BD2A-F4D22F8EF2C6}"/>
              </a:ext>
            </a:extLst>
          </p:cNvPr>
          <p:cNvGraphicFramePr>
            <a:graphicFrameLocks/>
          </p:cNvGraphicFramePr>
          <p:nvPr>
            <p:extLst>
              <p:ext uri="{D42A27DB-BD31-4B8C-83A1-F6EECF244321}">
                <p14:modId xmlns:p14="http://schemas.microsoft.com/office/powerpoint/2010/main" val="3073661052"/>
              </p:ext>
            </p:extLst>
          </p:nvPr>
        </p:nvGraphicFramePr>
        <p:xfrm>
          <a:off x="628650" y="1690689"/>
          <a:ext cx="7886700" cy="4926126"/>
        </p:xfrm>
        <a:graphic>
          <a:graphicData uri="http://schemas.openxmlformats.org/drawingml/2006/table">
            <a:tbl>
              <a:tblPr firstRow="1" bandRow="1">
                <a:tableStyleId>{21E4AEA4-8DFA-4A89-87EB-49C32662AFE0}</a:tableStyleId>
              </a:tblPr>
              <a:tblGrid>
                <a:gridCol w="1418515">
                  <a:extLst>
                    <a:ext uri="{9D8B030D-6E8A-4147-A177-3AD203B41FA5}">
                      <a16:colId xmlns:a16="http://schemas.microsoft.com/office/drawing/2014/main" val="20000"/>
                    </a:ext>
                  </a:extLst>
                </a:gridCol>
                <a:gridCol w="6468185">
                  <a:extLst>
                    <a:ext uri="{9D8B030D-6E8A-4147-A177-3AD203B41FA5}">
                      <a16:colId xmlns:a16="http://schemas.microsoft.com/office/drawing/2014/main" val="20001"/>
                    </a:ext>
                  </a:extLst>
                </a:gridCol>
              </a:tblGrid>
              <a:tr h="408634">
                <a:tc>
                  <a:txBody>
                    <a:bodyPr/>
                    <a:lstStyle/>
                    <a:p>
                      <a:pPr algn="l"/>
                      <a:r>
                        <a:rPr lang="en-US" sz="2000" dirty="0"/>
                        <a:t>Data type </a:t>
                      </a:r>
                    </a:p>
                  </a:txBody>
                  <a:tcPr marT="45717" marB="45717"/>
                </a:tc>
                <a:tc>
                  <a:txBody>
                    <a:bodyPr/>
                    <a:lstStyle/>
                    <a:p>
                      <a:pPr algn="l"/>
                      <a:r>
                        <a:rPr lang="en-US" sz="2000" dirty="0"/>
                        <a:t>Description </a:t>
                      </a:r>
                    </a:p>
                  </a:txBody>
                  <a:tcPr marT="45717" marB="45717"/>
                </a:tc>
                <a:extLst>
                  <a:ext uri="{0D108BD9-81ED-4DB2-BD59-A6C34878D82A}">
                    <a16:rowId xmlns:a16="http://schemas.microsoft.com/office/drawing/2014/main" val="10000"/>
                  </a:ext>
                </a:extLst>
              </a:tr>
              <a:tr h="389891">
                <a:tc>
                  <a:txBody>
                    <a:bodyPr/>
                    <a:lstStyle/>
                    <a:p>
                      <a:pPr algn="l"/>
                      <a:r>
                        <a:rPr lang="en-US" sz="2000" dirty="0"/>
                        <a:t>Boolean</a:t>
                      </a:r>
                    </a:p>
                  </a:txBody>
                  <a:tcPr marT="45717" marB="45717"/>
                </a:tc>
                <a:tc>
                  <a:txBody>
                    <a:bodyPr/>
                    <a:lstStyle/>
                    <a:p>
                      <a:pPr algn="l"/>
                      <a:r>
                        <a:rPr lang="en-US" sz="2000"/>
                        <a:t>Scalar; either True or False </a:t>
                      </a:r>
                    </a:p>
                  </a:txBody>
                  <a:tcPr marT="45717" marB="45717"/>
                </a:tc>
                <a:extLst>
                  <a:ext uri="{0D108BD9-81ED-4DB2-BD59-A6C34878D82A}">
                    <a16:rowId xmlns:a16="http://schemas.microsoft.com/office/drawing/2014/main" val="10001"/>
                  </a:ext>
                </a:extLst>
              </a:tr>
              <a:tr h="389891">
                <a:tc>
                  <a:txBody>
                    <a:bodyPr/>
                    <a:lstStyle/>
                    <a:p>
                      <a:pPr algn="l"/>
                      <a:r>
                        <a:rPr lang="en-US" sz="2000" dirty="0"/>
                        <a:t>Integer</a:t>
                      </a:r>
                    </a:p>
                  </a:txBody>
                  <a:tcPr marT="45717" marB="45717"/>
                </a:tc>
                <a:tc>
                  <a:txBody>
                    <a:bodyPr/>
                    <a:lstStyle/>
                    <a:p>
                      <a:pPr algn="l"/>
                      <a:r>
                        <a:rPr lang="en-US" sz="2000"/>
                        <a:t>Scalar; a whole number</a:t>
                      </a:r>
                    </a:p>
                  </a:txBody>
                  <a:tcPr marT="45717" marB="45717"/>
                </a:tc>
                <a:extLst>
                  <a:ext uri="{0D108BD9-81ED-4DB2-BD59-A6C34878D82A}">
                    <a16:rowId xmlns:a16="http://schemas.microsoft.com/office/drawing/2014/main" val="10002"/>
                  </a:ext>
                </a:extLst>
              </a:tr>
              <a:tr h="544779">
                <a:tc>
                  <a:txBody>
                    <a:bodyPr/>
                    <a:lstStyle/>
                    <a:p>
                      <a:pPr algn="l"/>
                      <a:r>
                        <a:rPr lang="en-US" sz="2000" dirty="0"/>
                        <a:t>Float</a:t>
                      </a:r>
                    </a:p>
                  </a:txBody>
                  <a:tcPr marT="45717" marB="45717"/>
                </a:tc>
                <a:tc>
                  <a:txBody>
                    <a:bodyPr/>
                    <a:lstStyle/>
                    <a:p>
                      <a:pPr algn="l"/>
                      <a:r>
                        <a:rPr lang="en-US" sz="2000"/>
                        <a:t>Scalar; a number which may have a decimal place</a:t>
                      </a:r>
                    </a:p>
                  </a:txBody>
                  <a:tcPr marT="45717" marB="45717"/>
                </a:tc>
                <a:extLst>
                  <a:ext uri="{0D108BD9-81ED-4DB2-BD59-A6C34878D82A}">
                    <a16:rowId xmlns:a16="http://schemas.microsoft.com/office/drawing/2014/main" val="10003"/>
                  </a:ext>
                </a:extLst>
              </a:tr>
              <a:tr h="389891">
                <a:tc>
                  <a:txBody>
                    <a:bodyPr/>
                    <a:lstStyle/>
                    <a:p>
                      <a:pPr algn="l"/>
                      <a:r>
                        <a:rPr lang="en-US" sz="2000"/>
                        <a:t>String</a:t>
                      </a:r>
                    </a:p>
                  </a:txBody>
                  <a:tcPr marT="45717" marB="45717"/>
                </a:tc>
                <a:tc>
                  <a:txBody>
                    <a:bodyPr/>
                    <a:lstStyle/>
                    <a:p>
                      <a:pPr algn="l"/>
                      <a:r>
                        <a:rPr lang="en-US" sz="2000"/>
                        <a:t>Scalar; a series of characters</a:t>
                      </a:r>
                    </a:p>
                  </a:txBody>
                  <a:tcPr marT="45717" marB="45717"/>
                </a:tc>
                <a:extLst>
                  <a:ext uri="{0D108BD9-81ED-4DB2-BD59-A6C34878D82A}">
                    <a16:rowId xmlns:a16="http://schemas.microsoft.com/office/drawing/2014/main" val="10004"/>
                  </a:ext>
                </a:extLst>
              </a:tr>
              <a:tr h="544779">
                <a:tc>
                  <a:txBody>
                    <a:bodyPr/>
                    <a:lstStyle/>
                    <a:p>
                      <a:pPr algn="l"/>
                      <a:r>
                        <a:rPr lang="en-US" sz="2000"/>
                        <a:t>Array</a:t>
                      </a:r>
                    </a:p>
                  </a:txBody>
                  <a:tcPr marT="45717" marB="45717"/>
                </a:tc>
                <a:tc>
                  <a:txBody>
                    <a:bodyPr/>
                    <a:lstStyle/>
                    <a:p>
                      <a:pPr algn="l"/>
                      <a:r>
                        <a:rPr lang="en-US" sz="2000"/>
                        <a:t>Compound; an ordered map (contains names mapped to values)</a:t>
                      </a:r>
                    </a:p>
                  </a:txBody>
                  <a:tcPr marT="45717" marB="45717"/>
                </a:tc>
                <a:extLst>
                  <a:ext uri="{0D108BD9-81ED-4DB2-BD59-A6C34878D82A}">
                    <a16:rowId xmlns:a16="http://schemas.microsoft.com/office/drawing/2014/main" val="10005"/>
                  </a:ext>
                </a:extLst>
              </a:tr>
              <a:tr h="544779">
                <a:tc>
                  <a:txBody>
                    <a:bodyPr/>
                    <a:lstStyle/>
                    <a:p>
                      <a:pPr algn="l"/>
                      <a:r>
                        <a:rPr lang="en-US" sz="2000" dirty="0"/>
                        <a:t>Object</a:t>
                      </a:r>
                    </a:p>
                  </a:txBody>
                  <a:tcPr marT="45717" marB="45717"/>
                </a:tc>
                <a:tc>
                  <a:txBody>
                    <a:bodyPr/>
                    <a:lstStyle/>
                    <a:p>
                      <a:pPr algn="l"/>
                      <a:r>
                        <a:rPr lang="en-US" sz="2000"/>
                        <a:t>Compound; a type that may contain properties and methods</a:t>
                      </a:r>
                    </a:p>
                  </a:txBody>
                  <a:tcPr marT="45717" marB="45717"/>
                </a:tc>
                <a:extLst>
                  <a:ext uri="{0D108BD9-81ED-4DB2-BD59-A6C34878D82A}">
                    <a16:rowId xmlns:a16="http://schemas.microsoft.com/office/drawing/2014/main" val="10006"/>
                  </a:ext>
                </a:extLst>
              </a:tr>
              <a:tr h="769099">
                <a:tc>
                  <a:txBody>
                    <a:bodyPr/>
                    <a:lstStyle/>
                    <a:p>
                      <a:pPr algn="l"/>
                      <a:r>
                        <a:rPr lang="en-US" sz="2000" dirty="0"/>
                        <a:t>Resource</a:t>
                      </a:r>
                    </a:p>
                  </a:txBody>
                  <a:tcPr marT="45717" marB="45717"/>
                </a:tc>
                <a:tc>
                  <a:txBody>
                    <a:bodyPr/>
                    <a:lstStyle/>
                    <a:p>
                      <a:pPr algn="l"/>
                      <a:r>
                        <a:rPr lang="en-US" sz="2000"/>
                        <a:t>Special; contains a reference to an external resource, such as a handler to an open file</a:t>
                      </a:r>
                    </a:p>
                  </a:txBody>
                  <a:tcPr marT="45717" marB="45717"/>
                </a:tc>
                <a:extLst>
                  <a:ext uri="{0D108BD9-81ED-4DB2-BD59-A6C34878D82A}">
                    <a16:rowId xmlns:a16="http://schemas.microsoft.com/office/drawing/2014/main" val="10007"/>
                  </a:ext>
                </a:extLst>
              </a:tr>
              <a:tr h="769099">
                <a:tc>
                  <a:txBody>
                    <a:bodyPr/>
                    <a:lstStyle/>
                    <a:p>
                      <a:pPr algn="l"/>
                      <a:r>
                        <a:rPr lang="en-US" sz="2000" dirty="0"/>
                        <a:t>NULL</a:t>
                      </a:r>
                    </a:p>
                  </a:txBody>
                  <a:tcPr marT="45717" marB="45717"/>
                </a:tc>
                <a:tc>
                  <a:txBody>
                    <a:bodyPr/>
                    <a:lstStyle/>
                    <a:p>
                      <a:pPr algn="l"/>
                      <a:r>
                        <a:rPr lang="en-US" sz="2000" dirty="0"/>
                        <a:t>Special; may only contain NULL as a value, meaning the variable; explicitly does not contain any value</a:t>
                      </a:r>
                    </a:p>
                  </a:txBody>
                  <a:tcPr marT="45717" marB="45717"/>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066245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TotalTime>
  <Words>1477</Words>
  <Application>Microsoft Office PowerPoint</Application>
  <PresentationFormat>On-screen Show (4:3)</PresentationFormat>
  <Paragraphs>247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Rockwell</vt:lpstr>
      <vt:lpstr>Wingdings</vt:lpstr>
      <vt:lpstr>Office Theme</vt:lpstr>
      <vt:lpstr>PowerPoint Presentation</vt:lpstr>
      <vt:lpstr>PHP</vt:lpstr>
      <vt:lpstr>PHP</vt:lpstr>
      <vt:lpstr>System Requirement</vt:lpstr>
      <vt:lpstr>System Requirement</vt:lpstr>
      <vt:lpstr>Hello World!</vt:lpstr>
      <vt:lpstr>Variables</vt:lpstr>
      <vt:lpstr>Naming Variables </vt:lpstr>
      <vt:lpstr>Data Types</vt:lpstr>
      <vt:lpstr>Operators</vt:lpstr>
      <vt:lpstr>Variable Scope</vt:lpstr>
      <vt:lpstr>Super Global arrays </vt:lpstr>
      <vt:lpstr>Super Global arrays </vt:lpstr>
      <vt:lpstr>Query String</vt:lpstr>
      <vt:lpstr>Attributs Forms Elements</vt:lpstr>
      <vt:lpstr>Get Value</vt:lpstr>
      <vt:lpstr>URL Encoding</vt:lpstr>
      <vt:lpstr>Post Value</vt:lpstr>
      <vt:lpstr>HTML Form Fields</vt:lpstr>
      <vt:lpstr>PHP Form Handling</vt:lpstr>
      <vt:lpstr>Concept of State</vt:lpstr>
      <vt:lpstr>COOKIES</vt:lpstr>
      <vt:lpstr>COOKIES</vt:lpstr>
      <vt:lpstr>SESSIONS</vt:lpstr>
      <vt:lpstr>SESSIONS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&lt;?php ?&gt;</dc:title>
  <dc:creator>fawwaz</dc:creator>
  <cp:lastModifiedBy>fawwaz</cp:lastModifiedBy>
  <cp:revision>10</cp:revision>
  <dcterms:created xsi:type="dcterms:W3CDTF">2018-09-12T01:26:45Z</dcterms:created>
  <dcterms:modified xsi:type="dcterms:W3CDTF">2018-09-12T06:26:43Z</dcterms:modified>
</cp:coreProperties>
</file>