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135D360-2A20-46F3-8E7D-A0416B662E0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00D3BE3-180B-414E-94D0-2CC677BD6E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latin typeface="Arial"/>
              </a:rPr>
              <a:t>Какую пользу получит аудитория от презентации: взрослых учащихся больше интересует предмет, если они знают, почему и насколько он важен для них.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latin typeface="Arial"/>
              </a:rPr>
              <a:t>Уровень знаний докладчика по теме: кратко укажите свои профессиональные успехи в этой области или объясните, почему участникам интересно будет вас послушать.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B782D23-1BE5-4F98-8810-75F03509D6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Описывать занятия нужно вкратце.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34D4E83-3FB9-4E58-ADF8-603A69C785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latin typeface="Arial"/>
              </a:rPr>
              <a:t>Примеры целей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 конце этого занятия вы сможете: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сохранять файлы на веб-сервере группы;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перемещать файлы в разные расположения на веб-сервере группы;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предоставлять общий доступ к файлам на веб-сервере группы.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37370B5-8129-4814-826F-E8F2289647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latin typeface="Arial"/>
              </a:rPr>
              <a:t>Примеры целей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 конце этого занятия вы сможете: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сохранять файлы на веб-сервере группы;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перемещать файлы в разные расположения на веб-сервере группы;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предоставлять общий доступ к файлам на веб-сервере группы.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1ECF0CC-9B3A-4FE5-B119-5D5DD03846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latin typeface="Arial"/>
              </a:rPr>
              <a:t>Примеры целей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 конце этого занятия вы сможете: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сохранять файлы на веб-сервере группы;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перемещать файлы в разные расположения на веб-сервере группы;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предоставлять общий доступ к файлам на веб-сервере группы.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164B400-6E95-4620-91C5-96187CEC0D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latin typeface="Arial"/>
              </a:rPr>
              <a:t>Примеры целей</a:t>
            </a:r>
            <a:endParaRPr b="0" lang="en-GB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В конце этого занятия вы сможете: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сохранять файлы на веб-сервере группы;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перемещать файлы в разные расположения на веб-сервере группы;</a:t>
            </a:r>
            <a:endParaRPr b="0" lang="en-GB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предоставлять общий доступ к файлам на веб-сервере группы.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601245A-57E1-4B10-9A84-DA2B8AA7E1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609480" y="2388960"/>
            <a:ext cx="1127700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388960"/>
            <a:ext cx="1127700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609480" y="2388960"/>
            <a:ext cx="11277000" cy="68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366840"/>
            <a:ext cx="12191400" cy="83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0"/>
            <a:ext cx="1219140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1219140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7213680" y="358920"/>
            <a:ext cx="49777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7213680" y="438840"/>
            <a:ext cx="4977720" cy="1792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7209720" y="497520"/>
            <a:ext cx="4083480" cy="26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9831600" y="588960"/>
            <a:ext cx="213300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12113280" y="-2160"/>
            <a:ext cx="7596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12059280" y="-2160"/>
            <a:ext cx="3600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12034080" y="-2160"/>
            <a:ext cx="11520" cy="62100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11967120" y="-2160"/>
            <a:ext cx="36000" cy="62100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11887560" y="360"/>
            <a:ext cx="72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11831400" y="360"/>
            <a:ext cx="1152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0" y="0"/>
            <a:ext cx="12191400" cy="370116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7213680" y="3808440"/>
            <a:ext cx="49777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7213680" y="3895560"/>
            <a:ext cx="4977720" cy="1911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7213680" y="4113720"/>
            <a:ext cx="4977720" cy="828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7213680" y="4163040"/>
            <a:ext cx="2620440" cy="1764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 flipV="1">
            <a:off x="7213680" y="4197960"/>
            <a:ext cx="2620440" cy="828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213680" y="3962520"/>
            <a:ext cx="4083480" cy="26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9835200" y="4061160"/>
            <a:ext cx="213300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49680"/>
            <a:ext cx="12191400" cy="24336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0" y="3675600"/>
            <a:ext cx="12191400" cy="140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 flipV="1">
            <a:off x="8552160" y="3641760"/>
            <a:ext cx="3639240" cy="2476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366840"/>
            <a:ext cx="12191400" cy="83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0" y="0"/>
            <a:ext cx="1219140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0" y="308160"/>
            <a:ext cx="1219140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CustomShape 4"/>
          <p:cNvSpPr/>
          <p:nvPr/>
        </p:nvSpPr>
        <p:spPr>
          <a:xfrm flipV="1">
            <a:off x="7213680" y="358920"/>
            <a:ext cx="49777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5"/>
          <p:cNvSpPr/>
          <p:nvPr/>
        </p:nvSpPr>
        <p:spPr>
          <a:xfrm flipV="1">
            <a:off x="7213680" y="438840"/>
            <a:ext cx="4977720" cy="1792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7209720" y="497520"/>
            <a:ext cx="4083480" cy="26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9831600" y="588960"/>
            <a:ext cx="213300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12113280" y="-2160"/>
            <a:ext cx="7596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9"/>
          <p:cNvSpPr/>
          <p:nvPr/>
        </p:nvSpPr>
        <p:spPr>
          <a:xfrm>
            <a:off x="12059280" y="-2160"/>
            <a:ext cx="3600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10"/>
          <p:cNvSpPr/>
          <p:nvPr/>
        </p:nvSpPr>
        <p:spPr>
          <a:xfrm>
            <a:off x="12034080" y="-2160"/>
            <a:ext cx="11520" cy="62100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11967120" y="-2160"/>
            <a:ext cx="36000" cy="62100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12"/>
          <p:cNvSpPr/>
          <p:nvPr/>
        </p:nvSpPr>
        <p:spPr>
          <a:xfrm>
            <a:off x="11887560" y="360"/>
            <a:ext cx="72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11831400" y="360"/>
            <a:ext cx="1152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PlaceHolder 1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366840"/>
            <a:ext cx="12191400" cy="83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CustomShape 2"/>
          <p:cNvSpPr/>
          <p:nvPr/>
        </p:nvSpPr>
        <p:spPr>
          <a:xfrm>
            <a:off x="0" y="0"/>
            <a:ext cx="12191400" cy="30996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0" y="308160"/>
            <a:ext cx="1219140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 flipV="1">
            <a:off x="7213680" y="358920"/>
            <a:ext cx="4977720" cy="90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 flipV="1">
            <a:off x="7213680" y="438840"/>
            <a:ext cx="4977720" cy="1792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6"/>
          <p:cNvSpPr/>
          <p:nvPr/>
        </p:nvSpPr>
        <p:spPr>
          <a:xfrm>
            <a:off x="7209720" y="497520"/>
            <a:ext cx="4083480" cy="26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7"/>
          <p:cNvSpPr/>
          <p:nvPr/>
        </p:nvSpPr>
        <p:spPr>
          <a:xfrm>
            <a:off x="9831600" y="588960"/>
            <a:ext cx="2133000" cy="36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8"/>
          <p:cNvSpPr/>
          <p:nvPr/>
        </p:nvSpPr>
        <p:spPr>
          <a:xfrm>
            <a:off x="12113280" y="-2160"/>
            <a:ext cx="7596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1" name="CustomShape 9"/>
          <p:cNvSpPr/>
          <p:nvPr/>
        </p:nvSpPr>
        <p:spPr>
          <a:xfrm>
            <a:off x="12059280" y="-2160"/>
            <a:ext cx="36000" cy="621000"/>
          </a:xfrm>
          <a:prstGeom prst="rect">
            <a:avLst/>
          </a:prstGeom>
          <a:solidFill>
            <a:srgbClr val="ffffff">
              <a:alpha val="65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CustomShape 10"/>
          <p:cNvSpPr/>
          <p:nvPr/>
        </p:nvSpPr>
        <p:spPr>
          <a:xfrm>
            <a:off x="12034080" y="-2160"/>
            <a:ext cx="11520" cy="62100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11"/>
          <p:cNvSpPr/>
          <p:nvPr/>
        </p:nvSpPr>
        <p:spPr>
          <a:xfrm>
            <a:off x="11967120" y="-2160"/>
            <a:ext cx="36000" cy="62100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CustomShape 12"/>
          <p:cNvSpPr/>
          <p:nvPr/>
        </p:nvSpPr>
        <p:spPr>
          <a:xfrm>
            <a:off x="11887560" y="360"/>
            <a:ext cx="72360" cy="58464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>
            <a:off x="11831400" y="360"/>
            <a:ext cx="11520" cy="584640"/>
          </a:xfrm>
          <a:prstGeom prst="rect">
            <a:avLst/>
          </a:prstGeom>
          <a:solidFill>
            <a:srgbClr val="ffffff">
              <a:alpha val="30000"/>
            </a:srgbClr>
          </a:solidFill>
          <a:ln w="50760">
            <a:noFill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PlaceHolder 14"/>
          <p:cNvSpPr>
            <a:spLocks noGrp="1"/>
          </p:cNvSpPr>
          <p:nvPr>
            <p:ph type="title"/>
          </p:nvPr>
        </p:nvSpPr>
        <p:spPr>
          <a:xfrm>
            <a:off x="609480" y="2388960"/>
            <a:ext cx="11277000" cy="1469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7" name="PlaceHolder 1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09480" y="2388960"/>
            <a:ext cx="1127700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8000"/>
          </a:bodyPr>
          <a:p>
            <a:pPr>
              <a:lnSpc>
                <a:spcPct val="100000"/>
              </a:lnSpc>
            </a:pPr>
            <a:r>
              <a:rPr b="0" lang="ru-RU" sz="5400" spc="-1" strike="noStrike">
                <a:solidFill>
                  <a:srgbClr val="ffffff"/>
                </a:solidFill>
                <a:latin typeface="Calibri"/>
              </a:rPr>
              <a:t>Философские концепции развития науки</a:t>
            </a:r>
            <a:endParaRPr b="0" lang="en-GB" sz="5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09480" y="3899880"/>
            <a:ext cx="660312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40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455f51"/>
                </a:solidFill>
                <a:latin typeface="Calibri"/>
              </a:rPr>
              <a:t>Сосновицкая Злата</a:t>
            </a:r>
            <a:endParaRPr b="0" lang="en-GB" sz="1800" spc="-1" strike="noStrike">
              <a:latin typeface="Arial"/>
            </a:endParaRPr>
          </a:p>
          <a:p>
            <a:pPr marL="640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09480" y="2388960"/>
            <a:ext cx="1127700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ffffff"/>
                </a:solidFill>
                <a:latin typeface="Calibri"/>
              </a:rPr>
              <a:t>Спасибо за внимание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09480" y="11430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55f51"/>
                </a:solidFill>
                <a:latin typeface="Calibri"/>
              </a:rPr>
              <a:t>Введение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09480" y="2249280"/>
            <a:ext cx="10972080" cy="43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297d5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739a28"/>
                </a:solidFill>
                <a:latin typeface="Roboto"/>
              </a:rPr>
              <a:t>НАУКА</a:t>
            </a:r>
            <a:r>
              <a:rPr b="0" lang="ru-RU" sz="2800" spc="-1" strike="noStrike">
                <a:solidFill>
                  <a:srgbClr val="455f51"/>
                </a:solidFill>
                <a:latin typeface="Roboto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Roboto"/>
              </a:rPr>
              <a:t>- это социальная деятельность, которая вырабатывает коллективные средства, опережающие наличные потребности для приспособления к среде и ее изменения. </a:t>
            </a:r>
            <a:endParaRPr b="0" lang="en-GB" sz="24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297d53"/>
              </a:buClr>
              <a:buFont typeface="Georgia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Roboto"/>
              </a:rPr>
              <a:t>Ее</a:t>
            </a:r>
            <a:r>
              <a:rPr b="0" lang="ru-RU" sz="2400" spc="-1" strike="noStrike">
                <a:solidFill>
                  <a:srgbClr val="455f51"/>
                </a:solidFill>
                <a:latin typeface="Roboto"/>
              </a:rPr>
              <a:t> </a:t>
            </a:r>
            <a:r>
              <a:rPr b="0" lang="ru-RU" sz="2400" spc="-1" strike="noStrike">
                <a:solidFill>
                  <a:srgbClr val="739a28"/>
                </a:solidFill>
                <a:latin typeface="Roboto"/>
              </a:rPr>
              <a:t>сверхзадачей</a:t>
            </a:r>
            <a:r>
              <a:rPr b="0" lang="ru-RU" sz="2400" spc="-1" strike="noStrike">
                <a:solidFill>
                  <a:srgbClr val="455f51"/>
                </a:solidFill>
                <a:latin typeface="Roboto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Roboto"/>
              </a:rPr>
              <a:t>является определение границ неопределенности познания в данный момент времени, поиск проблемных ситуаций познания, формулировка проблем и их решение, прежде всего, на фундаментальном уровне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09480" y="11430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55f51"/>
                </a:solidFill>
                <a:latin typeface="Calibri"/>
              </a:rPr>
              <a:t>Основные концепции: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09480" y="2249280"/>
            <a:ext cx="10972080" cy="432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297d53"/>
              </a:buClr>
              <a:buFont typeface="Georgia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Трансценденталистская (метафизическая) концепция;</a:t>
            </a:r>
            <a:endParaRPr b="0" lang="en-GB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297d53"/>
              </a:buClr>
              <a:buFont typeface="Georgia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Позитивистскую концепция;</a:t>
            </a:r>
            <a:endParaRPr b="0" lang="en-GB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297d53"/>
              </a:buClr>
              <a:buFont typeface="Georgia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Антиинтеракционистская концепция;</a:t>
            </a:r>
            <a:endParaRPr b="0" lang="en-GB" sz="2800" spc="-1" strike="noStrike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marL="365760" indent="-255240">
              <a:lnSpc>
                <a:spcPct val="100000"/>
              </a:lnSpc>
              <a:spcBef>
                <a:spcPts val="300"/>
              </a:spcBef>
              <a:buClr>
                <a:srgbClr val="297d53"/>
              </a:buClr>
              <a:buFont typeface="Georgia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Диалектическая концепция.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755160" y="2994840"/>
            <a:ext cx="4642200" cy="7200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093840" y="10566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55f51"/>
                </a:solidFill>
                <a:latin typeface="Calibri"/>
              </a:rPr>
              <a:t>Метафизическая концепция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16000" y="2945160"/>
            <a:ext cx="46602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Roboto"/>
                <a:ea typeface="DejaVu Sans"/>
              </a:rPr>
              <a:t>Философия - наука всех наук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5266080" y="4824000"/>
            <a:ext cx="1861560" cy="62064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Общие законы о мире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5921640" y="3926160"/>
            <a:ext cx="540720" cy="68292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6"/>
          <p:cNvSpPr/>
          <p:nvPr/>
        </p:nvSpPr>
        <p:spPr>
          <a:xfrm>
            <a:off x="2880000" y="4474440"/>
            <a:ext cx="2015640" cy="637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Стремление к доказательству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2" name="CustomShape 7"/>
          <p:cNvSpPr/>
          <p:nvPr/>
        </p:nvSpPr>
        <p:spPr>
          <a:xfrm>
            <a:off x="7679520" y="4474440"/>
            <a:ext cx="2400120" cy="70920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ffffff"/>
                </a:solidFill>
                <a:latin typeface="Calibri"/>
                <a:ea typeface="DejaVu Sans"/>
              </a:rPr>
              <a:t>Источник истины – самопознание, мышление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 rot="18911400">
            <a:off x="3983760" y="3913200"/>
            <a:ext cx="701280" cy="340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9"/>
          <p:cNvSpPr/>
          <p:nvPr/>
        </p:nvSpPr>
        <p:spPr>
          <a:xfrm rot="13195200">
            <a:off x="7850520" y="3924720"/>
            <a:ext cx="701280" cy="340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093840" y="105660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55f51"/>
                </a:solidFill>
                <a:latin typeface="Calibri"/>
              </a:rPr>
              <a:t>Метафизическая концепция</a:t>
            </a:r>
            <a:endParaRPr b="0" lang="en-GB" sz="4000" spc="-1" strike="noStrike">
              <a:latin typeface="Arial"/>
            </a:endParaRPr>
          </a:p>
        </p:txBody>
      </p:sp>
      <p:graphicFrame>
        <p:nvGraphicFramePr>
          <p:cNvPr id="186" name="Table 2"/>
          <p:cNvGraphicFramePr/>
          <p:nvPr/>
        </p:nvGraphicFramePr>
        <p:xfrm>
          <a:off x="1499760" y="2123640"/>
          <a:ext cx="9673560" cy="4448160"/>
        </p:xfrm>
        <a:graphic>
          <a:graphicData uri="http://schemas.openxmlformats.org/drawingml/2006/table">
            <a:tbl>
              <a:tblPr/>
              <a:tblGrid>
                <a:gridCol w="2270880"/>
                <a:gridCol w="7403040"/>
              </a:tblGrid>
              <a:tr h="5709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Этап Эволюции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9cb3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Описание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9cb38"/>
                    </a:solidFill>
                  </a:tcPr>
                </a:tc>
              </a:tr>
              <a:tr h="2214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-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позднее    средневековье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Философия поддерживала рациональное мышление.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Рациональность науки – Иррациональность религии.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Фома Аквинский (Италия) смягчил несовместимость между религией и наукой, поместив философию между религией и наукой.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                       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Философия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&lt;-&gt;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Наука 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«Всеобщие объективные истины»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&lt;-&gt;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«Частные объективные истины»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663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- Новое время -- середина XIX в.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Стремительное развитие частных наук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marL="285840" indent="-2851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Философия и науки воспринимаются отдельно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924000" y="2370960"/>
            <a:ext cx="4465800" cy="26535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1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Возросшая роль науки, её свобода</a:t>
            </a:r>
            <a:endParaRPr b="0" lang="en-GB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Желание учёных ускорить научный прогресс</a:t>
            </a:r>
            <a:endParaRPr b="0" lang="en-GB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Вред от связи науки с философией очевиден, поэтому учёный пытаются найти новую «Научную» философию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102840" y="78156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55f51"/>
                </a:solidFill>
                <a:latin typeface="Calibri"/>
              </a:rPr>
              <a:t>Позитивистская концепция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89" name="Picture 2" descr="Auguste Comte.jpg"/>
          <p:cNvPicPr/>
          <p:nvPr/>
        </p:nvPicPr>
        <p:blipFill>
          <a:blip r:embed="rId1"/>
          <a:stretch/>
        </p:blipFill>
        <p:spPr>
          <a:xfrm>
            <a:off x="750240" y="2123640"/>
            <a:ext cx="2666880" cy="342396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190" name="CustomShape 3"/>
          <p:cNvSpPr/>
          <p:nvPr/>
        </p:nvSpPr>
        <p:spPr>
          <a:xfrm>
            <a:off x="53280" y="5548320"/>
            <a:ext cx="42076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22222"/>
                </a:solidFill>
                <a:latin typeface="Roboto"/>
                <a:ea typeface="DejaVu Sans"/>
              </a:rPr>
              <a:t> </a:t>
            </a:r>
            <a:r>
              <a:rPr b="0" lang="ru-RU" sz="1800" spc="-1" strike="noStrike">
                <a:solidFill>
                  <a:srgbClr val="222222"/>
                </a:solidFill>
                <a:latin typeface="Roboto"/>
                <a:ea typeface="DejaVu Sans"/>
              </a:rPr>
              <a:t>«Наука - сама себе философия»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22222"/>
                </a:solidFill>
                <a:latin typeface="Roboto"/>
                <a:ea typeface="DejaVu Sans"/>
              </a:rPr>
              <a:t>(О.Конт)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91" name="Picture 6" descr="Портрет кисти Г. Кнеллера (1689)"/>
          <p:cNvPicPr/>
          <p:nvPr/>
        </p:nvPicPr>
        <p:blipFill>
          <a:blip r:embed="rId2"/>
          <a:stretch/>
        </p:blipFill>
        <p:spPr>
          <a:xfrm>
            <a:off x="8899920" y="2123640"/>
            <a:ext cx="2492640" cy="342396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192" name="CustomShape 4"/>
          <p:cNvSpPr/>
          <p:nvPr/>
        </p:nvSpPr>
        <p:spPr>
          <a:xfrm>
            <a:off x="8139600" y="5548320"/>
            <a:ext cx="42242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22222"/>
                </a:solidFill>
                <a:latin typeface="Roboto"/>
                <a:ea typeface="DejaVu Sans"/>
              </a:rPr>
              <a:t> </a:t>
            </a:r>
            <a:r>
              <a:rPr b="0" lang="ru-RU" sz="1800" spc="-1" strike="noStrike">
                <a:solidFill>
                  <a:srgbClr val="222222"/>
                </a:solidFill>
                <a:latin typeface="Roboto"/>
                <a:ea typeface="DejaVu Sans"/>
              </a:rPr>
              <a:t>«Физика, берегись метафизики»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222222"/>
                </a:solidFill>
                <a:latin typeface="Roboto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222222"/>
                </a:solidFill>
                <a:latin typeface="Roboto"/>
                <a:ea typeface="DejaVu Sans"/>
              </a:rPr>
              <a:t>(И.Ньютон)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102840" y="781560"/>
            <a:ext cx="10972080" cy="106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55f51"/>
                </a:solidFill>
                <a:latin typeface="Calibri"/>
              </a:rPr>
              <a:t>Позитивистская концепция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979560" y="2603160"/>
            <a:ext cx="1027656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640" algn="just">
              <a:lnSpc>
                <a:spcPct val="100000"/>
              </a:lnSpc>
              <a:spcBef>
                <a:spcPts val="1100"/>
              </a:spcBef>
              <a:buClr>
                <a:srgbClr val="22222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222222"/>
                </a:solidFill>
                <a:latin typeface="Roboto"/>
                <a:ea typeface="DejaVu Sans"/>
              </a:rPr>
              <a:t>общая методология науки как результат эмпирического обобщения, систематизации(О. Конт);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00"/>
              </a:spcBef>
            </a:pPr>
            <a:endParaRPr b="0" lang="en-GB" sz="16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222222"/>
                </a:solidFill>
                <a:latin typeface="Roboto"/>
                <a:ea typeface="DejaVu Sans"/>
              </a:rPr>
              <a:t>логика науки как учение о методах открытия и доказательства научных истин (Дж.Ст. Милль);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222222"/>
                </a:solidFill>
                <a:latin typeface="Roboto"/>
                <a:ea typeface="DejaVu Sans"/>
              </a:rPr>
              <a:t>общая научная картина мира, полученная путем обобщения</a:t>
            </a:r>
            <a:r>
              <a:rPr b="0" lang="en-US" sz="1600" spc="-1" strike="noStrike">
                <a:solidFill>
                  <a:srgbClr val="222222"/>
                </a:solidFill>
                <a:latin typeface="Roboto"/>
                <a:ea typeface="DejaVu Sans"/>
              </a:rPr>
              <a:t> </a:t>
            </a:r>
            <a:r>
              <a:rPr b="0" lang="ru-RU" sz="1600" spc="-1" strike="noStrike">
                <a:solidFill>
                  <a:srgbClr val="222222"/>
                </a:solidFill>
                <a:latin typeface="Roboto"/>
                <a:ea typeface="DejaVu Sans"/>
              </a:rPr>
              <a:t>знаний разных наук о природе (Г. Спенсер);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222222"/>
                </a:solidFill>
                <a:latin typeface="Roboto"/>
                <a:ea typeface="DejaVu Sans"/>
              </a:rPr>
              <a:t>психология научного творчества (Э. Мах);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222222"/>
                </a:solidFill>
                <a:latin typeface="Roboto"/>
                <a:ea typeface="DejaVu Sans"/>
              </a:rPr>
              <a:t>всеобщая теория организации (А. Богданов);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222222"/>
                </a:solidFill>
                <a:latin typeface="Roboto"/>
                <a:ea typeface="DejaVu Sans"/>
              </a:rPr>
              <a:t>логический анализ языка науки средствами математической логики (Р. Карнап и др.);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222222"/>
                </a:solidFill>
                <a:latin typeface="Roboto"/>
                <a:ea typeface="DejaVu Sans"/>
              </a:rPr>
              <a:t>теория развития науки (К. Поппер и др.);</a:t>
            </a:r>
            <a:endParaRPr b="0" lang="en-GB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  <a:p>
            <a:pPr marL="216000" indent="-215640" algn="just">
              <a:lnSpc>
                <a:spcPct val="100000"/>
              </a:lnSpc>
              <a:spcAft>
                <a:spcPts val="1100"/>
              </a:spcAft>
              <a:buClr>
                <a:srgbClr val="22222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222222"/>
                </a:solidFill>
                <a:latin typeface="Roboto"/>
                <a:ea typeface="DejaVu Sans"/>
              </a:rPr>
              <a:t>теория, техника и методология лингвистического анализа (Л. Витгенштейн, Дж. Райл, Дж. Остин и др.).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548640" y="2121840"/>
            <a:ext cx="26866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34473d"/>
                </a:solidFill>
                <a:latin typeface="Calibri"/>
                <a:ea typeface="DejaVu Sans"/>
              </a:rPr>
              <a:t>Новая Философия</a:t>
            </a:r>
            <a:r>
              <a:rPr b="0" lang="en-US" sz="2000" spc="-1" strike="noStrike">
                <a:solidFill>
                  <a:srgbClr val="34473d"/>
                </a:solidFill>
                <a:latin typeface="Calibri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09480" y="1143000"/>
            <a:ext cx="10972080" cy="10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455f51"/>
                </a:solidFill>
                <a:latin typeface="Calibri"/>
              </a:rPr>
              <a:t>Антиинтеракционистская концепция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557680" y="2848320"/>
            <a:ext cx="4424760" cy="585720"/>
          </a:xfrm>
          <a:prstGeom prst="notched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Естественно-научная культура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6506280" y="2663640"/>
            <a:ext cx="1988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Частные науки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557680" y="4070520"/>
            <a:ext cx="4424760" cy="585720"/>
          </a:xfrm>
          <a:prstGeom prst="notched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Гуманитарная культура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6563160" y="3886200"/>
            <a:ext cx="1555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Философия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1904400" y="3436560"/>
            <a:ext cx="30873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Нет ничего общего, они друг другу не могут ничего дать.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09480" y="1143000"/>
            <a:ext cx="10972080" cy="106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000" spc="-1" strike="noStrike">
                <a:solidFill>
                  <a:srgbClr val="455f51"/>
                </a:solidFill>
                <a:latin typeface="Calibri"/>
              </a:rPr>
              <a:t>Диалектическая концепция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917080" y="2846880"/>
            <a:ext cx="6529320" cy="758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Равноправие философии и науки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398760" y="3899160"/>
            <a:ext cx="60480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Взаимосвязь науки и философии – необходимо</a:t>
            </a:r>
            <a:endParaRPr b="0" lang="en-GB" sz="1800" spc="-1" strike="noStrike">
              <a:latin typeface="Arial"/>
            </a:endParaRPr>
          </a:p>
          <a:p>
            <a:pPr marL="285840" indent="-285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Исследование возможностей и предназначения естественных, конкретных наук и философии, их предметов и характера решаемых проблем.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Обучающая презентация</Template>
  <TotalTime>343</TotalTime>
  <Application>LibreOffice/6.4.7.2$Linux_X86_64 LibreOffice_project/40$Build-2</Application>
  <Words>550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2022-03-16T18:55:39Z</dcterms:created>
  <dc:creator>Злата Сосновицкая</dc:creator>
  <dc:description/>
  <dc:language>en-GB</dc:language>
  <cp:lastModifiedBy/>
  <dcterms:modified xsi:type="dcterms:W3CDTF">2022-04-01T14:29:44Z</dcterms:modified>
  <cp:revision>16</cp:revision>
  <dc:subject/>
  <dc:title>Философские концепции развития науки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0x010100AA3F7D94069FF64A86F7DFF56D60E3BE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10</vt:i4>
  </property>
</Properties>
</file>