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embeddedFontLst>
    <p:embeddedFont>
      <p:font typeface="Comfortaa" panose="020B0604020202020204" charset="0"/>
      <p:regular r:id="rId36"/>
      <p:bold r:id="rId37"/>
    </p:embeddedFont>
    <p:embeddedFont>
      <p:font typeface="Comfortaa Light" panose="020B0604020202020204" charset="0"/>
      <p:regular r:id="rId38"/>
      <p:bold r:id="rId39"/>
    </p:embeddedFont>
    <p:embeddedFont>
      <p:font typeface="Verdana" panose="020B060403050404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4" roundtripDataSignature="AMtx7miXpeDznJ8zUwJXjUPTI4nnQqpu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58BA3-103B-AEEA-D47F-E6ABAFA4090C}" v="11" dt="2024-04-02T23:40:22.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USTO RODRIGO TOLOI" userId="S::fausto.toloi@prof.sc.senac.br::2d557f83-0d34-4cec-aac6-61a0a4e2b808" providerId="AD" clId="Web-{1B058BA3-103B-AEEA-D47F-E6ABAFA4090C}"/>
    <pc:docChg chg="modSld">
      <pc:chgData name="FAUSTO RODRIGO TOLOI" userId="S::fausto.toloi@prof.sc.senac.br::2d557f83-0d34-4cec-aac6-61a0a4e2b808" providerId="AD" clId="Web-{1B058BA3-103B-AEEA-D47F-E6ABAFA4090C}" dt="2024-04-02T23:40:22.447" v="10" actId="20577"/>
      <pc:docMkLst>
        <pc:docMk/>
      </pc:docMkLst>
      <pc:sldChg chg="modSp">
        <pc:chgData name="FAUSTO RODRIGO TOLOI" userId="S::fausto.toloi@prof.sc.senac.br::2d557f83-0d34-4cec-aac6-61a0a4e2b808" providerId="AD" clId="Web-{1B058BA3-103B-AEEA-D47F-E6ABAFA4090C}" dt="2024-04-02T23:40:22.447" v="10" actId="20577"/>
        <pc:sldMkLst>
          <pc:docMk/>
          <pc:sldMk cId="0" sldId="268"/>
        </pc:sldMkLst>
        <pc:spChg chg="mod">
          <ac:chgData name="FAUSTO RODRIGO TOLOI" userId="S::fausto.toloi@prof.sc.senac.br::2d557f83-0d34-4cec-aac6-61a0a4e2b808" providerId="AD" clId="Web-{1B058BA3-103B-AEEA-D47F-E6ABAFA4090C}" dt="2024-04-02T23:40:22.447" v="10" actId="20577"/>
          <ac:spMkLst>
            <pc:docMk/>
            <pc:sldMk cId="0" sldId="268"/>
            <ac:spMk id="1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f4fa666ab4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1f4fa666ab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f4fa666ab4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g1f4fa666ab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f4fa666ab4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1f4fa666ab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f4fa666ab4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1f4fa666ab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f4fa666ab4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g1f4fa666ab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b74b19e8c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g2bb74b19e8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f4fa666ab4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g1f4fa666ab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4fa666ab4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g1f4fa666ab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bb74b19e8c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2bb74b19e8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4fa666ab4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g1f4fa666ab4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f4fa666ab4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g1f4fa666ab4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bb74b19e8c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g2bb74b19e8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4fa666ab4_0_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1f4fa666ab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4fa666ab4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1f4fa666ab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f4fa666ab4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g1f4fa666ab4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f4fa666ab4_0_1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1f4fa666ab4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f4fa666ab4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g1f4fa666ab4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f4fa666ab4_0_1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g1f4fa666ab4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f4fa666ab4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g1f4fa666ab4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f4fa666ab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g1f4fa666a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f4fa666ab4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f4fa666ab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b74b19e8c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bb74b19e8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b74b19e8c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g2bb74b19e8c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b74b19e8c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g2bb74b19e8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3"/>
          <p:cNvSpPr txBox="1">
            <a:spLocks noGrp="1"/>
          </p:cNvSpPr>
          <p:nvPr>
            <p:ph type="body" idx="1"/>
          </p:nvPr>
        </p:nvSpPr>
        <p:spPr>
          <a:xfrm>
            <a:off x="838200" y="1825625"/>
            <a:ext cx="79374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150000"/>
              </a:lnSpc>
              <a:spcBef>
                <a:spcPts val="0"/>
              </a:spcBef>
              <a:spcAft>
                <a:spcPts val="0"/>
              </a:spcAft>
              <a:buClr>
                <a:schemeClr val="dk1"/>
              </a:buClr>
              <a:buSzPts val="1800"/>
              <a:buChar char="•"/>
              <a:defRPr>
                <a:latin typeface="Comfortaa"/>
                <a:ea typeface="Comfortaa"/>
                <a:cs typeface="Comfortaa"/>
                <a:sym typeface="Comforta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0"/>
        <p:cNvGrpSpPr/>
        <p:nvPr/>
      </p:nvGrpSpPr>
      <p:grpSpPr>
        <a:xfrm>
          <a:off x="0" y="0"/>
          <a:ext cx="0" cy="0"/>
          <a:chOff x="0" y="0"/>
          <a:chExt cx="0" cy="0"/>
        </a:xfrm>
      </p:grpSpPr>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a:spLocks noGrp="1"/>
          </p:cNvSpPr>
          <p:nvPr>
            <p:ph type="pic" idx="2"/>
          </p:nvPr>
        </p:nvSpPr>
        <p:spPr>
          <a:xfrm>
            <a:off x="5183188" y="987425"/>
            <a:ext cx="6172200" cy="4873625"/>
          </a:xfrm>
          <a:prstGeom prst="rect">
            <a:avLst/>
          </a:prstGeom>
          <a:noFill/>
          <a:ln>
            <a:noFill/>
          </a:ln>
        </p:spPr>
      </p:sp>
      <p:sp>
        <p:nvSpPr>
          <p:cNvPr id="64" name="Google Shape;64;p2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docs.expo.dev/versions/latest/sdk/status-bar/" TargetMode="External"/><Relationship Id="rId3" Type="http://schemas.openxmlformats.org/officeDocument/2006/relationships/image" Target="../media/image11.png"/><Relationship Id="rId7" Type="http://schemas.openxmlformats.org/officeDocument/2006/relationships/hyperlink" Target="https://docs.expo.dev/versions/latest/sdk/imag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allstack.github.io/react-native-paper/" TargetMode="External"/><Relationship Id="rId5" Type="http://schemas.openxmlformats.org/officeDocument/2006/relationships/hyperlink" Target="https://axios-http.com/"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firebase.google.com/docs" TargetMode="External"/><Relationship Id="rId5" Type="http://schemas.openxmlformats.org/officeDocument/2006/relationships/hyperlink" Target="https://github.com/oblador/react-native-vector-icons"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th3rdwave/react-native-safe-area-context" TargetMode="External"/><Relationship Id="rId3" Type="http://schemas.openxmlformats.org/officeDocument/2006/relationships/image" Target="../media/image11.png"/><Relationship Id="rId7" Type="http://schemas.openxmlformats.org/officeDocument/2006/relationships/hyperlink" Target="https://necolas.github.io/react-native-we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reactjs.org/docs/react-dom.html" TargetMode="External"/><Relationship Id="rId5" Type="http://schemas.openxmlformats.org/officeDocument/2006/relationships/hyperlink" Target="https://docs.expo.dev/" TargetMode="External"/><Relationship Id="rId4" Type="http://schemas.openxmlformats.org/officeDocument/2006/relationships/image" Target="../media/image2.png"/><Relationship Id="rId9" Type="http://schemas.openxmlformats.org/officeDocument/2006/relationships/hyperlink" Target="https://github.com/software-mansion/react-native-scree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reactnavigation.org/docs/getting-starte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docs.expo.dev/" TargetMode="External"/><Relationship Id="rId5" Type="http://schemas.openxmlformats.org/officeDocument/2006/relationships/hyperlink" Target="https://reactjs.org/"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837885" y="1016139"/>
            <a:ext cx="5711948" cy="155242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ts val="990"/>
              <a:buFont typeface="Arial"/>
              <a:buNone/>
            </a:pPr>
            <a:r>
              <a:rPr lang="pt-BR" sz="4800" b="1">
                <a:solidFill>
                  <a:schemeClr val="lt1"/>
                </a:solidFill>
                <a:latin typeface="Comfortaa"/>
                <a:ea typeface="Comfortaa"/>
                <a:cs typeface="Comfortaa"/>
                <a:sym typeface="Comfortaa"/>
              </a:rPr>
              <a:t>Desenvolvimento para Dispositivos Móveis	</a:t>
            </a:r>
            <a:endParaRPr sz="4800" b="1">
              <a:solidFill>
                <a:schemeClr val="lt1"/>
              </a:solidFill>
              <a:latin typeface="Comfortaa"/>
              <a:ea typeface="Comfortaa"/>
              <a:cs typeface="Comfortaa"/>
              <a:sym typeface="Comfortaa"/>
            </a:endParaRPr>
          </a:p>
        </p:txBody>
      </p:sp>
      <p:pic>
        <p:nvPicPr>
          <p:cNvPr id="85" name="Google Shape;85;p1"/>
          <p:cNvPicPr preferRelativeResize="0"/>
          <p:nvPr/>
        </p:nvPicPr>
        <p:blipFill rotWithShape="1">
          <a:blip r:embed="rId4">
            <a:alphaModFix/>
          </a:blip>
          <a:srcRect/>
          <a:stretch/>
        </p:blipFill>
        <p:spPr>
          <a:xfrm>
            <a:off x="1925311" y="2912532"/>
            <a:ext cx="785627" cy="52375"/>
          </a:xfrm>
          <a:prstGeom prst="rect">
            <a:avLst/>
          </a:prstGeom>
          <a:noFill/>
          <a:ln>
            <a:noFill/>
          </a:ln>
        </p:spPr>
      </p:pic>
      <p:sp>
        <p:nvSpPr>
          <p:cNvPr id="86" name="Google Shape;86;p1"/>
          <p:cNvSpPr txBox="1">
            <a:spLocks noGrp="1"/>
          </p:cNvSpPr>
          <p:nvPr>
            <p:ph type="subTitle" idx="1"/>
          </p:nvPr>
        </p:nvSpPr>
        <p:spPr>
          <a:xfrm>
            <a:off x="1837873" y="3216600"/>
            <a:ext cx="6565800" cy="693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lt1"/>
              </a:buClr>
              <a:buSzPts val="700"/>
              <a:buFont typeface="Arial"/>
              <a:buNone/>
            </a:pPr>
            <a:r>
              <a:rPr lang="pt-BR" sz="2800">
                <a:solidFill>
                  <a:schemeClr val="lt1"/>
                </a:solidFill>
                <a:latin typeface="Comfortaa Light"/>
                <a:ea typeface="Comfortaa Light"/>
                <a:cs typeface="Comfortaa Light"/>
                <a:sym typeface="Comfortaa Light"/>
              </a:rPr>
              <a:t>Prof. Fausto Rodrigo Toloi</a:t>
            </a:r>
            <a:endParaRPr sz="2800">
              <a:solidFill>
                <a:schemeClr val="lt1"/>
              </a:solidFill>
              <a:latin typeface="Comfortaa Light"/>
              <a:ea typeface="Comfortaa Light"/>
              <a:cs typeface="Comfortaa Light"/>
              <a:sym typeface="Comfortaa Light"/>
            </a:endParaRPr>
          </a:p>
          <a:p>
            <a:pPr marL="0" marR="0" lvl="0" indent="0" algn="just" rtl="0">
              <a:lnSpc>
                <a:spcPct val="90000"/>
              </a:lnSpc>
              <a:spcBef>
                <a:spcPts val="400"/>
              </a:spcBef>
              <a:spcAft>
                <a:spcPts val="0"/>
              </a:spcAft>
              <a:buClr>
                <a:schemeClr val="lt1"/>
              </a:buClr>
              <a:buSzPts val="700"/>
              <a:buFont typeface="Arial"/>
              <a:buNone/>
            </a:pPr>
            <a:endParaRPr sz="2800" b="1">
              <a:solidFill>
                <a:schemeClr val="lt1"/>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g1f4fa666ab4_0_31"/>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2400" b="1">
                <a:solidFill>
                  <a:schemeClr val="lt1"/>
                </a:solidFill>
                <a:latin typeface="Comfortaa"/>
                <a:ea typeface="Comfortaa"/>
                <a:cs typeface="Comfortaa"/>
                <a:sym typeface="Comfortaa"/>
              </a:rPr>
              <a:t>Instalar dependências</a:t>
            </a:r>
            <a:endParaRPr sz="2400" b="1" i="0" u="none" strike="noStrike" cap="none">
              <a:solidFill>
                <a:schemeClr val="lt1"/>
              </a:solidFill>
              <a:latin typeface="Comfortaa"/>
              <a:ea typeface="Comfortaa"/>
              <a:cs typeface="Comfortaa"/>
              <a:sym typeface="Comfortaa"/>
            </a:endParaRPr>
          </a:p>
        </p:txBody>
      </p:sp>
      <p:pic>
        <p:nvPicPr>
          <p:cNvPr id="153" name="Google Shape;153;g1f4fa666ab4_0_31"/>
          <p:cNvPicPr preferRelativeResize="0"/>
          <p:nvPr/>
        </p:nvPicPr>
        <p:blipFill rotWithShape="1">
          <a:blip r:embed="rId4">
            <a:alphaModFix/>
          </a:blip>
          <a:srcRect/>
          <a:stretch/>
        </p:blipFill>
        <p:spPr>
          <a:xfrm>
            <a:off x="553769" y="2409825"/>
            <a:ext cx="746706" cy="49780"/>
          </a:xfrm>
          <a:prstGeom prst="rect">
            <a:avLst/>
          </a:prstGeom>
          <a:noFill/>
          <a:ln>
            <a:noFill/>
          </a:ln>
        </p:spPr>
      </p:pic>
      <p:sp>
        <p:nvSpPr>
          <p:cNvPr id="154" name="Google Shape;154;g1f4fa666ab4_0_31"/>
          <p:cNvSpPr txBox="1"/>
          <p:nvPr/>
        </p:nvSpPr>
        <p:spPr>
          <a:xfrm>
            <a:off x="3394750" y="379900"/>
            <a:ext cx="8472300" cy="6364200"/>
          </a:xfrm>
          <a:prstGeom prst="rect">
            <a:avLst/>
          </a:prstGeom>
          <a:noFill/>
          <a:ln>
            <a:noFill/>
          </a:ln>
        </p:spPr>
        <p:txBody>
          <a:bodyPr spcFirstLastPara="1" wrap="square" lIns="91425" tIns="91425" rIns="91425" bIns="91425" anchor="ctr" anchorCtr="0">
            <a:normAutofit lnSpcReduction="20000"/>
          </a:bodyPr>
          <a:lstStyle/>
          <a:p>
            <a:pPr marL="457200" lvl="0" indent="-406400" algn="l" rtl="0">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axios: </a:t>
            </a:r>
            <a:r>
              <a:rPr lang="pt-BR" sz="2800">
                <a:solidFill>
                  <a:schemeClr val="dk1"/>
                </a:solidFill>
                <a:latin typeface="Calibri"/>
                <a:ea typeface="Calibri"/>
                <a:cs typeface="Calibri"/>
                <a:sym typeface="Calibri"/>
              </a:rPr>
              <a:t>Utilitário popular para realizar requisições HTTP, importante para a maioria dos aplicativos que consomem dados de APIs externas.</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u="sng">
                <a:solidFill>
                  <a:schemeClr val="hlink"/>
                </a:solidFill>
                <a:latin typeface="Calibri"/>
                <a:ea typeface="Calibri"/>
                <a:cs typeface="Calibri"/>
                <a:sym typeface="Calibri"/>
                <a:hlinkClick r:id="rId5"/>
              </a:rPr>
              <a:t>https://axios-http.com/</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react-native-paper: </a:t>
            </a:r>
            <a:r>
              <a:rPr lang="pt-BR" sz="2800">
                <a:solidFill>
                  <a:schemeClr val="dk1"/>
                </a:solidFill>
                <a:latin typeface="Calibri"/>
                <a:ea typeface="Calibri"/>
                <a:cs typeface="Calibri"/>
                <a:sym typeface="Calibri"/>
              </a:rPr>
              <a:t>Fornece uma variedade de componentes seguindo os princípios do Material Design, útil para criar interfaces do usuário consistentes e atraentes.</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u="sng">
                <a:solidFill>
                  <a:schemeClr val="hlink"/>
                </a:solidFill>
                <a:latin typeface="Calibri"/>
                <a:ea typeface="Calibri"/>
                <a:cs typeface="Calibri"/>
                <a:sym typeface="Calibri"/>
                <a:hlinkClick r:id="rId6"/>
              </a:rPr>
              <a:t>https://callstack.github.io/react-native-paper/</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expo-image, expo-status-bar: </a:t>
            </a:r>
            <a:r>
              <a:rPr lang="pt-BR" sz="2800">
                <a:solidFill>
                  <a:schemeClr val="dk1"/>
                </a:solidFill>
                <a:latin typeface="Calibri"/>
                <a:ea typeface="Calibri"/>
                <a:cs typeface="Calibri"/>
                <a:sym typeface="Calibri"/>
              </a:rPr>
              <a:t>Componentes específicos do Expo que oferecem funcionalidades adicionais, como manipulação de imagens e personalização da barra de status.</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expo-image: </a:t>
            </a:r>
            <a:r>
              <a:rPr lang="pt-BR" sz="2800" u="sng">
                <a:solidFill>
                  <a:schemeClr val="hlink"/>
                </a:solidFill>
                <a:latin typeface="Calibri"/>
                <a:ea typeface="Calibri"/>
                <a:cs typeface="Calibri"/>
                <a:sym typeface="Calibri"/>
                <a:hlinkClick r:id="rId7"/>
              </a:rPr>
              <a:t>https://docs.expo.dev/versions/latest/sdk/image/</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expo-status-bar: </a:t>
            </a:r>
            <a:r>
              <a:rPr lang="pt-BR" sz="2800" u="sng">
                <a:solidFill>
                  <a:schemeClr val="hlink"/>
                </a:solidFill>
                <a:latin typeface="Calibri"/>
                <a:ea typeface="Calibri"/>
                <a:cs typeface="Calibri"/>
                <a:sym typeface="Calibri"/>
                <a:hlinkClick r:id="rId8"/>
              </a:rPr>
              <a:t>https://docs.expo.dev/versions/latest/sdk/status-bar/</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g1f4fa666ab4_0_37"/>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2400" b="1">
                <a:solidFill>
                  <a:schemeClr val="lt1"/>
                </a:solidFill>
                <a:latin typeface="Comfortaa"/>
                <a:ea typeface="Comfortaa"/>
                <a:cs typeface="Comfortaa"/>
                <a:sym typeface="Comfortaa"/>
              </a:rPr>
              <a:t>Instalar dependências</a:t>
            </a:r>
            <a:endParaRPr sz="2400" b="1" i="0" u="none" strike="noStrike" cap="none">
              <a:solidFill>
                <a:schemeClr val="lt1"/>
              </a:solidFill>
              <a:latin typeface="Comfortaa"/>
              <a:ea typeface="Comfortaa"/>
              <a:cs typeface="Comfortaa"/>
              <a:sym typeface="Comfortaa"/>
            </a:endParaRPr>
          </a:p>
        </p:txBody>
      </p:sp>
      <p:pic>
        <p:nvPicPr>
          <p:cNvPr id="160" name="Google Shape;160;g1f4fa666ab4_0_37"/>
          <p:cNvPicPr preferRelativeResize="0"/>
          <p:nvPr/>
        </p:nvPicPr>
        <p:blipFill rotWithShape="1">
          <a:blip r:embed="rId4">
            <a:alphaModFix/>
          </a:blip>
          <a:srcRect/>
          <a:stretch/>
        </p:blipFill>
        <p:spPr>
          <a:xfrm>
            <a:off x="553769" y="2409825"/>
            <a:ext cx="746706" cy="49780"/>
          </a:xfrm>
          <a:prstGeom prst="rect">
            <a:avLst/>
          </a:prstGeom>
          <a:noFill/>
          <a:ln>
            <a:noFill/>
          </a:ln>
        </p:spPr>
      </p:pic>
      <p:sp>
        <p:nvSpPr>
          <p:cNvPr id="161" name="Google Shape;161;g1f4fa666ab4_0_37"/>
          <p:cNvSpPr txBox="1"/>
          <p:nvPr/>
        </p:nvSpPr>
        <p:spPr>
          <a:xfrm>
            <a:off x="3394750" y="193250"/>
            <a:ext cx="8472300" cy="6398700"/>
          </a:xfrm>
          <a:prstGeom prst="rect">
            <a:avLst/>
          </a:prstGeom>
          <a:noFill/>
          <a:ln>
            <a:noFill/>
          </a:ln>
        </p:spPr>
        <p:txBody>
          <a:bodyPr spcFirstLastPara="1" wrap="square" lIns="91425" tIns="91425" rIns="91425" bIns="91425" anchor="ctr" anchorCtr="0">
            <a:normAutofit/>
          </a:bodyPr>
          <a:lstStyle/>
          <a:p>
            <a:pPr marL="457200" lvl="0" indent="-406400" algn="l" rtl="0">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react-native-vector-icons: </a:t>
            </a:r>
            <a:r>
              <a:rPr lang="pt-BR" sz="2800">
                <a:solidFill>
                  <a:schemeClr val="dk1"/>
                </a:solidFill>
                <a:latin typeface="Calibri"/>
                <a:ea typeface="Calibri"/>
                <a:cs typeface="Calibri"/>
                <a:sym typeface="Calibri"/>
              </a:rPr>
              <a:t>Oferece uma vasta coleção de ícones, essencial para adicionar ícones e outros elementos gráficos às interfaces do usuário.</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u="sng">
                <a:solidFill>
                  <a:schemeClr val="hlink"/>
                </a:solidFill>
                <a:latin typeface="Calibri"/>
                <a:ea typeface="Calibri"/>
                <a:cs typeface="Calibri"/>
                <a:sym typeface="Calibri"/>
                <a:hlinkClick r:id="rId5"/>
              </a:rPr>
              <a:t>https://github.com/oblador/react-native-vector-icons</a:t>
            </a:r>
            <a:endParaRPr sz="2800">
              <a:solidFill>
                <a:schemeClr val="dk1"/>
              </a:solidFill>
              <a:latin typeface="Calibri"/>
              <a:ea typeface="Calibri"/>
              <a:cs typeface="Calibri"/>
              <a:sym typeface="Calibri"/>
            </a:endParaRPr>
          </a:p>
          <a:p>
            <a:pPr marL="457200" lvl="0" indent="-406400" algn="l" rtl="0">
              <a:spcBef>
                <a:spcPts val="0"/>
              </a:spcBef>
              <a:spcAft>
                <a:spcPts val="0"/>
              </a:spcAft>
              <a:buClr>
                <a:schemeClr val="dk1"/>
              </a:buClr>
              <a:buSzPts val="2800"/>
              <a:buFont typeface="Calibri"/>
              <a:buChar char="●"/>
            </a:pPr>
            <a:r>
              <a:rPr lang="pt-BR" sz="2800" b="1">
                <a:solidFill>
                  <a:schemeClr val="dk1"/>
                </a:solidFill>
                <a:latin typeface="Calibri"/>
                <a:ea typeface="Calibri"/>
                <a:cs typeface="Calibri"/>
                <a:sym typeface="Calibri"/>
              </a:rPr>
              <a:t>firebase: </a:t>
            </a:r>
            <a:r>
              <a:rPr lang="pt-BR" sz="2800">
                <a:solidFill>
                  <a:schemeClr val="dk1"/>
                </a:solidFill>
                <a:latin typeface="Calibri"/>
                <a:ea typeface="Calibri"/>
                <a:cs typeface="Calibri"/>
                <a:sym typeface="Calibri"/>
              </a:rPr>
              <a:t>Não especificado, mas presumivelmente utilizado para integrar serviços do Firebase, como autenticação, banco de dados, análises, entre outros. Útil para adicionar uma camada de backend ao aplicativo sem necessidade de criar um do zero.</a:t>
            </a:r>
            <a:endParaRPr sz="2800">
              <a:solidFill>
                <a:schemeClr val="dk1"/>
              </a:solidFill>
              <a:latin typeface="Calibri"/>
              <a:ea typeface="Calibri"/>
              <a:cs typeface="Calibri"/>
              <a:sym typeface="Calibri"/>
            </a:endParaRPr>
          </a:p>
          <a:p>
            <a:pPr marL="914400" lvl="1" indent="-406400" algn="l" rtl="0">
              <a:spcBef>
                <a:spcPts val="0"/>
              </a:spcBef>
              <a:spcAft>
                <a:spcPts val="0"/>
              </a:spcAft>
              <a:buClr>
                <a:schemeClr val="dk1"/>
              </a:buClr>
              <a:buSzPts val="2800"/>
              <a:buFont typeface="Calibri"/>
              <a:buChar char="○"/>
            </a:pPr>
            <a:r>
              <a:rPr lang="pt-BR" sz="2800" u="sng">
                <a:solidFill>
                  <a:schemeClr val="hlink"/>
                </a:solidFill>
                <a:latin typeface="Calibri"/>
                <a:ea typeface="Calibri"/>
                <a:cs typeface="Calibri"/>
                <a:sym typeface="Calibri"/>
                <a:hlinkClick r:id="rId6"/>
              </a:rPr>
              <a:t>https://firebase.google.com/docs</a:t>
            </a:r>
            <a:endParaRPr sz="2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5"/>
        <p:cNvGrpSpPr/>
        <p:nvPr/>
      </p:nvGrpSpPr>
      <p:grpSpPr>
        <a:xfrm>
          <a:off x="0" y="0"/>
          <a:ext cx="0" cy="0"/>
          <a:chOff x="0" y="0"/>
          <a:chExt cx="0" cy="0"/>
        </a:xfrm>
      </p:grpSpPr>
      <p:sp>
        <p:nvSpPr>
          <p:cNvPr id="166" name="Google Shape;166;g1f4fa666ab4_0_43"/>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2400" b="1">
                <a:solidFill>
                  <a:schemeClr val="lt1"/>
                </a:solidFill>
                <a:latin typeface="Comfortaa"/>
                <a:ea typeface="Comfortaa"/>
                <a:cs typeface="Comfortaa"/>
                <a:sym typeface="Comfortaa"/>
              </a:rPr>
              <a:t>Instalar dependências</a:t>
            </a:r>
            <a:endParaRPr sz="2400" b="1" i="0" u="none" strike="noStrike" cap="none">
              <a:solidFill>
                <a:schemeClr val="lt1"/>
              </a:solidFill>
              <a:latin typeface="Comfortaa"/>
              <a:ea typeface="Comfortaa"/>
              <a:cs typeface="Comfortaa"/>
              <a:sym typeface="Comfortaa"/>
            </a:endParaRPr>
          </a:p>
        </p:txBody>
      </p:sp>
      <p:pic>
        <p:nvPicPr>
          <p:cNvPr id="167" name="Google Shape;167;g1f4fa666ab4_0_43"/>
          <p:cNvPicPr preferRelativeResize="0"/>
          <p:nvPr/>
        </p:nvPicPr>
        <p:blipFill rotWithShape="1">
          <a:blip r:embed="rId4">
            <a:alphaModFix/>
          </a:blip>
          <a:srcRect/>
          <a:stretch/>
        </p:blipFill>
        <p:spPr>
          <a:xfrm>
            <a:off x="553769" y="2409825"/>
            <a:ext cx="746706" cy="49780"/>
          </a:xfrm>
          <a:prstGeom prst="rect">
            <a:avLst/>
          </a:prstGeom>
          <a:noFill/>
          <a:ln>
            <a:noFill/>
          </a:ln>
        </p:spPr>
      </p:pic>
      <p:sp>
        <p:nvSpPr>
          <p:cNvPr id="168" name="Google Shape;168;g1f4fa666ab4_0_43"/>
          <p:cNvSpPr txBox="1"/>
          <p:nvPr/>
        </p:nvSpPr>
        <p:spPr>
          <a:xfrm>
            <a:off x="3394750" y="193250"/>
            <a:ext cx="8472300" cy="6398700"/>
          </a:xfrm>
          <a:prstGeom prst="rect">
            <a:avLst/>
          </a:prstGeom>
          <a:noFill/>
          <a:ln>
            <a:noFill/>
          </a:ln>
        </p:spPr>
        <p:txBody>
          <a:bodyPr spcFirstLastPara="1" wrap="square" lIns="91425" tIns="91425" rIns="91425" bIns="91425" anchor="ctr" anchorCtr="0">
            <a:normAutofit fontScale="85000" lnSpcReduction="10000"/>
          </a:bodyPr>
          <a:lstStyle/>
          <a:p>
            <a:pPr marL="457200" lvl="0" indent="-379730"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@expo/metro-runtime: </a:t>
            </a:r>
            <a:r>
              <a:rPr lang="pt-BR" sz="2800">
                <a:solidFill>
                  <a:schemeClr val="dk1"/>
                </a:solidFill>
                <a:latin typeface="Calibri"/>
                <a:ea typeface="Calibri"/>
                <a:cs typeface="Calibri"/>
                <a:sym typeface="Calibri"/>
              </a:rPr>
              <a:t>Específico para projetos Expo, melhora a integração com o Metro bundler.</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u="sng">
                <a:solidFill>
                  <a:schemeClr val="hlink"/>
                </a:solidFill>
                <a:latin typeface="Calibri"/>
                <a:ea typeface="Calibri"/>
                <a:cs typeface="Calibri"/>
                <a:sym typeface="Calibri"/>
                <a:hlinkClick r:id="rId5"/>
              </a:rPr>
              <a:t>https://docs.expo.dev/</a:t>
            </a:r>
            <a:endParaRPr sz="2800" b="1">
              <a:solidFill>
                <a:schemeClr val="dk1"/>
              </a:solidFill>
              <a:latin typeface="Calibri"/>
              <a:ea typeface="Calibri"/>
              <a:cs typeface="Calibri"/>
              <a:sym typeface="Calibri"/>
            </a:endParaRPr>
          </a:p>
          <a:p>
            <a:pPr marL="457200" lvl="0" indent="-379730"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react-dom e react-native-web:</a:t>
            </a:r>
            <a:r>
              <a:rPr lang="pt-BR" sz="2800">
                <a:solidFill>
                  <a:schemeClr val="dk1"/>
                </a:solidFill>
                <a:latin typeface="Calibri"/>
                <a:ea typeface="Calibri"/>
                <a:cs typeface="Calibri"/>
                <a:sym typeface="Calibri"/>
              </a:rPr>
              <a:t> Permitem a renderização de componentes React em ambientes web, úteis para projetos que visam compartilhar código entre plataformas móveis e web.</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react-dom: </a:t>
            </a:r>
            <a:r>
              <a:rPr lang="pt-BR" sz="2800" u="sng">
                <a:solidFill>
                  <a:schemeClr val="hlink"/>
                </a:solidFill>
                <a:latin typeface="Calibri"/>
                <a:ea typeface="Calibri"/>
                <a:cs typeface="Calibri"/>
                <a:sym typeface="Calibri"/>
                <a:hlinkClick r:id="rId6"/>
              </a:rPr>
              <a:t>https://reactjs.org/docs/react-dom.html</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react-native-web: </a:t>
            </a:r>
            <a:r>
              <a:rPr lang="pt-BR" sz="2800" u="sng">
                <a:solidFill>
                  <a:schemeClr val="hlink"/>
                </a:solidFill>
                <a:latin typeface="Calibri"/>
                <a:ea typeface="Calibri"/>
                <a:cs typeface="Calibri"/>
                <a:sym typeface="Calibri"/>
                <a:hlinkClick r:id="rId7"/>
              </a:rPr>
              <a:t>https://necolas.github.io/react-native-web/</a:t>
            </a:r>
            <a:endParaRPr sz="2800">
              <a:solidFill>
                <a:schemeClr val="dk1"/>
              </a:solidFill>
              <a:latin typeface="Calibri"/>
              <a:ea typeface="Calibri"/>
              <a:cs typeface="Calibri"/>
              <a:sym typeface="Calibri"/>
            </a:endParaRPr>
          </a:p>
          <a:p>
            <a:pPr marL="457200" lvl="0" indent="-379730"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react-native-safe-area-context, react-native-screens: </a:t>
            </a:r>
            <a:r>
              <a:rPr lang="pt-BR" sz="2800">
                <a:solidFill>
                  <a:schemeClr val="dk1"/>
                </a:solidFill>
                <a:latin typeface="Calibri"/>
                <a:ea typeface="Calibri"/>
                <a:cs typeface="Calibri"/>
                <a:sym typeface="Calibri"/>
              </a:rPr>
              <a:t>Fornecem funcionalidades para melhorar a compatibilidade e o desempenho das interfaces de usuário em diferentes dispositivos.</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react-native-safe-area-context: </a:t>
            </a:r>
            <a:r>
              <a:rPr lang="pt-BR" sz="2800" u="sng">
                <a:solidFill>
                  <a:schemeClr val="hlink"/>
                </a:solidFill>
                <a:latin typeface="Calibri"/>
                <a:ea typeface="Calibri"/>
                <a:cs typeface="Calibri"/>
                <a:sym typeface="Calibri"/>
                <a:hlinkClick r:id="rId8"/>
              </a:rPr>
              <a:t>https://github.com/th3rdwave/react-native-safe-area-context</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react-native-screens: </a:t>
            </a:r>
            <a:r>
              <a:rPr lang="pt-BR" sz="2800" u="sng">
                <a:solidFill>
                  <a:schemeClr val="hlink"/>
                </a:solidFill>
                <a:latin typeface="Calibri"/>
                <a:ea typeface="Calibri"/>
                <a:cs typeface="Calibri"/>
                <a:sym typeface="Calibri"/>
                <a:hlinkClick r:id="rId9"/>
              </a:rPr>
              <a:t>https://github.com/software-mansion/react-native-screens</a:t>
            </a:r>
            <a:endParaRPr sz="2800" b="1">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g1f4fa666ab4_0_49"/>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2400">
                <a:solidFill>
                  <a:schemeClr val="lt1"/>
                </a:solidFill>
                <a:latin typeface="Comfortaa"/>
                <a:ea typeface="Comfortaa"/>
                <a:cs typeface="Comfortaa"/>
                <a:sym typeface="Comfortaa"/>
              </a:rPr>
              <a:t>Instalar dependências</a:t>
            </a:r>
            <a:endParaRPr sz="2400">
              <a:solidFill>
                <a:schemeClr val="lt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400"/>
              <a:buFont typeface="Arial"/>
              <a:buNone/>
            </a:pPr>
            <a:r>
              <a:rPr lang="pt-BR" sz="2400" b="1">
                <a:solidFill>
                  <a:schemeClr val="lt1"/>
                </a:solidFill>
                <a:latin typeface="Comfortaa"/>
                <a:ea typeface="Comfortaa"/>
                <a:cs typeface="Comfortaa"/>
                <a:sym typeface="Comfortaa"/>
              </a:rPr>
              <a:t>linha mágica</a:t>
            </a:r>
            <a:endParaRPr sz="2400" b="1">
              <a:solidFill>
                <a:schemeClr val="lt1"/>
              </a:solidFill>
              <a:latin typeface="Comfortaa"/>
              <a:ea typeface="Comfortaa"/>
              <a:cs typeface="Comfortaa"/>
              <a:sym typeface="Comfortaa"/>
            </a:endParaRPr>
          </a:p>
        </p:txBody>
      </p:sp>
      <p:pic>
        <p:nvPicPr>
          <p:cNvPr id="174" name="Google Shape;174;g1f4fa666ab4_0_49"/>
          <p:cNvPicPr preferRelativeResize="0"/>
          <p:nvPr/>
        </p:nvPicPr>
        <p:blipFill rotWithShape="1">
          <a:blip r:embed="rId4">
            <a:alphaModFix/>
          </a:blip>
          <a:srcRect/>
          <a:stretch/>
        </p:blipFill>
        <p:spPr>
          <a:xfrm>
            <a:off x="553769" y="2409825"/>
            <a:ext cx="746706" cy="49780"/>
          </a:xfrm>
          <a:prstGeom prst="rect">
            <a:avLst/>
          </a:prstGeom>
          <a:noFill/>
          <a:ln>
            <a:noFill/>
          </a:ln>
        </p:spPr>
      </p:pic>
      <p:sp>
        <p:nvSpPr>
          <p:cNvPr id="175" name="Google Shape;175;g1f4fa666ab4_0_49"/>
          <p:cNvSpPr txBox="1"/>
          <p:nvPr/>
        </p:nvSpPr>
        <p:spPr>
          <a:xfrm>
            <a:off x="3394750" y="193250"/>
            <a:ext cx="8472300" cy="63987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pt-BR" sz="2800" b="1">
                <a:solidFill>
                  <a:schemeClr val="dk1"/>
                </a:solidFill>
                <a:latin typeface="Courier New"/>
                <a:ea typeface="Courier New"/>
                <a:cs typeface="Courier New"/>
                <a:sym typeface="Courier New"/>
              </a:rPr>
              <a:t># Verifique se você está na raiz do projeto (mesma pasta do package.json:</a:t>
            </a:r>
            <a:endParaRPr sz="2800" b="1">
              <a:solidFill>
                <a:schemeClr val="dk1"/>
              </a:solidFill>
              <a:latin typeface="Courier New"/>
              <a:ea typeface="Courier New"/>
              <a:cs typeface="Courier New"/>
              <a:sym typeface="Courier New"/>
            </a:endParaRPr>
          </a:p>
          <a:p>
            <a:r>
              <a:rPr lang="pt-BR" sz="2800" err="1">
                <a:solidFill>
                  <a:schemeClr val="dk1"/>
                </a:solidFill>
                <a:latin typeface="Courier New"/>
                <a:ea typeface="Courier New"/>
                <a:cs typeface="Courier New"/>
                <a:sym typeface="Courier New"/>
              </a:rPr>
              <a:t>npx</a:t>
            </a:r>
            <a:r>
              <a:rPr lang="pt-BR" sz="2800">
                <a:solidFill>
                  <a:schemeClr val="dk1"/>
                </a:solidFill>
                <a:latin typeface="Courier New"/>
                <a:ea typeface="Courier New"/>
                <a:cs typeface="Courier New"/>
                <a:sym typeface="Courier New"/>
              </a:rPr>
              <a:t> expo </a:t>
            </a:r>
            <a:r>
              <a:rPr lang="pt-BR" sz="2800" err="1">
                <a:solidFill>
                  <a:schemeClr val="dk1"/>
                </a:solidFill>
                <a:latin typeface="Courier New"/>
                <a:ea typeface="Courier New"/>
                <a:cs typeface="Courier New"/>
                <a:sym typeface="Courier New"/>
              </a:rPr>
              <a:t>install</a:t>
            </a:r>
            <a:r>
              <a:rPr lang="pt-BR" sz="2800">
                <a:solidFill>
                  <a:schemeClr val="dk1"/>
                </a:solidFill>
                <a:latin typeface="Courier New"/>
                <a:ea typeface="Courier New"/>
                <a:cs typeface="Courier New"/>
                <a:sym typeface="Courier New"/>
              </a:rPr>
              <a:t> </a:t>
            </a:r>
            <a:r>
              <a:rPr lang="pt-BR" sz="2800" err="1">
                <a:solidFill>
                  <a:schemeClr val="dk1"/>
                </a:solidFill>
                <a:latin typeface="Courier New"/>
                <a:ea typeface="Courier New"/>
                <a:cs typeface="Courier New"/>
                <a:sym typeface="Courier New"/>
              </a:rPr>
              <a:t>react</a:t>
            </a:r>
            <a:r>
              <a:rPr lang="pt-BR" sz="2800">
                <a:solidFill>
                  <a:schemeClr val="dk1"/>
                </a:solidFill>
                <a:latin typeface="Courier New"/>
                <a:ea typeface="Courier New"/>
                <a:cs typeface="Courier New"/>
                <a:sym typeface="Courier New"/>
              </a:rPr>
              <a:t> </a:t>
            </a:r>
            <a:r>
              <a:rPr lang="pt-BR" sz="2800" err="1">
                <a:solidFill>
                  <a:schemeClr val="dk1"/>
                </a:solidFill>
                <a:latin typeface="Courier New"/>
                <a:ea typeface="Courier New"/>
                <a:cs typeface="Courier New"/>
                <a:sym typeface="Courier New"/>
              </a:rPr>
              <a:t>react-native</a:t>
            </a:r>
            <a:r>
              <a:rPr lang="pt-BR" sz="2800">
                <a:solidFill>
                  <a:schemeClr val="dk1"/>
                </a:solidFill>
                <a:latin typeface="Courier New"/>
                <a:ea typeface="Courier New"/>
                <a:cs typeface="Courier New"/>
                <a:sym typeface="Courier New"/>
              </a:rPr>
              <a:t> expo @react-navigation/native @react-navigation/stack @react-navigation/native-stack @react-navigation/material-bottom-tabs </a:t>
            </a:r>
            <a:r>
              <a:rPr lang="pt-BR" sz="2800" err="1">
                <a:solidFill>
                  <a:schemeClr val="dk1"/>
                </a:solidFill>
                <a:latin typeface="Courier New"/>
                <a:ea typeface="Courier New"/>
                <a:cs typeface="Courier New"/>
                <a:sym typeface="Courier New"/>
              </a:rPr>
              <a:t>axios</a:t>
            </a:r>
            <a:r>
              <a:rPr lang="pt-BR" sz="2800">
                <a:solidFill>
                  <a:schemeClr val="dk1"/>
                </a:solidFill>
                <a:latin typeface="Courier New"/>
                <a:ea typeface="Courier New"/>
                <a:cs typeface="Courier New"/>
                <a:sym typeface="Courier New"/>
              </a:rPr>
              <a:t> expo-</a:t>
            </a:r>
            <a:r>
              <a:rPr lang="pt-BR" sz="2800" err="1">
                <a:solidFill>
                  <a:schemeClr val="dk1"/>
                </a:solidFill>
                <a:latin typeface="Courier New"/>
                <a:ea typeface="Courier New"/>
                <a:cs typeface="Courier New"/>
                <a:sym typeface="Courier New"/>
              </a:rPr>
              <a:t>image</a:t>
            </a:r>
            <a:r>
              <a:rPr lang="pt-BR" sz="2800">
                <a:solidFill>
                  <a:schemeClr val="dk1"/>
                </a:solidFill>
                <a:latin typeface="Courier New"/>
                <a:ea typeface="Courier New"/>
                <a:cs typeface="Courier New"/>
                <a:sym typeface="Courier New"/>
              </a:rPr>
              <a:t> expo-status-bar </a:t>
            </a:r>
            <a:r>
              <a:rPr lang="pt-BR" sz="2800" err="1">
                <a:solidFill>
                  <a:schemeClr val="dk1"/>
                </a:solidFill>
                <a:latin typeface="Courier New"/>
                <a:ea typeface="Courier New"/>
                <a:cs typeface="Courier New"/>
                <a:sym typeface="Courier New"/>
              </a:rPr>
              <a:t>react-native-paper</a:t>
            </a:r>
            <a:r>
              <a:rPr lang="pt-BR" sz="2800">
                <a:solidFill>
                  <a:schemeClr val="dk1"/>
                </a:solidFill>
                <a:latin typeface="Courier New"/>
                <a:ea typeface="Courier New"/>
                <a:cs typeface="Courier New"/>
                <a:sym typeface="Courier New"/>
              </a:rPr>
              <a:t> </a:t>
            </a:r>
            <a:r>
              <a:rPr lang="pt-BR" sz="2800" err="1">
                <a:solidFill>
                  <a:schemeClr val="dk1"/>
                </a:solidFill>
                <a:latin typeface="Courier New"/>
                <a:ea typeface="Courier New"/>
                <a:cs typeface="Courier New"/>
                <a:sym typeface="Courier New"/>
              </a:rPr>
              <a:t>react</a:t>
            </a:r>
            <a:r>
              <a:rPr lang="pt-BR" sz="2800">
                <a:solidFill>
                  <a:schemeClr val="dk1"/>
                </a:solidFill>
                <a:latin typeface="Courier New"/>
                <a:ea typeface="Courier New"/>
                <a:cs typeface="Courier New"/>
                <a:sym typeface="Courier New"/>
              </a:rPr>
              <a:t>-</a:t>
            </a:r>
            <a:r>
              <a:rPr lang="pt-BR" sz="2800" err="1">
                <a:solidFill>
                  <a:schemeClr val="dk1"/>
                </a:solidFill>
                <a:latin typeface="Courier New"/>
                <a:ea typeface="Courier New"/>
                <a:cs typeface="Courier New"/>
                <a:sym typeface="Courier New"/>
              </a:rPr>
              <a:t>native</a:t>
            </a:r>
            <a:r>
              <a:rPr lang="pt-BR" sz="2800">
                <a:solidFill>
                  <a:schemeClr val="dk1"/>
                </a:solidFill>
                <a:latin typeface="Courier New"/>
                <a:ea typeface="Courier New"/>
                <a:cs typeface="Courier New"/>
                <a:sym typeface="Courier New"/>
              </a:rPr>
              <a:t>-safe-</a:t>
            </a:r>
            <a:r>
              <a:rPr lang="pt-BR" sz="2800" err="1">
                <a:solidFill>
                  <a:schemeClr val="dk1"/>
                </a:solidFill>
                <a:latin typeface="Courier New"/>
                <a:ea typeface="Courier New"/>
                <a:cs typeface="Courier New"/>
                <a:sym typeface="Courier New"/>
              </a:rPr>
              <a:t>area</a:t>
            </a:r>
            <a:r>
              <a:rPr lang="pt-BR" sz="2800">
                <a:solidFill>
                  <a:schemeClr val="dk1"/>
                </a:solidFill>
                <a:latin typeface="Courier New"/>
                <a:ea typeface="Courier New"/>
                <a:cs typeface="Courier New"/>
                <a:sym typeface="Courier New"/>
              </a:rPr>
              <a:t>-</a:t>
            </a:r>
            <a:r>
              <a:rPr lang="pt-BR" sz="2800" err="1">
                <a:solidFill>
                  <a:schemeClr val="dk1"/>
                </a:solidFill>
                <a:latin typeface="Courier New"/>
                <a:ea typeface="Courier New"/>
                <a:cs typeface="Courier New"/>
                <a:sym typeface="Courier New"/>
              </a:rPr>
              <a:t>context</a:t>
            </a:r>
            <a:r>
              <a:rPr lang="pt-BR" sz="2800">
                <a:solidFill>
                  <a:schemeClr val="dk1"/>
                </a:solidFill>
                <a:latin typeface="Courier New"/>
                <a:ea typeface="Courier New"/>
                <a:cs typeface="Courier New"/>
                <a:sym typeface="Courier New"/>
              </a:rPr>
              <a:t> </a:t>
            </a:r>
            <a:r>
              <a:rPr lang="pt-BR" sz="2800" err="1">
                <a:solidFill>
                  <a:schemeClr val="dk1"/>
                </a:solidFill>
                <a:latin typeface="Courier New"/>
                <a:ea typeface="Courier New"/>
                <a:cs typeface="Courier New"/>
                <a:sym typeface="Courier New"/>
              </a:rPr>
              <a:t>react-native-screens</a:t>
            </a:r>
            <a:r>
              <a:rPr lang="pt-BR" sz="2800">
                <a:solidFill>
                  <a:schemeClr val="dk1"/>
                </a:solidFill>
                <a:latin typeface="Courier New"/>
                <a:ea typeface="Courier New"/>
                <a:cs typeface="Courier New"/>
                <a:sym typeface="Courier New"/>
              </a:rPr>
              <a:t> </a:t>
            </a:r>
            <a:r>
              <a:rPr lang="pt-BR" sz="2800" err="1">
                <a:solidFill>
                  <a:schemeClr val="dk1"/>
                </a:solidFill>
                <a:latin typeface="Courier New"/>
                <a:ea typeface="Courier New"/>
                <a:cs typeface="Courier New"/>
                <a:sym typeface="Courier New"/>
              </a:rPr>
              <a:t>react</a:t>
            </a:r>
            <a:r>
              <a:rPr lang="pt-BR" sz="2800">
                <a:solidFill>
                  <a:schemeClr val="dk1"/>
                </a:solidFill>
                <a:latin typeface="Courier New"/>
                <a:ea typeface="Courier New"/>
                <a:cs typeface="Courier New"/>
                <a:sym typeface="Courier New"/>
              </a:rPr>
              <a:t>-</a:t>
            </a:r>
            <a:r>
              <a:rPr lang="pt-BR" sz="2800" err="1">
                <a:solidFill>
                  <a:schemeClr val="dk1"/>
                </a:solidFill>
                <a:latin typeface="Courier New"/>
                <a:ea typeface="Courier New"/>
                <a:cs typeface="Courier New"/>
                <a:sym typeface="Courier New"/>
              </a:rPr>
              <a:t>native</a:t>
            </a:r>
            <a:r>
              <a:rPr lang="pt-BR" sz="2800">
                <a:solidFill>
                  <a:schemeClr val="dk1"/>
                </a:solidFill>
                <a:latin typeface="Courier New"/>
                <a:ea typeface="Courier New"/>
                <a:cs typeface="Courier New"/>
                <a:sym typeface="Courier New"/>
              </a:rPr>
              <a:t>-vector-</a:t>
            </a:r>
            <a:r>
              <a:rPr lang="pt-BR" sz="2800" err="1">
                <a:solidFill>
                  <a:schemeClr val="dk1"/>
                </a:solidFill>
                <a:latin typeface="Courier New"/>
                <a:ea typeface="Courier New"/>
                <a:cs typeface="Courier New"/>
                <a:sym typeface="Courier New"/>
              </a:rPr>
              <a:t>icons</a:t>
            </a:r>
            <a:r>
              <a:rPr lang="pt-BR" sz="2800">
                <a:solidFill>
                  <a:schemeClr val="dk1"/>
                </a:solidFill>
                <a:latin typeface="Courier New"/>
                <a:ea typeface="Courier New"/>
                <a:cs typeface="Courier New"/>
                <a:sym typeface="Courier New"/>
              </a:rPr>
              <a:t> </a:t>
            </a:r>
            <a:r>
              <a:rPr lang="pt-BR" sz="2800">
                <a:solidFill>
                  <a:schemeClr val="dk1"/>
                </a:solidFill>
                <a:latin typeface="Courier New"/>
                <a:ea typeface="Courier New"/>
                <a:sym typeface="Courier New"/>
              </a:rPr>
              <a:t>@expo/metro-runtime </a:t>
            </a:r>
            <a:r>
              <a:rPr lang="pt-BR" sz="2800" err="1">
                <a:solidFill>
                  <a:schemeClr val="dk1"/>
                </a:solidFill>
                <a:latin typeface="Courier New"/>
                <a:ea typeface="Courier New"/>
                <a:cs typeface="Courier New"/>
                <a:sym typeface="Courier New"/>
              </a:rPr>
              <a:t>react</a:t>
            </a:r>
            <a:r>
              <a:rPr lang="pt-BR" sz="2800">
                <a:solidFill>
                  <a:schemeClr val="dk1"/>
                </a:solidFill>
                <a:latin typeface="Courier New"/>
                <a:ea typeface="Courier New"/>
                <a:cs typeface="Courier New"/>
                <a:sym typeface="Courier New"/>
              </a:rPr>
              <a:t>-</a:t>
            </a:r>
            <a:r>
              <a:rPr lang="pt-BR" sz="2800" err="1">
                <a:solidFill>
                  <a:schemeClr val="dk1"/>
                </a:solidFill>
                <a:latin typeface="Courier New"/>
                <a:ea typeface="Courier New"/>
                <a:cs typeface="Courier New"/>
                <a:sym typeface="Courier New"/>
              </a:rPr>
              <a:t>native</a:t>
            </a:r>
            <a:r>
              <a:rPr lang="pt-BR" sz="2800">
                <a:solidFill>
                  <a:schemeClr val="dk1"/>
                </a:solidFill>
                <a:latin typeface="Courier New"/>
                <a:ea typeface="Courier New"/>
                <a:cs typeface="Courier New"/>
                <a:sym typeface="Courier New"/>
              </a:rPr>
              <a:t>-web  </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
        <p:cNvGrpSpPr/>
        <p:nvPr/>
      </p:nvGrpSpPr>
      <p:grpSpPr>
        <a:xfrm>
          <a:off x="0" y="0"/>
          <a:ext cx="0" cy="0"/>
          <a:chOff x="0" y="0"/>
          <a:chExt cx="0" cy="0"/>
        </a:xfrm>
      </p:grpSpPr>
      <p:sp>
        <p:nvSpPr>
          <p:cNvPr id="180" name="Google Shape;180;p8"/>
          <p:cNvSpPr txBox="1"/>
          <p:nvPr/>
        </p:nvSpPr>
        <p:spPr>
          <a:xfrm>
            <a:off x="975798" y="1186425"/>
            <a:ext cx="9446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Resumo do que fizemos até aqui</a:t>
            </a:r>
            <a:endParaRPr sz="1400" b="0" i="0" u="none" strike="noStrike" cap="none">
              <a:solidFill>
                <a:srgbClr val="000000"/>
              </a:solidFill>
              <a:latin typeface="Comfortaa"/>
              <a:ea typeface="Comfortaa"/>
              <a:cs typeface="Comfortaa"/>
              <a:sym typeface="Comfortaa"/>
            </a:endParaRPr>
          </a:p>
        </p:txBody>
      </p:sp>
      <p:sp>
        <p:nvSpPr>
          <p:cNvPr id="181" name="Google Shape;181;p8"/>
          <p:cNvSpPr txBox="1"/>
          <p:nvPr/>
        </p:nvSpPr>
        <p:spPr>
          <a:xfrm>
            <a:off x="1852125" y="2229325"/>
            <a:ext cx="93522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pt-BR" sz="2700" b="1">
                <a:solidFill>
                  <a:schemeClr val="dk1"/>
                </a:solidFill>
                <a:latin typeface="Comfortaa"/>
                <a:ea typeface="Comfortaa"/>
                <a:cs typeface="Comfortaa"/>
                <a:sym typeface="Comfortaa"/>
              </a:rPr>
              <a:t>Criamos o app</a:t>
            </a:r>
            <a:endParaRPr sz="2700" b="0" i="0" u="none" strike="noStrike" cap="none">
              <a:solidFill>
                <a:schemeClr val="dk1"/>
              </a:solidFill>
              <a:latin typeface="Comfortaa"/>
              <a:ea typeface="Comfortaa"/>
              <a:cs typeface="Comfortaa"/>
              <a:sym typeface="Comfortaa"/>
            </a:endParaRPr>
          </a:p>
        </p:txBody>
      </p:sp>
      <p:pic>
        <p:nvPicPr>
          <p:cNvPr id="182" name="Google Shape;182;p8"/>
          <p:cNvPicPr preferRelativeResize="0"/>
          <p:nvPr/>
        </p:nvPicPr>
        <p:blipFill rotWithShape="1">
          <a:blip r:embed="rId4">
            <a:alphaModFix/>
          </a:blip>
          <a:srcRect/>
          <a:stretch/>
        </p:blipFill>
        <p:spPr>
          <a:xfrm>
            <a:off x="1092607" y="2029566"/>
            <a:ext cx="746702" cy="49780"/>
          </a:xfrm>
          <a:prstGeom prst="rect">
            <a:avLst/>
          </a:prstGeom>
          <a:noFill/>
          <a:ln>
            <a:noFill/>
          </a:ln>
        </p:spPr>
      </p:pic>
      <p:sp>
        <p:nvSpPr>
          <p:cNvPr id="183" name="Google Shape;183;p8"/>
          <p:cNvSpPr txBox="1"/>
          <p:nvPr/>
        </p:nvSpPr>
        <p:spPr>
          <a:xfrm>
            <a:off x="1852125" y="2748034"/>
            <a:ext cx="9660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pt-BR" sz="2400">
                <a:solidFill>
                  <a:schemeClr val="dk1"/>
                </a:solidFill>
                <a:latin typeface="Comfortaa"/>
                <a:ea typeface="Comfortaa"/>
                <a:cs typeface="Comfortaa"/>
                <a:sym typeface="Comfortaa"/>
              </a:rPr>
              <a:t>Usamos npx create-expo-app</a:t>
            </a:r>
            <a:endParaRPr sz="2400" b="0" i="0" u="none" strike="noStrike" cap="none">
              <a:solidFill>
                <a:srgbClr val="000000"/>
              </a:solidFill>
              <a:latin typeface="Comfortaa"/>
              <a:ea typeface="Comfortaa"/>
              <a:cs typeface="Comfortaa"/>
              <a:sym typeface="Comfortaa"/>
            </a:endParaRPr>
          </a:p>
        </p:txBody>
      </p:sp>
      <p:sp>
        <p:nvSpPr>
          <p:cNvPr id="184" name="Google Shape;184;p8"/>
          <p:cNvSpPr txBox="1"/>
          <p:nvPr/>
        </p:nvSpPr>
        <p:spPr>
          <a:xfrm>
            <a:off x="973296" y="2153130"/>
            <a:ext cx="901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chemeClr val="accent2"/>
                </a:solidFill>
                <a:latin typeface="Verdana"/>
                <a:ea typeface="Verdana"/>
                <a:cs typeface="Verdana"/>
                <a:sym typeface="Verdana"/>
              </a:rPr>
              <a:t>01</a:t>
            </a:r>
            <a:endParaRPr sz="1400" b="0" i="0" u="none" strike="noStrike" cap="none">
              <a:solidFill>
                <a:srgbClr val="000000"/>
              </a:solidFill>
              <a:latin typeface="Arial"/>
              <a:ea typeface="Arial"/>
              <a:cs typeface="Arial"/>
              <a:sym typeface="Arial"/>
            </a:endParaRPr>
          </a:p>
        </p:txBody>
      </p:sp>
      <p:sp>
        <p:nvSpPr>
          <p:cNvPr id="185" name="Google Shape;185;p8"/>
          <p:cNvSpPr txBox="1"/>
          <p:nvPr/>
        </p:nvSpPr>
        <p:spPr>
          <a:xfrm>
            <a:off x="1852125" y="4013230"/>
            <a:ext cx="74175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pt-BR" sz="2700" b="1">
                <a:solidFill>
                  <a:schemeClr val="dk1"/>
                </a:solidFill>
                <a:latin typeface="Comfortaa"/>
                <a:ea typeface="Comfortaa"/>
                <a:cs typeface="Comfortaa"/>
                <a:sym typeface="Comfortaa"/>
              </a:rPr>
              <a:t>Instalamos as dependências</a:t>
            </a:r>
            <a:endParaRPr sz="2700" b="0" i="0" u="none" strike="noStrike" cap="none">
              <a:solidFill>
                <a:schemeClr val="dk1"/>
              </a:solidFill>
              <a:latin typeface="Comfortaa"/>
              <a:ea typeface="Comfortaa"/>
              <a:cs typeface="Comfortaa"/>
              <a:sym typeface="Comfortaa"/>
            </a:endParaRPr>
          </a:p>
        </p:txBody>
      </p:sp>
      <p:sp>
        <p:nvSpPr>
          <p:cNvPr id="186" name="Google Shape;186;p8"/>
          <p:cNvSpPr txBox="1"/>
          <p:nvPr/>
        </p:nvSpPr>
        <p:spPr>
          <a:xfrm>
            <a:off x="1852125" y="4575797"/>
            <a:ext cx="9660600" cy="1015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pt-BR" sz="2400">
                <a:solidFill>
                  <a:schemeClr val="dk1"/>
                </a:solidFill>
                <a:latin typeface="Comfortaa"/>
                <a:ea typeface="Comfortaa"/>
                <a:cs typeface="Comfortaa"/>
                <a:sym typeface="Comfortaa"/>
              </a:rPr>
              <a:t>entramos na pasta e digitamos a linha com todos os pacotes npx expo install….</a:t>
            </a:r>
            <a:endParaRPr sz="2400" b="0" i="0" u="none" strike="noStrike" cap="none">
              <a:solidFill>
                <a:srgbClr val="000000"/>
              </a:solidFill>
              <a:latin typeface="Comfortaa"/>
              <a:ea typeface="Comfortaa"/>
              <a:cs typeface="Comfortaa"/>
              <a:sym typeface="Comfortaa"/>
            </a:endParaRPr>
          </a:p>
        </p:txBody>
      </p:sp>
      <p:sp>
        <p:nvSpPr>
          <p:cNvPr id="187" name="Google Shape;187;p8"/>
          <p:cNvSpPr txBox="1"/>
          <p:nvPr/>
        </p:nvSpPr>
        <p:spPr>
          <a:xfrm>
            <a:off x="964643" y="3939602"/>
            <a:ext cx="901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chemeClr val="accent2"/>
                </a:solidFill>
                <a:latin typeface="Verdana"/>
                <a:ea typeface="Verdana"/>
                <a:cs typeface="Verdana"/>
                <a:sym typeface="Verdana"/>
              </a:rPr>
              <a:t>02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
        <p:cNvGrpSpPr/>
        <p:nvPr/>
      </p:nvGrpSpPr>
      <p:grpSpPr>
        <a:xfrm>
          <a:off x="0" y="0"/>
          <a:ext cx="0" cy="0"/>
          <a:chOff x="0" y="0"/>
          <a:chExt cx="0" cy="0"/>
        </a:xfrm>
      </p:grpSpPr>
      <p:sp>
        <p:nvSpPr>
          <p:cNvPr id="192" name="Google Shape;192;g1f4fa666ab4_0_56"/>
          <p:cNvSpPr txBox="1"/>
          <p:nvPr/>
        </p:nvSpPr>
        <p:spPr>
          <a:xfrm>
            <a:off x="975798" y="1186425"/>
            <a:ext cx="9446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Resumo do que fizemos até aqui</a:t>
            </a:r>
            <a:endParaRPr sz="1400" b="0" i="0" u="none" strike="noStrike" cap="none">
              <a:solidFill>
                <a:srgbClr val="000000"/>
              </a:solidFill>
              <a:latin typeface="Comfortaa"/>
              <a:ea typeface="Comfortaa"/>
              <a:cs typeface="Comfortaa"/>
              <a:sym typeface="Comfortaa"/>
            </a:endParaRPr>
          </a:p>
        </p:txBody>
      </p:sp>
      <p:sp>
        <p:nvSpPr>
          <p:cNvPr id="193" name="Google Shape;193;g1f4fa666ab4_0_56"/>
          <p:cNvSpPr txBox="1"/>
          <p:nvPr/>
        </p:nvSpPr>
        <p:spPr>
          <a:xfrm>
            <a:off x="1092600" y="2201725"/>
            <a:ext cx="9106200" cy="3140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pt-BR" sz="1800" b="1">
                <a:solidFill>
                  <a:schemeClr val="dk1"/>
                </a:solidFill>
                <a:latin typeface="Courier New"/>
                <a:ea typeface="Courier New"/>
                <a:cs typeface="Courier New"/>
                <a:sym typeface="Courier New"/>
              </a:rPr>
              <a:t>c:\Users\seu.nome\</a:t>
            </a:r>
            <a:endParaRPr sz="1800" b="1">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500"/>
              <a:buFont typeface="Arial"/>
              <a:buNone/>
            </a:pPr>
            <a:r>
              <a:rPr lang="pt-BR" sz="1800" b="1">
                <a:solidFill>
                  <a:schemeClr val="dk1"/>
                </a:solidFill>
                <a:latin typeface="Courier New"/>
                <a:ea typeface="Courier New"/>
                <a:cs typeface="Courier New"/>
                <a:sym typeface="Courier New"/>
              </a:rPr>
              <a:t>npx create-expo-app meu-primeiro-app</a:t>
            </a:r>
            <a:endParaRPr sz="1800" b="1">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500"/>
              <a:buFont typeface="Arial"/>
              <a:buNone/>
            </a:pPr>
            <a:r>
              <a:rPr lang="pt-BR" sz="1800" b="1">
                <a:solidFill>
                  <a:schemeClr val="dk1"/>
                </a:solidFill>
                <a:latin typeface="Courier New"/>
                <a:ea typeface="Courier New"/>
                <a:cs typeface="Courier New"/>
                <a:sym typeface="Courier New"/>
              </a:rPr>
              <a:t>cd meu-primeiro-app</a:t>
            </a:r>
            <a:endParaRPr sz="1800" b="1">
              <a:solidFill>
                <a:schemeClr val="dk1"/>
              </a:solidFill>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1500"/>
              <a:buFont typeface="Arial"/>
              <a:buNone/>
            </a:pPr>
            <a:r>
              <a:rPr lang="pt-BR" sz="1800" b="1">
                <a:solidFill>
                  <a:schemeClr val="dk1"/>
                </a:solidFill>
                <a:latin typeface="Courier New"/>
                <a:ea typeface="Courier New"/>
                <a:cs typeface="Courier New"/>
                <a:sym typeface="Courier New"/>
              </a:rPr>
              <a:t>code .</a:t>
            </a:r>
            <a:endParaRPr sz="1800" b="1">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00"/>
              <a:buFont typeface="Arial"/>
              <a:buNone/>
            </a:pPr>
            <a:r>
              <a:rPr lang="pt-BR" sz="1800" b="1">
                <a:solidFill>
                  <a:schemeClr val="dk1"/>
                </a:solidFill>
                <a:latin typeface="Courier New"/>
                <a:ea typeface="Courier New"/>
                <a:cs typeface="Courier New"/>
                <a:sym typeface="Courier New"/>
              </a:rPr>
              <a:t>npx expo install react react-native expo @react-navigation/native @react-navigation/stack @react-navigation/native-stack @react-navigation/material-bottom-tabs axios expo-image expo-status-bar react-native-paper react-native-safe-area-context react-native-screens react-native-vector-icons react-native-web</a:t>
            </a:r>
            <a:endParaRPr sz="1800" b="1">
              <a:solidFill>
                <a:schemeClr val="dk1"/>
              </a:solidFill>
              <a:latin typeface="Courier New"/>
              <a:ea typeface="Courier New"/>
              <a:cs typeface="Courier New"/>
              <a:sym typeface="Courier New"/>
            </a:endParaRPr>
          </a:p>
        </p:txBody>
      </p:sp>
      <p:pic>
        <p:nvPicPr>
          <p:cNvPr id="194" name="Google Shape;194;g1f4fa666ab4_0_56"/>
          <p:cNvPicPr preferRelativeResize="0"/>
          <p:nvPr/>
        </p:nvPicPr>
        <p:blipFill rotWithShape="1">
          <a:blip r:embed="rId4">
            <a:alphaModFix/>
          </a:blip>
          <a:srcRect/>
          <a:stretch/>
        </p:blipFill>
        <p:spPr>
          <a:xfrm>
            <a:off x="1092607" y="2029566"/>
            <a:ext cx="746700" cy="497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
        <p:cNvGrpSpPr/>
        <p:nvPr/>
      </p:nvGrpSpPr>
      <p:grpSpPr>
        <a:xfrm>
          <a:off x="0" y="0"/>
          <a:ext cx="0" cy="0"/>
          <a:chOff x="0" y="0"/>
          <a:chExt cx="0" cy="0"/>
        </a:xfrm>
      </p:grpSpPr>
      <p:sp>
        <p:nvSpPr>
          <p:cNvPr id="199" name="Google Shape;199;g2bb74b19e8c_0_135"/>
          <p:cNvSpPr txBox="1"/>
          <p:nvPr/>
        </p:nvSpPr>
        <p:spPr>
          <a:xfrm>
            <a:off x="522885" y="538925"/>
            <a:ext cx="11070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pt-BR" sz="3600" b="1">
                <a:solidFill>
                  <a:schemeClr val="dk1"/>
                </a:solidFill>
                <a:latin typeface="Comfortaa"/>
                <a:ea typeface="Comfortaa"/>
                <a:cs typeface="Comfortaa"/>
                <a:sym typeface="Comfortaa"/>
              </a:rPr>
              <a:t>JS ou JSX?</a:t>
            </a:r>
            <a:endParaRPr sz="36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mfortaa"/>
              <a:ea typeface="Comfortaa"/>
              <a:cs typeface="Comfortaa"/>
              <a:sym typeface="Comfortaa"/>
            </a:endParaRPr>
          </a:p>
        </p:txBody>
      </p:sp>
      <p:pic>
        <p:nvPicPr>
          <p:cNvPr id="200" name="Google Shape;200;g2bb74b19e8c_0_135"/>
          <p:cNvPicPr preferRelativeResize="0"/>
          <p:nvPr/>
        </p:nvPicPr>
        <p:blipFill rotWithShape="1">
          <a:blip r:embed="rId4">
            <a:alphaModFix/>
          </a:blip>
          <a:srcRect/>
          <a:stretch/>
        </p:blipFill>
        <p:spPr>
          <a:xfrm>
            <a:off x="639720" y="1485196"/>
            <a:ext cx="746705" cy="49780"/>
          </a:xfrm>
          <a:prstGeom prst="rect">
            <a:avLst/>
          </a:prstGeom>
          <a:noFill/>
          <a:ln>
            <a:noFill/>
          </a:ln>
        </p:spPr>
      </p:pic>
      <p:sp>
        <p:nvSpPr>
          <p:cNvPr id="201" name="Google Shape;201;g2bb74b19e8c_0_135"/>
          <p:cNvSpPr txBox="1"/>
          <p:nvPr/>
        </p:nvSpPr>
        <p:spPr>
          <a:xfrm>
            <a:off x="662600" y="1780750"/>
            <a:ext cx="11305800" cy="4190100"/>
          </a:xfrm>
          <a:prstGeom prst="rect">
            <a:avLst/>
          </a:prstGeom>
          <a:noFill/>
          <a:ln>
            <a:noFill/>
          </a:ln>
        </p:spPr>
        <p:txBody>
          <a:bodyPr spcFirstLastPara="1" wrap="square" lIns="91425" tIns="91425" rIns="91425" bIns="91425" anchor="t" anchorCtr="0">
            <a:normAutofit fontScale="62500" lnSpcReduction="20000"/>
          </a:bodyPr>
          <a:lstStyle/>
          <a:p>
            <a:pPr marL="457200" lvl="0"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Preferências pessoais ou convenções de equipe, considerações práticas para decisão:</a:t>
            </a:r>
            <a:endParaRPr sz="2800">
              <a:solidFill>
                <a:schemeClr val="dk1"/>
              </a:solidFill>
              <a:latin typeface="Calibri"/>
              <a:ea typeface="Calibri"/>
              <a:cs typeface="Calibri"/>
              <a:sym typeface="Calibri"/>
            </a:endParaRPr>
          </a:p>
          <a:p>
            <a:pPr marL="457200" lvl="0" indent="-33972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.js para JavaScript:</a:t>
            </a:r>
            <a:endParaRPr sz="2800" b="1">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Universalidade: Arquivos .js são reconhecidos em todos os ambientes JavaScript, fazendo com que seja uma escolha segura para compatibilidade.</a:t>
            </a:r>
            <a:endParaRPr sz="2800">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Simplicidade: Usar .js para tudo mantém a simplicidade, evitando a necessidade de explicar ou decidir quando usar cada extensão.</a:t>
            </a:r>
            <a:endParaRPr sz="2800">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Ferramentas e Configurações: Alguns ambientes de desenvolvimento ou ferramentas de build podem exigir configuração adicional para tratar corretamente os arquivos .jsx, embora isso esteja se tornando menos comum com as melhorias nas ferramentas modernas.</a:t>
            </a:r>
            <a:endParaRPr sz="2800">
              <a:solidFill>
                <a:schemeClr val="dk1"/>
              </a:solidFill>
              <a:latin typeface="Calibri"/>
              <a:ea typeface="Calibri"/>
              <a:cs typeface="Calibri"/>
              <a:sym typeface="Calibri"/>
            </a:endParaRPr>
          </a:p>
          <a:p>
            <a:pPr marL="457200" lvl="0" indent="-33972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.jsx para JavaScript com XML (JSX):</a:t>
            </a:r>
            <a:endParaRPr sz="2800" b="1">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Clareza: A extensão .jsx deixa claro que o arquivo contém JSX, a sintaxe usada para definir componentes e elementos UI no React. Isso pode melhorar a legibilidade e a organização do projeto.</a:t>
            </a:r>
            <a:endParaRPr sz="2800">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Ferramentas de Desenvolvimento: Algumas ferramentas de desenvolvimento, como editores de código e linters, podem oferecer suporte ou funcionalidades melhoradas para arquivos .jsx, como highlighting de sintaxe específica e sugestões de código.</a:t>
            </a:r>
            <a:endParaRPr sz="2800">
              <a:solidFill>
                <a:schemeClr val="dk1"/>
              </a:solidFill>
              <a:latin typeface="Calibri"/>
              <a:ea typeface="Calibri"/>
              <a:cs typeface="Calibri"/>
              <a:sym typeface="Calibri"/>
            </a:endParaRPr>
          </a:p>
          <a:p>
            <a:pPr marL="914400" lvl="1" indent="-33972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Convenção da Comunidade: Muitas vezes, a escolha entre .js e .jsx segue as convenções adotadas pela comunidade React ou pelas diretrizes de um projeto específico.</a:t>
            </a: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sp>
        <p:nvSpPr>
          <p:cNvPr id="206" name="Google Shape;206;g1f4fa666ab4_0_71"/>
          <p:cNvSpPr txBox="1"/>
          <p:nvPr/>
        </p:nvSpPr>
        <p:spPr>
          <a:xfrm>
            <a:off x="522885" y="538925"/>
            <a:ext cx="11070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pt-BR" sz="3600" b="1">
                <a:solidFill>
                  <a:schemeClr val="dk1"/>
                </a:solidFill>
                <a:latin typeface="Comfortaa"/>
                <a:ea typeface="Comfortaa"/>
                <a:cs typeface="Comfortaa"/>
                <a:sym typeface="Comfortaa"/>
              </a:rPr>
              <a:t>JS ou JSX?</a:t>
            </a:r>
            <a:endParaRPr sz="36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mfortaa"/>
              <a:ea typeface="Comfortaa"/>
              <a:cs typeface="Comfortaa"/>
              <a:sym typeface="Comfortaa"/>
            </a:endParaRPr>
          </a:p>
        </p:txBody>
      </p:sp>
      <p:pic>
        <p:nvPicPr>
          <p:cNvPr id="207" name="Google Shape;207;g1f4fa666ab4_0_71"/>
          <p:cNvPicPr preferRelativeResize="0"/>
          <p:nvPr/>
        </p:nvPicPr>
        <p:blipFill rotWithShape="1">
          <a:blip r:embed="rId4">
            <a:alphaModFix/>
          </a:blip>
          <a:srcRect/>
          <a:stretch/>
        </p:blipFill>
        <p:spPr>
          <a:xfrm>
            <a:off x="639720" y="1485196"/>
            <a:ext cx="746706" cy="49780"/>
          </a:xfrm>
          <a:prstGeom prst="rect">
            <a:avLst/>
          </a:prstGeom>
          <a:noFill/>
          <a:ln>
            <a:noFill/>
          </a:ln>
        </p:spPr>
      </p:pic>
      <p:sp>
        <p:nvSpPr>
          <p:cNvPr id="208" name="Google Shape;208;g1f4fa666ab4_0_71"/>
          <p:cNvSpPr txBox="1"/>
          <p:nvPr/>
        </p:nvSpPr>
        <p:spPr>
          <a:xfrm>
            <a:off x="662600" y="1780750"/>
            <a:ext cx="11305800" cy="4247100"/>
          </a:xfrm>
          <a:prstGeom prst="rect">
            <a:avLst/>
          </a:prstGeom>
          <a:noFill/>
          <a:ln>
            <a:noFill/>
          </a:ln>
        </p:spPr>
        <p:txBody>
          <a:bodyPr spcFirstLastPara="1" wrap="square" lIns="91425" tIns="91425" rIns="91425" bIns="91425" anchor="t" anchorCtr="0">
            <a:normAutofit fontScale="85000" lnSpcReduction="20000"/>
          </a:bodyPr>
          <a:lstStyle/>
          <a:p>
            <a:pPr marL="457200" lvl="0"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Práticas Recomendadas:</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Embora não haja uma regra estrita sobre quando usar cada extensão, uma prática comum é:</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Utilizar .jsx para arquivos que contêm JSX, pois isso indica claramente a presença de JSX e pode ajudar as ferramentas de desenvolvimento a tratar o arquivo de forma mais adequada.</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Continuar usando .js para arquivos que contêm JavaScript puro, sem JSX.</a:t>
            </a:r>
            <a:endParaRPr sz="2800">
              <a:solidFill>
                <a:schemeClr val="dk1"/>
              </a:solidFill>
              <a:latin typeface="Calibri"/>
              <a:ea typeface="Calibri"/>
              <a:cs typeface="Calibri"/>
              <a:sym typeface="Calibri"/>
            </a:endParaRPr>
          </a:p>
          <a:p>
            <a:pPr marL="457200" lvl="0"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Conclusão:	</a:t>
            </a:r>
            <a:endParaRPr sz="2800">
              <a:solidFill>
                <a:schemeClr val="dk1"/>
              </a:solidFill>
              <a:latin typeface="Calibri"/>
              <a:ea typeface="Calibri"/>
              <a:cs typeface="Calibri"/>
              <a:sym typeface="Calibri"/>
            </a:endParaRPr>
          </a:p>
          <a:p>
            <a:pPr marL="914400" lvl="1" indent="-379730"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A decisão entre .js e .jsx muitas vezes vem das preferências de desenvolvimento, das convenções da equipe e das ferramentas utilizadas no projeto. Com o avanço das ferramentas modernas de desenvolvimento, a diferença prática entre as duas extensões está diminuindo, tornando a escolha mais uma questão de estilo pessoal ou convenção do projeto.</a:t>
            </a:r>
            <a:endParaRPr sz="2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g1f4fa666ab4_0_77"/>
          <p:cNvSpPr txBox="1"/>
          <p:nvPr/>
        </p:nvSpPr>
        <p:spPr>
          <a:xfrm>
            <a:off x="522885" y="538925"/>
            <a:ext cx="11070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pt-BR" sz="3600" b="1">
                <a:solidFill>
                  <a:schemeClr val="dk1"/>
                </a:solidFill>
                <a:latin typeface="Comfortaa"/>
                <a:ea typeface="Comfortaa"/>
                <a:cs typeface="Comfortaa"/>
                <a:sym typeface="Comfortaa"/>
              </a:rPr>
              <a:t>JS ou JSX? - styles.js</a:t>
            </a:r>
            <a:endParaRPr sz="36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mfortaa"/>
              <a:ea typeface="Comfortaa"/>
              <a:cs typeface="Comfortaa"/>
              <a:sym typeface="Comfortaa"/>
            </a:endParaRPr>
          </a:p>
        </p:txBody>
      </p:sp>
      <p:pic>
        <p:nvPicPr>
          <p:cNvPr id="214" name="Google Shape;214;g1f4fa666ab4_0_77"/>
          <p:cNvPicPr preferRelativeResize="0"/>
          <p:nvPr/>
        </p:nvPicPr>
        <p:blipFill rotWithShape="1">
          <a:blip r:embed="rId4">
            <a:alphaModFix/>
          </a:blip>
          <a:srcRect/>
          <a:stretch/>
        </p:blipFill>
        <p:spPr>
          <a:xfrm>
            <a:off x="639720" y="1485196"/>
            <a:ext cx="746706" cy="49780"/>
          </a:xfrm>
          <a:prstGeom prst="rect">
            <a:avLst/>
          </a:prstGeom>
          <a:noFill/>
          <a:ln>
            <a:noFill/>
          </a:ln>
        </p:spPr>
      </p:pic>
      <p:sp>
        <p:nvSpPr>
          <p:cNvPr id="215" name="Google Shape;215;g1f4fa666ab4_0_77"/>
          <p:cNvSpPr txBox="1"/>
          <p:nvPr/>
        </p:nvSpPr>
        <p:spPr>
          <a:xfrm>
            <a:off x="662600" y="1780750"/>
            <a:ext cx="6105600" cy="3892800"/>
          </a:xfrm>
          <a:prstGeom prst="rect">
            <a:avLst/>
          </a:prstGeom>
          <a:noFill/>
          <a:ln>
            <a:noFill/>
          </a:ln>
        </p:spPr>
        <p:txBody>
          <a:bodyPr spcFirstLastPara="1" wrap="square" lIns="91425" tIns="91425" rIns="91425" bIns="91425" anchor="t" anchorCtr="0">
            <a:normAutofit fontScale="70000" lnSpcReduction="20000"/>
          </a:bodyPr>
          <a:lstStyle/>
          <a:p>
            <a:pPr marL="457200" lvl="0" indent="-353060" algn="l" rtl="0">
              <a:lnSpc>
                <a:spcPct val="115000"/>
              </a:lnSpc>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styles.js é escrito com js porque não contêm JSX, mas sim objetos JavaScript que definem estilos CSS (no caso de projetos React para a web) ou estilos específicos do React Native.</a:t>
            </a:r>
            <a:endParaRPr sz="2800">
              <a:solidFill>
                <a:schemeClr val="dk1"/>
              </a:solidFill>
              <a:latin typeface="Calibri"/>
              <a:ea typeface="Calibri"/>
              <a:cs typeface="Calibri"/>
              <a:sym typeface="Calibri"/>
            </a:endParaRPr>
          </a:p>
          <a:p>
            <a:pPr marL="457200" lvl="0" indent="-353060" algn="l" rtl="0">
              <a:lnSpc>
                <a:spcPct val="115000"/>
              </a:lnSpc>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Neste exemplo, o arquivo </a:t>
            </a:r>
            <a:r>
              <a:rPr lang="pt-BR" sz="2800" b="1">
                <a:solidFill>
                  <a:schemeClr val="dk1"/>
                </a:solidFill>
                <a:latin typeface="Calibri"/>
                <a:ea typeface="Calibri"/>
                <a:cs typeface="Calibri"/>
                <a:sym typeface="Calibri"/>
              </a:rPr>
              <a:t>styles.js</a:t>
            </a:r>
            <a:r>
              <a:rPr lang="pt-BR" sz="2800">
                <a:solidFill>
                  <a:schemeClr val="dk1"/>
                </a:solidFill>
                <a:latin typeface="Calibri"/>
                <a:ea typeface="Calibri"/>
                <a:cs typeface="Calibri"/>
                <a:sym typeface="Calibri"/>
              </a:rPr>
              <a:t> define e exporta um objeto de estilos que pode ser importado e utilizado em componentes React Native. A ausência de JSX neste arquivo justifica o uso da extensão .js.</a:t>
            </a:r>
            <a:endParaRPr sz="2800">
              <a:solidFill>
                <a:schemeClr val="dk1"/>
              </a:solidFill>
              <a:latin typeface="Calibri"/>
              <a:ea typeface="Calibri"/>
              <a:cs typeface="Calibri"/>
              <a:sym typeface="Calibri"/>
            </a:endParaRPr>
          </a:p>
          <a:p>
            <a:pPr marL="457200" lvl="0" indent="-353060" algn="l" rtl="0">
              <a:lnSpc>
                <a:spcPct val="115000"/>
              </a:lnSpc>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Em resumo, para arquivos que contêm estilos em forma de objetos JavaScript, a extensão .js é a escolha apropriada, refletindo o conteúdo do arquivo como JavaScript puro, sem elementos JSX.</a:t>
            </a:r>
            <a:endParaRPr sz="2800">
              <a:solidFill>
                <a:schemeClr val="dk1"/>
              </a:solidFill>
              <a:latin typeface="Calibri"/>
              <a:ea typeface="Calibri"/>
              <a:cs typeface="Calibri"/>
              <a:sym typeface="Calibri"/>
            </a:endParaRPr>
          </a:p>
        </p:txBody>
      </p:sp>
      <p:pic>
        <p:nvPicPr>
          <p:cNvPr id="216" name="Google Shape;216;g1f4fa666ab4_0_77"/>
          <p:cNvPicPr preferRelativeResize="0"/>
          <p:nvPr/>
        </p:nvPicPr>
        <p:blipFill>
          <a:blip r:embed="rId5">
            <a:alphaModFix/>
          </a:blip>
          <a:stretch>
            <a:fillRect/>
          </a:stretch>
        </p:blipFill>
        <p:spPr>
          <a:xfrm>
            <a:off x="7315675" y="1485200"/>
            <a:ext cx="4629150" cy="419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0"/>
        <p:cNvGrpSpPr/>
        <p:nvPr/>
      </p:nvGrpSpPr>
      <p:grpSpPr>
        <a:xfrm>
          <a:off x="0" y="0"/>
          <a:ext cx="0" cy="0"/>
          <a:chOff x="0" y="0"/>
          <a:chExt cx="0" cy="0"/>
        </a:xfrm>
      </p:grpSpPr>
      <p:sp>
        <p:nvSpPr>
          <p:cNvPr id="221" name="Google Shape;221;g2bb74b19e8c_0_41"/>
          <p:cNvSpPr txBox="1"/>
          <p:nvPr/>
        </p:nvSpPr>
        <p:spPr>
          <a:xfrm>
            <a:off x="436950" y="761050"/>
            <a:ext cx="2478300" cy="23088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Clr>
                <a:schemeClr val="dk1"/>
              </a:buClr>
              <a:buSzPts val="1100"/>
              <a:buFont typeface="Arial"/>
              <a:buNone/>
            </a:pPr>
            <a:r>
              <a:rPr lang="pt-BR" sz="3400" b="1">
                <a:solidFill>
                  <a:schemeClr val="lt1"/>
                </a:solidFill>
                <a:latin typeface="Comfortaa"/>
                <a:ea typeface="Comfortaa"/>
                <a:cs typeface="Comfortaa"/>
                <a:sym typeface="Comfortaa"/>
              </a:rPr>
              <a:t>Estrutura de Pastas Iniciais</a:t>
            </a:r>
            <a:endParaRPr sz="3400" b="1">
              <a:solidFill>
                <a:schemeClr val="lt1"/>
              </a:solidFill>
              <a:latin typeface="Comfortaa"/>
              <a:ea typeface="Comfortaa"/>
              <a:cs typeface="Comfortaa"/>
              <a:sym typeface="Comfortaa"/>
            </a:endParaRPr>
          </a:p>
          <a:p>
            <a:pPr marL="0" lvl="0" indent="0" algn="l" rtl="0">
              <a:spcBef>
                <a:spcPts val="0"/>
              </a:spcBef>
              <a:spcAft>
                <a:spcPts val="0"/>
              </a:spcAft>
              <a:buClr>
                <a:schemeClr val="dk1"/>
              </a:buClr>
              <a:buSzPts val="1100"/>
              <a:buFont typeface="Arial"/>
              <a:buNone/>
            </a:pPr>
            <a:endParaRPr sz="3400" b="1">
              <a:solidFill>
                <a:schemeClr val="lt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400"/>
              <a:buFont typeface="Arial"/>
              <a:buNone/>
            </a:pPr>
            <a:endParaRPr sz="3400" b="1">
              <a:solidFill>
                <a:schemeClr val="lt1"/>
              </a:solidFill>
              <a:latin typeface="Comfortaa"/>
              <a:ea typeface="Comfortaa"/>
              <a:cs typeface="Comfortaa"/>
              <a:sym typeface="Comfortaa"/>
            </a:endParaRPr>
          </a:p>
        </p:txBody>
      </p:sp>
      <p:pic>
        <p:nvPicPr>
          <p:cNvPr id="222" name="Google Shape;222;g2bb74b19e8c_0_41"/>
          <p:cNvPicPr preferRelativeResize="0"/>
          <p:nvPr/>
        </p:nvPicPr>
        <p:blipFill rotWithShape="1">
          <a:blip r:embed="rId4">
            <a:alphaModFix/>
          </a:blip>
          <a:srcRect/>
          <a:stretch/>
        </p:blipFill>
        <p:spPr>
          <a:xfrm>
            <a:off x="553769" y="2409825"/>
            <a:ext cx="746705" cy="49780"/>
          </a:xfrm>
          <a:prstGeom prst="rect">
            <a:avLst/>
          </a:prstGeom>
          <a:noFill/>
          <a:ln>
            <a:noFill/>
          </a:ln>
        </p:spPr>
      </p:pic>
      <p:sp>
        <p:nvSpPr>
          <p:cNvPr id="223" name="Google Shape;223;g2bb74b19e8c_0_41"/>
          <p:cNvSpPr txBox="1"/>
          <p:nvPr/>
        </p:nvSpPr>
        <p:spPr>
          <a:xfrm>
            <a:off x="3394750" y="708525"/>
            <a:ext cx="5054700" cy="565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sz="2700">
                <a:solidFill>
                  <a:schemeClr val="dk1"/>
                </a:solidFill>
                <a:latin typeface="Calibri"/>
                <a:ea typeface="Calibri"/>
                <a:cs typeface="Calibri"/>
                <a:sym typeface="Calibri"/>
              </a:rPr>
              <a:t>Após a criação, o projeto terá uma estrutura básica de pastas e arquivos. As principais pastas incluem:</a:t>
            </a:r>
            <a:endParaRPr sz="2700">
              <a:solidFill>
                <a:schemeClr val="dk1"/>
              </a:solidFill>
              <a:latin typeface="Calibri"/>
              <a:ea typeface="Calibri"/>
              <a:cs typeface="Calibri"/>
              <a:sym typeface="Calibri"/>
            </a:endParaRPr>
          </a:p>
          <a:p>
            <a:pPr marL="457200" lvl="0" indent="-400050" algn="l" rtl="0">
              <a:spcBef>
                <a:spcPts val="0"/>
              </a:spcBef>
              <a:spcAft>
                <a:spcPts val="0"/>
              </a:spcAft>
              <a:buClr>
                <a:schemeClr val="dk1"/>
              </a:buClr>
              <a:buSzPts val="2700"/>
              <a:buFont typeface="Calibri"/>
              <a:buChar char="●"/>
            </a:pPr>
            <a:r>
              <a:rPr lang="pt-BR" sz="2700" b="1">
                <a:solidFill>
                  <a:schemeClr val="dk1"/>
                </a:solidFill>
                <a:latin typeface="Calibri"/>
                <a:ea typeface="Calibri"/>
                <a:cs typeface="Calibri"/>
                <a:sym typeface="Calibri"/>
              </a:rPr>
              <a:t>assets:</a:t>
            </a:r>
            <a:r>
              <a:rPr lang="pt-BR" sz="2700">
                <a:solidFill>
                  <a:schemeClr val="dk1"/>
                </a:solidFill>
                <a:latin typeface="Calibri"/>
                <a:ea typeface="Calibri"/>
                <a:cs typeface="Calibri"/>
                <a:sym typeface="Calibri"/>
              </a:rPr>
              <a:t> Contém imagens e outros recursos usados no app.</a:t>
            </a:r>
            <a:endParaRPr sz="2700">
              <a:solidFill>
                <a:schemeClr val="dk1"/>
              </a:solidFill>
              <a:latin typeface="Calibri"/>
              <a:ea typeface="Calibri"/>
              <a:cs typeface="Calibri"/>
              <a:sym typeface="Calibri"/>
            </a:endParaRPr>
          </a:p>
          <a:p>
            <a:pPr marL="457200" lvl="0" indent="-400050" algn="l" rtl="0">
              <a:spcBef>
                <a:spcPts val="0"/>
              </a:spcBef>
              <a:spcAft>
                <a:spcPts val="0"/>
              </a:spcAft>
              <a:buClr>
                <a:schemeClr val="dk1"/>
              </a:buClr>
              <a:buSzPts val="2700"/>
              <a:buFont typeface="Calibri"/>
              <a:buChar char="●"/>
            </a:pPr>
            <a:r>
              <a:rPr lang="pt-BR" sz="2700" b="1">
                <a:solidFill>
                  <a:schemeClr val="dk1"/>
                </a:solidFill>
                <a:latin typeface="Calibri"/>
                <a:ea typeface="Calibri"/>
                <a:cs typeface="Calibri"/>
                <a:sym typeface="Calibri"/>
              </a:rPr>
              <a:t>node_modules: </a:t>
            </a:r>
            <a:r>
              <a:rPr lang="pt-BR" sz="2700">
                <a:solidFill>
                  <a:schemeClr val="dk1"/>
                </a:solidFill>
                <a:latin typeface="Calibri"/>
                <a:ea typeface="Calibri"/>
                <a:cs typeface="Calibri"/>
                <a:sym typeface="Calibri"/>
              </a:rPr>
              <a:t>Diretório onde estão todas as dependências do projeto.</a:t>
            </a:r>
            <a:endParaRPr sz="2700">
              <a:solidFill>
                <a:schemeClr val="dk1"/>
              </a:solidFill>
              <a:latin typeface="Calibri"/>
              <a:ea typeface="Calibri"/>
              <a:cs typeface="Calibri"/>
              <a:sym typeface="Calibri"/>
            </a:endParaRPr>
          </a:p>
          <a:p>
            <a:pPr marL="457200" lvl="0" indent="-400050" algn="l" rtl="0">
              <a:spcBef>
                <a:spcPts val="0"/>
              </a:spcBef>
              <a:spcAft>
                <a:spcPts val="0"/>
              </a:spcAft>
              <a:buClr>
                <a:schemeClr val="dk1"/>
              </a:buClr>
              <a:buSzPts val="2700"/>
              <a:buFont typeface="Calibri"/>
              <a:buChar char="●"/>
            </a:pPr>
            <a:r>
              <a:rPr lang="pt-BR" sz="2700" b="1">
                <a:solidFill>
                  <a:schemeClr val="dk1"/>
                </a:solidFill>
                <a:latin typeface="Calibri"/>
                <a:ea typeface="Calibri"/>
                <a:cs typeface="Calibri"/>
                <a:sym typeface="Calibri"/>
              </a:rPr>
              <a:t>src: </a:t>
            </a:r>
            <a:r>
              <a:rPr lang="pt-BR" sz="2700">
                <a:solidFill>
                  <a:schemeClr val="dk1"/>
                </a:solidFill>
                <a:latin typeface="Calibri"/>
                <a:ea typeface="Calibri"/>
                <a:cs typeface="Calibri"/>
                <a:sym typeface="Calibri"/>
              </a:rPr>
              <a:t>Um local comum para adicionar o código-fonte do aplicativo, embora não seja criado por padrão pelo Expo.</a:t>
            </a:r>
            <a:endParaRPr sz="27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700">
              <a:solidFill>
                <a:schemeClr val="dk1"/>
              </a:solidFill>
              <a:latin typeface="Calibri"/>
              <a:ea typeface="Calibri"/>
              <a:cs typeface="Calibri"/>
              <a:sym typeface="Calibri"/>
            </a:endParaRPr>
          </a:p>
        </p:txBody>
      </p:sp>
      <p:sp>
        <p:nvSpPr>
          <p:cNvPr id="224" name="Google Shape;224;g2bb74b19e8c_0_41"/>
          <p:cNvSpPr txBox="1"/>
          <p:nvPr/>
        </p:nvSpPr>
        <p:spPr>
          <a:xfrm>
            <a:off x="454451" y="26059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852"/>
              <a:buFont typeface="Arial"/>
              <a:buNone/>
            </a:pPr>
            <a:endParaRPr sz="1735" b="1" i="0" u="none" strike="noStrike" cap="none">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endParaRPr sz="1735" b="1" i="0" u="none" strike="noStrike" cap="none">
              <a:solidFill>
                <a:schemeClr val="lt1"/>
              </a:solidFill>
              <a:latin typeface="Comfortaa"/>
              <a:ea typeface="Comfortaa"/>
              <a:cs typeface="Comfortaa"/>
              <a:sym typeface="Comfortaa"/>
            </a:endParaRPr>
          </a:p>
        </p:txBody>
      </p:sp>
      <p:pic>
        <p:nvPicPr>
          <p:cNvPr id="225" name="Google Shape;225;g2bb74b19e8c_0_41"/>
          <p:cNvPicPr preferRelativeResize="0"/>
          <p:nvPr/>
        </p:nvPicPr>
        <p:blipFill>
          <a:blip r:embed="rId5">
            <a:alphaModFix/>
          </a:blip>
          <a:stretch>
            <a:fillRect/>
          </a:stretch>
        </p:blipFill>
        <p:spPr>
          <a:xfrm>
            <a:off x="8654550" y="678250"/>
            <a:ext cx="3158319" cy="499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
        <p:cNvGrpSpPr/>
        <p:nvPr/>
      </p:nvGrpSpPr>
      <p:grpSpPr>
        <a:xfrm>
          <a:off x="0" y="0"/>
          <a:ext cx="0" cy="0"/>
          <a:chOff x="0" y="0"/>
          <a:chExt cx="0" cy="0"/>
        </a:xfrm>
      </p:grpSpPr>
      <p:sp>
        <p:nvSpPr>
          <p:cNvPr id="91" name="Google Shape;91;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000"/>
              <a:buFont typeface="Verdana"/>
              <a:buNone/>
            </a:pPr>
            <a:r>
              <a:rPr lang="pt-BR" sz="4000" b="1">
                <a:solidFill>
                  <a:schemeClr val="lt1"/>
                </a:solidFill>
                <a:latin typeface="Comfortaa"/>
                <a:ea typeface="Comfortaa"/>
                <a:cs typeface="Comfortaa"/>
                <a:sym typeface="Comfortaa"/>
              </a:rPr>
              <a:t>React Native</a:t>
            </a:r>
            <a:endParaRPr>
              <a:latin typeface="Comfortaa"/>
              <a:ea typeface="Comfortaa"/>
              <a:cs typeface="Comfortaa"/>
              <a:sym typeface="Comfortaa"/>
            </a:endParaRPr>
          </a:p>
        </p:txBody>
      </p:sp>
      <p:sp>
        <p:nvSpPr>
          <p:cNvPr id="92" name="Google Shape;92;p3"/>
          <p:cNvSpPr txBox="1">
            <a:spLocks noGrp="1"/>
          </p:cNvSpPr>
          <p:nvPr>
            <p:ph type="body" idx="1"/>
          </p:nvPr>
        </p:nvSpPr>
        <p:spPr>
          <a:xfrm>
            <a:off x="838200" y="1825625"/>
            <a:ext cx="7937400" cy="4351200"/>
          </a:xfrm>
          <a:prstGeom prst="rect">
            <a:avLst/>
          </a:prstGeom>
          <a:noFill/>
          <a:ln>
            <a:noFill/>
          </a:ln>
        </p:spPr>
        <p:txBody>
          <a:bodyPr spcFirstLastPara="1" wrap="square" lIns="91425" tIns="45700" rIns="91425" bIns="45700" anchor="t" anchorCtr="0">
            <a:normAutofit fontScale="85000"/>
          </a:bodyPr>
          <a:lstStyle/>
          <a:p>
            <a:pPr marL="457200" lvl="0" indent="-325755" algn="l" rtl="0">
              <a:spcBef>
                <a:spcPts val="0"/>
              </a:spcBef>
              <a:spcAft>
                <a:spcPts val="0"/>
              </a:spcAft>
              <a:buClr>
                <a:schemeClr val="lt1"/>
              </a:buClr>
              <a:buSzPct val="64285"/>
              <a:buChar char="•"/>
            </a:pPr>
            <a:r>
              <a:rPr lang="pt-BR" b="1">
                <a:solidFill>
                  <a:schemeClr val="lt1"/>
                </a:solidFill>
                <a:latin typeface="Comfortaa"/>
                <a:ea typeface="Comfortaa"/>
                <a:cs typeface="Comfortaa"/>
                <a:sym typeface="Comfortaa"/>
              </a:rPr>
              <a:t>React Native combina o melhor do desenvolvimento nativo com React, uma biblioteca JavaScript de primeira linha para construir interfaces de usuário. Com React Native, é possível criar aplicativos nativos para Android e iOS de forma eficiente, seja adicionando funcionalidades a projetos existentes ou iniciando do zero.</a:t>
            </a:r>
            <a:endParaRPr b="1">
              <a:solidFill>
                <a:schemeClr val="lt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9"/>
        <p:cNvGrpSpPr/>
        <p:nvPr/>
      </p:nvGrpSpPr>
      <p:grpSpPr>
        <a:xfrm>
          <a:off x="0" y="0"/>
          <a:ext cx="0" cy="0"/>
          <a:chOff x="0" y="0"/>
          <a:chExt cx="0" cy="0"/>
        </a:xfrm>
      </p:grpSpPr>
      <p:sp>
        <p:nvSpPr>
          <p:cNvPr id="230" name="Google Shape;230;g1f4fa666ab4_0_88"/>
          <p:cNvSpPr txBox="1"/>
          <p:nvPr/>
        </p:nvSpPr>
        <p:spPr>
          <a:xfrm>
            <a:off x="436950" y="761050"/>
            <a:ext cx="2478300" cy="2308800"/>
          </a:xfrm>
          <a:prstGeom prst="rect">
            <a:avLst/>
          </a:prstGeom>
          <a:noFill/>
          <a:ln>
            <a:noFill/>
          </a:ln>
        </p:spPr>
        <p:txBody>
          <a:bodyPr spcFirstLastPara="1" wrap="square" lIns="91425" tIns="45700" rIns="91425" bIns="45700" anchor="t" anchorCtr="0">
            <a:normAutofit fontScale="85000"/>
          </a:bodyPr>
          <a:lstStyle/>
          <a:p>
            <a:pPr marL="0" lvl="0" indent="0" algn="l" rtl="0">
              <a:spcBef>
                <a:spcPts val="0"/>
              </a:spcBef>
              <a:spcAft>
                <a:spcPts val="0"/>
              </a:spcAft>
              <a:buClr>
                <a:schemeClr val="dk1"/>
              </a:buClr>
              <a:buSzPct val="32352"/>
              <a:buFont typeface="Arial"/>
              <a:buNone/>
            </a:pPr>
            <a:r>
              <a:rPr lang="pt-BR" sz="3400" b="1">
                <a:solidFill>
                  <a:schemeClr val="lt1"/>
                </a:solidFill>
                <a:latin typeface="Comfortaa"/>
                <a:ea typeface="Comfortaa"/>
                <a:cs typeface="Comfortaa"/>
                <a:sym typeface="Comfortaa"/>
              </a:rPr>
              <a:t>Estrutura de Arquivos Iniciais</a:t>
            </a:r>
            <a:endParaRPr sz="3400" b="1">
              <a:solidFill>
                <a:schemeClr val="lt1"/>
              </a:solidFill>
              <a:latin typeface="Comfortaa"/>
              <a:ea typeface="Comfortaa"/>
              <a:cs typeface="Comfortaa"/>
              <a:sym typeface="Comfortaa"/>
            </a:endParaRPr>
          </a:p>
          <a:p>
            <a:pPr marL="0" lvl="0" indent="0" algn="l" rtl="0">
              <a:spcBef>
                <a:spcPts val="0"/>
              </a:spcBef>
              <a:spcAft>
                <a:spcPts val="0"/>
              </a:spcAft>
              <a:buClr>
                <a:schemeClr val="dk1"/>
              </a:buClr>
              <a:buSzPct val="32352"/>
              <a:buFont typeface="Arial"/>
              <a:buNone/>
            </a:pPr>
            <a:endParaRPr sz="3400" b="1">
              <a:solidFill>
                <a:schemeClr val="lt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ct val="100000"/>
              <a:buFont typeface="Arial"/>
              <a:buNone/>
            </a:pPr>
            <a:endParaRPr sz="3400" b="1">
              <a:solidFill>
                <a:schemeClr val="lt1"/>
              </a:solidFill>
              <a:latin typeface="Comfortaa"/>
              <a:ea typeface="Comfortaa"/>
              <a:cs typeface="Comfortaa"/>
              <a:sym typeface="Comfortaa"/>
            </a:endParaRPr>
          </a:p>
        </p:txBody>
      </p:sp>
      <p:pic>
        <p:nvPicPr>
          <p:cNvPr id="231" name="Google Shape;231;g1f4fa666ab4_0_88"/>
          <p:cNvPicPr preferRelativeResize="0"/>
          <p:nvPr/>
        </p:nvPicPr>
        <p:blipFill rotWithShape="1">
          <a:blip r:embed="rId4">
            <a:alphaModFix/>
          </a:blip>
          <a:srcRect/>
          <a:stretch/>
        </p:blipFill>
        <p:spPr>
          <a:xfrm>
            <a:off x="553769" y="2409825"/>
            <a:ext cx="746706" cy="49780"/>
          </a:xfrm>
          <a:prstGeom prst="rect">
            <a:avLst/>
          </a:prstGeom>
          <a:noFill/>
          <a:ln>
            <a:noFill/>
          </a:ln>
        </p:spPr>
      </p:pic>
      <p:sp>
        <p:nvSpPr>
          <p:cNvPr id="232" name="Google Shape;232;g1f4fa666ab4_0_88"/>
          <p:cNvSpPr txBox="1"/>
          <p:nvPr/>
        </p:nvSpPr>
        <p:spPr>
          <a:xfrm>
            <a:off x="3394750" y="708525"/>
            <a:ext cx="5085600" cy="56547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dk1"/>
              </a:buClr>
              <a:buSzPts val="2600"/>
              <a:buFont typeface="Calibri"/>
              <a:buChar char="●"/>
            </a:pPr>
            <a:r>
              <a:rPr lang="pt-BR" sz="2600" b="1">
                <a:solidFill>
                  <a:schemeClr val="dk1"/>
                </a:solidFill>
                <a:latin typeface="Calibri"/>
                <a:ea typeface="Calibri"/>
                <a:cs typeface="Calibri"/>
                <a:sym typeface="Calibri"/>
              </a:rPr>
              <a:t>App.js</a:t>
            </a:r>
            <a:r>
              <a:rPr lang="pt-BR" sz="2600">
                <a:solidFill>
                  <a:schemeClr val="dk1"/>
                </a:solidFill>
                <a:latin typeface="Calibri"/>
                <a:ea typeface="Calibri"/>
                <a:cs typeface="Calibri"/>
                <a:sym typeface="Calibri"/>
              </a:rPr>
              <a:t>: O ponto de entrada do aplicativo. Define o layout inicial e a navegação.</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pt-BR" sz="2600" b="1">
                <a:solidFill>
                  <a:schemeClr val="dk1"/>
                </a:solidFill>
                <a:latin typeface="Calibri"/>
                <a:ea typeface="Calibri"/>
                <a:cs typeface="Calibri"/>
                <a:sym typeface="Calibri"/>
              </a:rPr>
              <a:t>app.json</a:t>
            </a:r>
            <a:r>
              <a:rPr lang="pt-BR" sz="2600">
                <a:solidFill>
                  <a:schemeClr val="dk1"/>
                </a:solidFill>
                <a:latin typeface="Calibri"/>
                <a:ea typeface="Calibri"/>
                <a:cs typeface="Calibri"/>
                <a:sym typeface="Calibri"/>
              </a:rPr>
              <a:t>: Contém a configuração do Expo e metadados do app, como nome, versão, e ícone.</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pt-BR" sz="2600" b="1">
                <a:solidFill>
                  <a:schemeClr val="dk1"/>
                </a:solidFill>
                <a:latin typeface="Calibri"/>
                <a:ea typeface="Calibri"/>
                <a:cs typeface="Calibri"/>
                <a:sym typeface="Calibri"/>
              </a:rPr>
              <a:t>babel.config.js</a:t>
            </a:r>
            <a:r>
              <a:rPr lang="pt-BR" sz="2600">
                <a:solidFill>
                  <a:schemeClr val="dk1"/>
                </a:solidFill>
                <a:latin typeface="Calibri"/>
                <a:ea typeface="Calibri"/>
                <a:cs typeface="Calibri"/>
                <a:sym typeface="Calibri"/>
              </a:rPr>
              <a:t>: Configuração do Babel, usado para transpilar o código JavaScript para uma versão compatível com o ambiente de execução.</a:t>
            </a:r>
            <a:endParaRPr sz="2600">
              <a:solidFill>
                <a:schemeClr val="dk1"/>
              </a:solidFill>
              <a:latin typeface="Calibri"/>
              <a:ea typeface="Calibri"/>
              <a:cs typeface="Calibri"/>
              <a:sym typeface="Calibri"/>
            </a:endParaRPr>
          </a:p>
          <a:p>
            <a:pPr marL="457200" lvl="0" indent="-393700" algn="l" rtl="0">
              <a:spcBef>
                <a:spcPts val="0"/>
              </a:spcBef>
              <a:spcAft>
                <a:spcPts val="0"/>
              </a:spcAft>
              <a:buClr>
                <a:schemeClr val="dk1"/>
              </a:buClr>
              <a:buSzPts val="2600"/>
              <a:buFont typeface="Calibri"/>
              <a:buChar char="●"/>
            </a:pPr>
            <a:r>
              <a:rPr lang="pt-BR" sz="2600" b="1">
                <a:solidFill>
                  <a:schemeClr val="dk1"/>
                </a:solidFill>
                <a:latin typeface="Calibri"/>
                <a:ea typeface="Calibri"/>
                <a:cs typeface="Calibri"/>
                <a:sym typeface="Calibri"/>
              </a:rPr>
              <a:t>package.json</a:t>
            </a:r>
            <a:r>
              <a:rPr lang="pt-BR" sz="2600">
                <a:solidFill>
                  <a:schemeClr val="dk1"/>
                </a:solidFill>
                <a:latin typeface="Calibri"/>
                <a:ea typeface="Calibri"/>
                <a:cs typeface="Calibri"/>
                <a:sym typeface="Calibri"/>
              </a:rPr>
              <a:t>: Define as dependências do projeto e scripts utilizáveis.</a:t>
            </a:r>
            <a:endParaRPr sz="2600">
              <a:solidFill>
                <a:schemeClr val="dk1"/>
              </a:solidFill>
              <a:latin typeface="Calibri"/>
              <a:ea typeface="Calibri"/>
              <a:cs typeface="Calibri"/>
              <a:sym typeface="Calibri"/>
            </a:endParaRPr>
          </a:p>
        </p:txBody>
      </p:sp>
      <p:sp>
        <p:nvSpPr>
          <p:cNvPr id="233" name="Google Shape;233;g1f4fa666ab4_0_88"/>
          <p:cNvSpPr txBox="1"/>
          <p:nvPr/>
        </p:nvSpPr>
        <p:spPr>
          <a:xfrm>
            <a:off x="454451" y="26059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852"/>
              <a:buFont typeface="Arial"/>
              <a:buNone/>
            </a:pPr>
            <a:endParaRPr sz="1735" b="1" i="0" u="none" strike="noStrike" cap="none">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endParaRPr sz="1735" b="1" i="0" u="none" strike="noStrike" cap="none">
              <a:solidFill>
                <a:schemeClr val="lt1"/>
              </a:solidFill>
              <a:latin typeface="Comfortaa"/>
              <a:ea typeface="Comfortaa"/>
              <a:cs typeface="Comfortaa"/>
              <a:sym typeface="Comfortaa"/>
            </a:endParaRPr>
          </a:p>
        </p:txBody>
      </p:sp>
      <p:pic>
        <p:nvPicPr>
          <p:cNvPr id="234" name="Google Shape;234;g1f4fa666ab4_0_88"/>
          <p:cNvPicPr preferRelativeResize="0"/>
          <p:nvPr/>
        </p:nvPicPr>
        <p:blipFill>
          <a:blip r:embed="rId5">
            <a:alphaModFix/>
          </a:blip>
          <a:stretch>
            <a:fillRect/>
          </a:stretch>
        </p:blipFill>
        <p:spPr>
          <a:xfrm>
            <a:off x="8654550" y="678250"/>
            <a:ext cx="3158319" cy="4995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g1f4fa666ab4_0_98"/>
          <p:cNvSpPr txBox="1"/>
          <p:nvPr/>
        </p:nvSpPr>
        <p:spPr>
          <a:xfrm>
            <a:off x="522885" y="538925"/>
            <a:ext cx="11070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pt-BR" sz="3600" b="1">
                <a:solidFill>
                  <a:schemeClr val="dk1"/>
                </a:solidFill>
                <a:latin typeface="Comfortaa"/>
                <a:ea typeface="Comfortaa"/>
                <a:cs typeface="Comfortaa"/>
                <a:sym typeface="Comfortaa"/>
              </a:rPr>
              <a:t>node_modules e package.json</a:t>
            </a:r>
            <a:endParaRPr sz="36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mfortaa"/>
              <a:ea typeface="Comfortaa"/>
              <a:cs typeface="Comfortaa"/>
              <a:sym typeface="Comfortaa"/>
            </a:endParaRPr>
          </a:p>
        </p:txBody>
      </p:sp>
      <p:pic>
        <p:nvPicPr>
          <p:cNvPr id="240" name="Google Shape;240;g1f4fa666ab4_0_98"/>
          <p:cNvPicPr preferRelativeResize="0"/>
          <p:nvPr/>
        </p:nvPicPr>
        <p:blipFill rotWithShape="1">
          <a:blip r:embed="rId4">
            <a:alphaModFix/>
          </a:blip>
          <a:srcRect/>
          <a:stretch/>
        </p:blipFill>
        <p:spPr>
          <a:xfrm>
            <a:off x="639720" y="1485196"/>
            <a:ext cx="746706" cy="49780"/>
          </a:xfrm>
          <a:prstGeom prst="rect">
            <a:avLst/>
          </a:prstGeom>
          <a:noFill/>
          <a:ln>
            <a:noFill/>
          </a:ln>
        </p:spPr>
      </p:pic>
      <p:sp>
        <p:nvSpPr>
          <p:cNvPr id="241" name="Google Shape;241;g1f4fa666ab4_0_98"/>
          <p:cNvSpPr txBox="1"/>
          <p:nvPr/>
        </p:nvSpPr>
        <p:spPr>
          <a:xfrm>
            <a:off x="662600" y="1780750"/>
            <a:ext cx="6105600" cy="3892800"/>
          </a:xfrm>
          <a:prstGeom prst="rect">
            <a:avLst/>
          </a:prstGeom>
          <a:noFill/>
          <a:ln>
            <a:noFill/>
          </a:ln>
        </p:spPr>
        <p:txBody>
          <a:bodyPr spcFirstLastPara="1" wrap="square" lIns="91425" tIns="91425" rIns="91425" bIns="91425" anchor="t" anchorCtr="0">
            <a:normAutofit fontScale="85000"/>
          </a:bodyPr>
          <a:lstStyle/>
          <a:p>
            <a:pPr marL="457200" lvl="0" indent="-379730" algn="l" rtl="0">
              <a:lnSpc>
                <a:spcPct val="115000"/>
              </a:lnSpc>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node_modules: Este diretório contém todas as bibliotecas e dependências que seu projeto precisa para funcionar, instaladas com base nas informações do package.json.</a:t>
            </a:r>
            <a:endParaRPr sz="2800">
              <a:solidFill>
                <a:schemeClr val="dk1"/>
              </a:solidFill>
              <a:latin typeface="Calibri"/>
              <a:ea typeface="Calibri"/>
              <a:cs typeface="Calibri"/>
              <a:sym typeface="Calibri"/>
            </a:endParaRPr>
          </a:p>
          <a:p>
            <a:pPr marL="457200" lvl="0" indent="-379730" algn="l" rtl="0">
              <a:lnSpc>
                <a:spcPct val="115000"/>
              </a:lnSpc>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package.json: Além de listar estas dependências, este arquivo pode definir scripts para automatizar tarefas como iniciar o servidor de desenvolvimento do Expo.</a:t>
            </a:r>
            <a:endParaRPr sz="2800">
              <a:solidFill>
                <a:schemeClr val="dk1"/>
              </a:solidFill>
              <a:latin typeface="Calibri"/>
              <a:ea typeface="Calibri"/>
              <a:cs typeface="Calibri"/>
              <a:sym typeface="Calibri"/>
            </a:endParaRPr>
          </a:p>
        </p:txBody>
      </p:sp>
      <p:pic>
        <p:nvPicPr>
          <p:cNvPr id="242" name="Google Shape;242;g1f4fa666ab4_0_98"/>
          <p:cNvPicPr preferRelativeResize="0"/>
          <p:nvPr/>
        </p:nvPicPr>
        <p:blipFill>
          <a:blip r:embed="rId5">
            <a:alphaModFix/>
          </a:blip>
          <a:stretch>
            <a:fillRect/>
          </a:stretch>
        </p:blipFill>
        <p:spPr>
          <a:xfrm>
            <a:off x="8654550" y="678250"/>
            <a:ext cx="3158319" cy="4995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g2bb74b19e8c_0_60"/>
          <p:cNvSpPr/>
          <p:nvPr/>
        </p:nvSpPr>
        <p:spPr>
          <a:xfrm>
            <a:off x="3134025" y="-46100"/>
            <a:ext cx="9057900" cy="6858000"/>
          </a:xfrm>
          <a:prstGeom prst="rect">
            <a:avLst/>
          </a:prstGeom>
          <a:solidFill>
            <a:srgbClr val="0D0D0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8" name="Google Shape;248;g2bb74b19e8c_0_60"/>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3400" b="1">
                <a:solidFill>
                  <a:schemeClr val="lt1"/>
                </a:solidFill>
                <a:latin typeface="Comfortaa"/>
                <a:ea typeface="Comfortaa"/>
                <a:cs typeface="Comfortaa"/>
                <a:sym typeface="Comfortaa"/>
              </a:rPr>
              <a:t>Estrutura</a:t>
            </a:r>
            <a:endParaRPr sz="3400" b="1">
              <a:solidFill>
                <a:schemeClr val="lt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400"/>
              <a:buFont typeface="Arial"/>
              <a:buNone/>
            </a:pPr>
            <a:r>
              <a:rPr lang="pt-BR" sz="3400" b="1">
                <a:solidFill>
                  <a:schemeClr val="lt1"/>
                </a:solidFill>
                <a:latin typeface="Comfortaa"/>
                <a:ea typeface="Comfortaa"/>
                <a:cs typeface="Comfortaa"/>
                <a:sym typeface="Comfortaa"/>
              </a:rPr>
              <a:t>do projeto</a:t>
            </a:r>
            <a:endParaRPr sz="3400" b="1">
              <a:solidFill>
                <a:schemeClr val="lt1"/>
              </a:solidFill>
              <a:latin typeface="Comfortaa"/>
              <a:ea typeface="Comfortaa"/>
              <a:cs typeface="Comfortaa"/>
              <a:sym typeface="Comfortaa"/>
            </a:endParaRPr>
          </a:p>
        </p:txBody>
      </p:sp>
      <p:pic>
        <p:nvPicPr>
          <p:cNvPr id="249" name="Google Shape;249;g2bb74b19e8c_0_60"/>
          <p:cNvPicPr preferRelativeResize="0"/>
          <p:nvPr/>
        </p:nvPicPr>
        <p:blipFill rotWithShape="1">
          <a:blip r:embed="rId4">
            <a:alphaModFix/>
          </a:blip>
          <a:srcRect/>
          <a:stretch/>
        </p:blipFill>
        <p:spPr>
          <a:xfrm>
            <a:off x="553769" y="2409825"/>
            <a:ext cx="746705" cy="49780"/>
          </a:xfrm>
          <a:prstGeom prst="rect">
            <a:avLst/>
          </a:prstGeom>
          <a:noFill/>
          <a:ln>
            <a:noFill/>
          </a:ln>
        </p:spPr>
      </p:pic>
      <p:sp>
        <p:nvSpPr>
          <p:cNvPr id="250" name="Google Shape;250;g2bb74b19e8c_0_60"/>
          <p:cNvSpPr txBox="1"/>
          <p:nvPr/>
        </p:nvSpPr>
        <p:spPr>
          <a:xfrm>
            <a:off x="3394750" y="708525"/>
            <a:ext cx="8472300" cy="5654700"/>
          </a:xfrm>
          <a:prstGeom prst="rect">
            <a:avLst/>
          </a:prstGeom>
          <a:noFill/>
          <a:ln>
            <a:noFill/>
          </a:ln>
        </p:spPr>
        <p:txBody>
          <a:bodyPr spcFirstLastPara="1" wrap="square" lIns="90000"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pt-BR" sz="2800">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
        <p:nvSpPr>
          <p:cNvPr id="251" name="Google Shape;251;g2bb74b19e8c_0_60"/>
          <p:cNvSpPr txBox="1"/>
          <p:nvPr/>
        </p:nvSpPr>
        <p:spPr>
          <a:xfrm>
            <a:off x="454451" y="26059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Acrescentamos a pasta src e suas subpastas</a:t>
            </a: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components</a:t>
            </a: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config</a:t>
            </a: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navigation</a:t>
            </a: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screens</a:t>
            </a:r>
            <a:endParaRPr sz="1735" b="1">
              <a:solidFill>
                <a:schemeClr val="lt1"/>
              </a:solidFill>
              <a:latin typeface="Comfortaa"/>
              <a:ea typeface="Comfortaa"/>
              <a:cs typeface="Comfortaa"/>
              <a:sym typeface="Comfortaa"/>
            </a:endParaRPr>
          </a:p>
          <a:p>
            <a:pPr marL="0" marR="0" lvl="0" indent="0" algn="l" rtl="0">
              <a:lnSpc>
                <a:spcPct val="90000"/>
              </a:lnSpc>
              <a:spcBef>
                <a:spcPts val="0"/>
              </a:spcBef>
              <a:spcAft>
                <a:spcPts val="0"/>
              </a:spcAft>
              <a:buClr>
                <a:srgbClr val="000000"/>
              </a:buClr>
              <a:buSzPts val="1735"/>
              <a:buFont typeface="Arial"/>
              <a:buNone/>
            </a:pPr>
            <a:r>
              <a:rPr lang="pt-BR" sz="1735" b="1">
                <a:solidFill>
                  <a:schemeClr val="lt1"/>
                </a:solidFill>
                <a:latin typeface="Comfortaa"/>
                <a:ea typeface="Comfortaa"/>
                <a:cs typeface="Comfortaa"/>
                <a:sym typeface="Comfortaa"/>
              </a:rPr>
              <a:t>utils</a:t>
            </a:r>
            <a:endParaRPr sz="1735" b="1">
              <a:solidFill>
                <a:schemeClr val="lt1"/>
              </a:solidFill>
              <a:latin typeface="Comfortaa"/>
              <a:ea typeface="Comfortaa"/>
              <a:cs typeface="Comfortaa"/>
              <a:sym typeface="Comfortaa"/>
            </a:endParaRPr>
          </a:p>
        </p:txBody>
      </p:sp>
      <p:pic>
        <p:nvPicPr>
          <p:cNvPr id="252" name="Google Shape;252;g2bb74b19e8c_0_60"/>
          <p:cNvPicPr preferRelativeResize="0"/>
          <p:nvPr/>
        </p:nvPicPr>
        <p:blipFill>
          <a:blip r:embed="rId5">
            <a:alphaModFix/>
          </a:blip>
          <a:stretch>
            <a:fillRect/>
          </a:stretch>
        </p:blipFill>
        <p:spPr>
          <a:xfrm>
            <a:off x="3729763" y="867850"/>
            <a:ext cx="3158319" cy="4995300"/>
          </a:xfrm>
          <a:prstGeom prst="rect">
            <a:avLst/>
          </a:prstGeom>
          <a:noFill/>
          <a:ln>
            <a:noFill/>
          </a:ln>
        </p:spPr>
      </p:pic>
      <p:sp>
        <p:nvSpPr>
          <p:cNvPr id="253" name="Google Shape;253;g2bb74b19e8c_0_60"/>
          <p:cNvSpPr/>
          <p:nvPr/>
        </p:nvSpPr>
        <p:spPr>
          <a:xfrm>
            <a:off x="7266163" y="3443100"/>
            <a:ext cx="906300" cy="7527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54" name="Google Shape;254;g2bb74b19e8c_0_60"/>
          <p:cNvSpPr/>
          <p:nvPr/>
        </p:nvSpPr>
        <p:spPr>
          <a:xfrm>
            <a:off x="9591350" y="2040025"/>
            <a:ext cx="1287300" cy="137400"/>
          </a:xfrm>
          <a:prstGeom prst="rect">
            <a:avLst/>
          </a:prstGeom>
          <a:solidFill>
            <a:srgbClr val="0D0D0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55" name="Google Shape;255;g2bb74b19e8c_0_60"/>
          <p:cNvSpPr/>
          <p:nvPr/>
        </p:nvSpPr>
        <p:spPr>
          <a:xfrm>
            <a:off x="9591350" y="2459600"/>
            <a:ext cx="1287300" cy="137400"/>
          </a:xfrm>
          <a:prstGeom prst="rect">
            <a:avLst/>
          </a:prstGeom>
          <a:solidFill>
            <a:srgbClr val="0D0D0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56" name="Google Shape;256;g2bb74b19e8c_0_60"/>
          <p:cNvSpPr/>
          <p:nvPr/>
        </p:nvSpPr>
        <p:spPr>
          <a:xfrm>
            <a:off x="9591350" y="3088325"/>
            <a:ext cx="1798500" cy="193500"/>
          </a:xfrm>
          <a:prstGeom prst="rect">
            <a:avLst/>
          </a:prstGeom>
          <a:solidFill>
            <a:srgbClr val="0D0D0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57" name="Google Shape;257;g2bb74b19e8c_0_60"/>
          <p:cNvSpPr/>
          <p:nvPr/>
        </p:nvSpPr>
        <p:spPr>
          <a:xfrm>
            <a:off x="9591350" y="4192725"/>
            <a:ext cx="1798500" cy="193500"/>
          </a:xfrm>
          <a:prstGeom prst="rect">
            <a:avLst/>
          </a:prstGeom>
          <a:solidFill>
            <a:srgbClr val="0D0D0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258" name="Google Shape;258;g2bb74b19e8c_0_60"/>
          <p:cNvPicPr preferRelativeResize="0"/>
          <p:nvPr/>
        </p:nvPicPr>
        <p:blipFill>
          <a:blip r:embed="rId6">
            <a:alphaModFix/>
          </a:blip>
          <a:stretch>
            <a:fillRect/>
          </a:stretch>
        </p:blipFill>
        <p:spPr>
          <a:xfrm>
            <a:off x="9072050" y="973513"/>
            <a:ext cx="2524125" cy="4924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2"/>
        <p:cNvGrpSpPr/>
        <p:nvPr/>
      </p:nvGrpSpPr>
      <p:grpSpPr>
        <a:xfrm>
          <a:off x="0" y="0"/>
          <a:ext cx="0" cy="0"/>
          <a:chOff x="0" y="0"/>
          <a:chExt cx="0" cy="0"/>
        </a:xfrm>
      </p:grpSpPr>
      <p:sp>
        <p:nvSpPr>
          <p:cNvPr id="263" name="Google Shape;263;g1f4fa666ab4_0_119"/>
          <p:cNvSpPr txBox="1"/>
          <p:nvPr/>
        </p:nvSpPr>
        <p:spPr>
          <a:xfrm>
            <a:off x="975798" y="1186425"/>
            <a:ext cx="9446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Resumo do que fizemos até aqui</a:t>
            </a:r>
            <a:endParaRPr sz="1400" b="0" i="0" u="none" strike="noStrike" cap="none">
              <a:solidFill>
                <a:srgbClr val="000000"/>
              </a:solidFill>
              <a:latin typeface="Comfortaa"/>
              <a:ea typeface="Comfortaa"/>
              <a:cs typeface="Comfortaa"/>
              <a:sym typeface="Comfortaa"/>
            </a:endParaRPr>
          </a:p>
        </p:txBody>
      </p:sp>
      <p:sp>
        <p:nvSpPr>
          <p:cNvPr id="264" name="Google Shape;264;g1f4fa666ab4_0_119"/>
          <p:cNvSpPr txBox="1"/>
          <p:nvPr/>
        </p:nvSpPr>
        <p:spPr>
          <a:xfrm>
            <a:off x="1852125" y="2229325"/>
            <a:ext cx="9352200" cy="5079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500"/>
              <a:buFont typeface="Arial"/>
              <a:buNone/>
            </a:pPr>
            <a:r>
              <a:rPr lang="pt-BR" sz="2700" b="1">
                <a:solidFill>
                  <a:schemeClr val="dk1"/>
                </a:solidFill>
                <a:latin typeface="Comfortaa"/>
                <a:ea typeface="Comfortaa"/>
                <a:cs typeface="Comfortaa"/>
                <a:sym typeface="Comfortaa"/>
              </a:rPr>
              <a:t>Criamos algumas pastas e arquivos</a:t>
            </a:r>
            <a:endParaRPr sz="2700" b="0" i="0" u="none" strike="noStrike" cap="none">
              <a:solidFill>
                <a:schemeClr val="dk1"/>
              </a:solidFill>
              <a:latin typeface="Comfortaa"/>
              <a:ea typeface="Comfortaa"/>
              <a:cs typeface="Comfortaa"/>
              <a:sym typeface="Comfortaa"/>
            </a:endParaRPr>
          </a:p>
        </p:txBody>
      </p:sp>
      <p:pic>
        <p:nvPicPr>
          <p:cNvPr id="265" name="Google Shape;265;g1f4fa666ab4_0_119"/>
          <p:cNvPicPr preferRelativeResize="0"/>
          <p:nvPr/>
        </p:nvPicPr>
        <p:blipFill rotWithShape="1">
          <a:blip r:embed="rId4">
            <a:alphaModFix/>
          </a:blip>
          <a:srcRect/>
          <a:stretch/>
        </p:blipFill>
        <p:spPr>
          <a:xfrm>
            <a:off x="1092607" y="2029566"/>
            <a:ext cx="746700" cy="49780"/>
          </a:xfrm>
          <a:prstGeom prst="rect">
            <a:avLst/>
          </a:prstGeom>
          <a:noFill/>
          <a:ln>
            <a:noFill/>
          </a:ln>
        </p:spPr>
      </p:pic>
      <p:sp>
        <p:nvSpPr>
          <p:cNvPr id="266" name="Google Shape;266;g1f4fa666ab4_0_119"/>
          <p:cNvSpPr txBox="1"/>
          <p:nvPr/>
        </p:nvSpPr>
        <p:spPr>
          <a:xfrm>
            <a:off x="1852125" y="2748034"/>
            <a:ext cx="9660600" cy="32325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200"/>
              <a:buFont typeface="Arial"/>
              <a:buNone/>
            </a:pPr>
            <a:r>
              <a:rPr lang="pt-BR" sz="2400">
                <a:solidFill>
                  <a:schemeClr val="dk1"/>
                </a:solidFill>
                <a:latin typeface="Comfortaa"/>
                <a:ea typeface="Comfortaa"/>
                <a:cs typeface="Comfortaa"/>
                <a:sym typeface="Comfortaa"/>
              </a:rPr>
              <a:t>criamos a pasta src e dentro dela as pastas:</a:t>
            </a:r>
            <a:endParaRPr sz="2400">
              <a:solidFill>
                <a:schemeClr val="dk1"/>
              </a:solidFill>
              <a:latin typeface="Comfortaa"/>
              <a:ea typeface="Comfortaa"/>
              <a:cs typeface="Comfortaa"/>
              <a:sym typeface="Comfortaa"/>
            </a:endParaRPr>
          </a:p>
          <a:p>
            <a:pPr marL="457200" marR="0" lvl="0" indent="-381000" algn="l" rtl="0">
              <a:lnSpc>
                <a:spcPct val="150000"/>
              </a:lnSpc>
              <a:spcBef>
                <a:spcPts val="0"/>
              </a:spcBef>
              <a:spcAft>
                <a:spcPts val="0"/>
              </a:spcAft>
              <a:buClr>
                <a:schemeClr val="dk1"/>
              </a:buClr>
              <a:buSzPts val="2400"/>
              <a:buFont typeface="Comfortaa"/>
              <a:buChar char="●"/>
            </a:pPr>
            <a:r>
              <a:rPr lang="pt-BR" sz="2400">
                <a:solidFill>
                  <a:schemeClr val="dk1"/>
                </a:solidFill>
                <a:latin typeface="Comfortaa"/>
                <a:ea typeface="Comfortaa"/>
                <a:cs typeface="Comfortaa"/>
                <a:sym typeface="Comfortaa"/>
              </a:rPr>
              <a:t>components</a:t>
            </a:r>
            <a:endParaRPr sz="2400">
              <a:solidFill>
                <a:schemeClr val="dk1"/>
              </a:solidFill>
              <a:latin typeface="Comfortaa"/>
              <a:ea typeface="Comfortaa"/>
              <a:cs typeface="Comfortaa"/>
              <a:sym typeface="Comfortaa"/>
            </a:endParaRPr>
          </a:p>
          <a:p>
            <a:pPr marL="457200" marR="0" lvl="0" indent="-381000" algn="l" rtl="0">
              <a:lnSpc>
                <a:spcPct val="150000"/>
              </a:lnSpc>
              <a:spcBef>
                <a:spcPts val="0"/>
              </a:spcBef>
              <a:spcAft>
                <a:spcPts val="0"/>
              </a:spcAft>
              <a:buClr>
                <a:schemeClr val="dk1"/>
              </a:buClr>
              <a:buSzPts val="2400"/>
              <a:buFont typeface="Comfortaa"/>
              <a:buChar char="●"/>
            </a:pPr>
            <a:r>
              <a:rPr lang="pt-BR" sz="2400">
                <a:solidFill>
                  <a:schemeClr val="dk1"/>
                </a:solidFill>
                <a:latin typeface="Comfortaa"/>
                <a:ea typeface="Comfortaa"/>
                <a:cs typeface="Comfortaa"/>
                <a:sym typeface="Comfortaa"/>
              </a:rPr>
              <a:t>screens</a:t>
            </a:r>
            <a:endParaRPr sz="2400">
              <a:solidFill>
                <a:schemeClr val="dk1"/>
              </a:solidFill>
              <a:latin typeface="Comfortaa"/>
              <a:ea typeface="Comfortaa"/>
              <a:cs typeface="Comfortaa"/>
              <a:sym typeface="Comfortaa"/>
            </a:endParaRPr>
          </a:p>
          <a:p>
            <a:pPr marL="457200" marR="0" lvl="0" indent="-381000" algn="l" rtl="0">
              <a:lnSpc>
                <a:spcPct val="150000"/>
              </a:lnSpc>
              <a:spcBef>
                <a:spcPts val="0"/>
              </a:spcBef>
              <a:spcAft>
                <a:spcPts val="0"/>
              </a:spcAft>
              <a:buClr>
                <a:schemeClr val="dk1"/>
              </a:buClr>
              <a:buSzPts val="2400"/>
              <a:buFont typeface="Comfortaa"/>
              <a:buChar char="●"/>
            </a:pPr>
            <a:r>
              <a:rPr lang="pt-BR" sz="2400">
                <a:solidFill>
                  <a:schemeClr val="dk1"/>
                </a:solidFill>
                <a:latin typeface="Comfortaa"/>
                <a:ea typeface="Comfortaa"/>
                <a:cs typeface="Comfortaa"/>
                <a:sym typeface="Comfortaa"/>
              </a:rPr>
              <a:t>navigation</a:t>
            </a:r>
            <a:endParaRPr sz="2400">
              <a:solidFill>
                <a:schemeClr val="dk1"/>
              </a:solidFill>
              <a:latin typeface="Comfortaa"/>
              <a:ea typeface="Comfortaa"/>
              <a:cs typeface="Comfortaa"/>
              <a:sym typeface="Comfortaa"/>
            </a:endParaRPr>
          </a:p>
          <a:p>
            <a:pPr marL="914400" marR="0" lvl="1" indent="-381000" algn="l" rtl="0">
              <a:lnSpc>
                <a:spcPct val="150000"/>
              </a:lnSpc>
              <a:spcBef>
                <a:spcPts val="0"/>
              </a:spcBef>
              <a:spcAft>
                <a:spcPts val="0"/>
              </a:spcAft>
              <a:buClr>
                <a:schemeClr val="dk1"/>
              </a:buClr>
              <a:buSzPts val="2400"/>
              <a:buFont typeface="Comfortaa"/>
              <a:buChar char="○"/>
            </a:pPr>
            <a:r>
              <a:rPr lang="pt-BR" sz="2400" b="1">
                <a:solidFill>
                  <a:schemeClr val="dk1"/>
                </a:solidFill>
                <a:latin typeface="Comfortaa"/>
                <a:ea typeface="Comfortaa"/>
                <a:cs typeface="Comfortaa"/>
                <a:sym typeface="Comfortaa"/>
              </a:rPr>
              <a:t>AppNavigator.jsx</a:t>
            </a:r>
            <a:endParaRPr sz="2400" b="1">
              <a:solidFill>
                <a:schemeClr val="dk1"/>
              </a:solidFill>
              <a:latin typeface="Comfortaa"/>
              <a:ea typeface="Comfortaa"/>
              <a:cs typeface="Comfortaa"/>
              <a:sym typeface="Comfortaa"/>
            </a:endParaRPr>
          </a:p>
          <a:p>
            <a:pPr marL="457200" marR="0" lvl="0" indent="-381000" algn="l" rtl="0">
              <a:lnSpc>
                <a:spcPct val="150000"/>
              </a:lnSpc>
              <a:spcBef>
                <a:spcPts val="0"/>
              </a:spcBef>
              <a:spcAft>
                <a:spcPts val="0"/>
              </a:spcAft>
              <a:buClr>
                <a:schemeClr val="dk1"/>
              </a:buClr>
              <a:buSzPts val="2400"/>
              <a:buFont typeface="Comfortaa"/>
              <a:buChar char="●"/>
            </a:pPr>
            <a:r>
              <a:rPr lang="pt-BR" sz="2400">
                <a:solidFill>
                  <a:schemeClr val="dk1"/>
                </a:solidFill>
                <a:latin typeface="Comfortaa"/>
                <a:ea typeface="Comfortaa"/>
                <a:cs typeface="Comfortaa"/>
                <a:sym typeface="Comfortaa"/>
              </a:rPr>
              <a:t>config</a:t>
            </a:r>
            <a:endParaRPr sz="2400">
              <a:solidFill>
                <a:schemeClr val="dk1"/>
              </a:solidFill>
              <a:latin typeface="Comfortaa"/>
              <a:ea typeface="Comfortaa"/>
              <a:cs typeface="Comfortaa"/>
              <a:sym typeface="Comfortaa"/>
            </a:endParaRPr>
          </a:p>
        </p:txBody>
      </p:sp>
      <p:sp>
        <p:nvSpPr>
          <p:cNvPr id="267" name="Google Shape;267;g1f4fa666ab4_0_119"/>
          <p:cNvSpPr txBox="1"/>
          <p:nvPr/>
        </p:nvSpPr>
        <p:spPr>
          <a:xfrm>
            <a:off x="973296" y="2153130"/>
            <a:ext cx="9015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chemeClr val="accent2"/>
                </a:solidFill>
                <a:latin typeface="Verdana"/>
                <a:ea typeface="Verdana"/>
                <a:cs typeface="Verdana"/>
                <a:sym typeface="Verdana"/>
              </a:rPr>
              <a:t>01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1"/>
        <p:cNvGrpSpPr/>
        <p:nvPr/>
      </p:nvGrpSpPr>
      <p:grpSpPr>
        <a:xfrm>
          <a:off x="0" y="0"/>
          <a:ext cx="0" cy="0"/>
          <a:chOff x="0" y="0"/>
          <a:chExt cx="0" cy="0"/>
        </a:xfrm>
      </p:grpSpPr>
      <p:sp>
        <p:nvSpPr>
          <p:cNvPr id="272" name="Google Shape;272;g1f4fa666ab4_0_130"/>
          <p:cNvSpPr txBox="1"/>
          <p:nvPr/>
        </p:nvSpPr>
        <p:spPr>
          <a:xfrm>
            <a:off x="5507925" y="599175"/>
            <a:ext cx="6329700" cy="3964200"/>
          </a:xfrm>
          <a:prstGeom prst="rect">
            <a:avLst/>
          </a:prstGeom>
          <a:noFill/>
          <a:ln>
            <a:noFill/>
          </a:ln>
        </p:spPr>
        <p:txBody>
          <a:bodyPr spcFirstLastPara="1" wrap="square" lIns="91425" tIns="45700" rIns="91425" bIns="45700" anchor="ctr" anchorCtr="0">
            <a:normAutofit/>
          </a:bodyPr>
          <a:lstStyle/>
          <a:p>
            <a:pPr marL="457200" lvl="0"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O arquivo App.js é o ponto de entrada do nosso aplicativo React Native. Para manter este arquivo limpo e focado em iniciar o aplicativo, simplificamos seu conteúdo para retornar apenas o componente AppNavigator. </a:t>
            </a:r>
            <a:endParaRPr sz="1800">
              <a:solidFill>
                <a:schemeClr val="lt1"/>
              </a:solidFill>
              <a:latin typeface="Comfortaa"/>
              <a:ea typeface="Comfortaa"/>
              <a:cs typeface="Comfortaa"/>
              <a:sym typeface="Comfortaa"/>
            </a:endParaRPr>
          </a:p>
          <a:p>
            <a:pPr marL="457200" lvl="0"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Esta abordagem modulariza a navegação, facilitando a manutenção e a expansão do app.</a:t>
            </a:r>
            <a:endParaRPr sz="1800">
              <a:solidFill>
                <a:schemeClr val="lt1"/>
              </a:solidFill>
              <a:latin typeface="Comfortaa"/>
              <a:ea typeface="Comfortaa"/>
              <a:cs typeface="Comfortaa"/>
              <a:sym typeface="Comfortaa"/>
            </a:endParaRPr>
          </a:p>
        </p:txBody>
      </p:sp>
      <p:sp>
        <p:nvSpPr>
          <p:cNvPr id="273" name="Google Shape;273;g1f4fa666ab4_0_130"/>
          <p:cNvSpPr txBox="1"/>
          <p:nvPr/>
        </p:nvSpPr>
        <p:spPr>
          <a:xfrm>
            <a:off x="594269" y="1265834"/>
            <a:ext cx="3550500" cy="161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pt-BR" sz="3300" b="1">
                <a:solidFill>
                  <a:schemeClr val="dk1"/>
                </a:solidFill>
                <a:latin typeface="Comfortaa"/>
                <a:ea typeface="Comfortaa"/>
                <a:cs typeface="Comfortaa"/>
                <a:sym typeface="Comfortaa"/>
              </a:rPr>
              <a:t>Simplificando o App.js com AppNavigator</a:t>
            </a:r>
            <a:endParaRPr sz="3300" b="1" i="0" u="none" strike="noStrike" cap="none">
              <a:solidFill>
                <a:schemeClr val="dk1"/>
              </a:solidFill>
              <a:latin typeface="Comfortaa"/>
              <a:ea typeface="Comfortaa"/>
              <a:cs typeface="Comfortaa"/>
              <a:sym typeface="Comfortaa"/>
            </a:endParaRPr>
          </a:p>
        </p:txBody>
      </p:sp>
      <p:pic>
        <p:nvPicPr>
          <p:cNvPr id="274" name="Google Shape;274;g1f4fa666ab4_0_130"/>
          <p:cNvPicPr preferRelativeResize="0"/>
          <p:nvPr/>
        </p:nvPicPr>
        <p:blipFill rotWithShape="1">
          <a:blip r:embed="rId4">
            <a:alphaModFix/>
          </a:blip>
          <a:srcRect/>
          <a:stretch/>
        </p:blipFill>
        <p:spPr>
          <a:xfrm>
            <a:off x="711082" y="3091423"/>
            <a:ext cx="746700" cy="49780"/>
          </a:xfrm>
          <a:prstGeom prst="rect">
            <a:avLst/>
          </a:prstGeom>
          <a:noFill/>
          <a:ln>
            <a:noFill/>
          </a:ln>
        </p:spPr>
      </p:pic>
      <p:pic>
        <p:nvPicPr>
          <p:cNvPr id="275" name="Google Shape;275;g1f4fa666ab4_0_130"/>
          <p:cNvPicPr preferRelativeResize="0"/>
          <p:nvPr/>
        </p:nvPicPr>
        <p:blipFill>
          <a:blip r:embed="rId5">
            <a:alphaModFix/>
          </a:blip>
          <a:stretch>
            <a:fillRect/>
          </a:stretch>
        </p:blipFill>
        <p:spPr>
          <a:xfrm>
            <a:off x="5952700" y="5127528"/>
            <a:ext cx="5203125" cy="14324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
        <p:nvSpPr>
          <p:cNvPr id="280" name="Google Shape;280;g1f4fa666ab4_0_139"/>
          <p:cNvSpPr txBox="1"/>
          <p:nvPr/>
        </p:nvSpPr>
        <p:spPr>
          <a:xfrm>
            <a:off x="5507925" y="599175"/>
            <a:ext cx="6329700" cy="6033900"/>
          </a:xfrm>
          <a:prstGeom prst="rect">
            <a:avLst/>
          </a:prstGeom>
          <a:noFill/>
          <a:ln>
            <a:noFill/>
          </a:ln>
        </p:spPr>
        <p:txBody>
          <a:bodyPr spcFirstLastPara="1" wrap="square" lIns="91425" tIns="45700" rIns="91425" bIns="45700" anchor="ctr" anchorCtr="0">
            <a:normAutofit lnSpcReduction="20000"/>
          </a:bodyPr>
          <a:lstStyle/>
          <a:p>
            <a:pPr marL="457200" lvl="0"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AppNavigator.js se torna o coração da navegação do aplicativo, encapsulando toda a lógica de navegação e as definições de tela. Ele retorna um NavigationContainer, que é o componente fundamental que contém o estado de navegação do aplicativo e serve como o ambiente de navegação para os navegadores aninhados.</a:t>
            </a:r>
            <a:endParaRPr sz="1800">
              <a:solidFill>
                <a:schemeClr val="lt1"/>
              </a:solidFill>
              <a:latin typeface="Comfortaa"/>
              <a:ea typeface="Comfortaa"/>
              <a:cs typeface="Comfortaa"/>
              <a:sym typeface="Comfortaa"/>
            </a:endParaRPr>
          </a:p>
          <a:p>
            <a:pPr marL="457200" lvl="0"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NavigationContainer</a:t>
            </a:r>
            <a:endParaRPr sz="1800">
              <a:solidFill>
                <a:schemeClr val="lt1"/>
              </a:solidFill>
              <a:latin typeface="Comfortaa"/>
              <a:ea typeface="Comfortaa"/>
              <a:cs typeface="Comfortaa"/>
              <a:sym typeface="Comfortaa"/>
            </a:endParaRPr>
          </a:p>
          <a:p>
            <a:pPr marL="914400" lvl="1"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Função: Fornece um contexto de navegação para os componentes de navegação aninhados.</a:t>
            </a:r>
            <a:endParaRPr sz="1800">
              <a:solidFill>
                <a:schemeClr val="lt1"/>
              </a:solidFill>
              <a:latin typeface="Comfortaa"/>
              <a:ea typeface="Comfortaa"/>
              <a:cs typeface="Comfortaa"/>
              <a:sym typeface="Comfortaa"/>
            </a:endParaRPr>
          </a:p>
          <a:p>
            <a:pPr marL="914400" lvl="1" indent="-342900" algn="l" rtl="0">
              <a:lnSpc>
                <a:spcPct val="150000"/>
              </a:lnSpc>
              <a:spcBef>
                <a:spcPts val="0"/>
              </a:spcBef>
              <a:spcAft>
                <a:spcPts val="0"/>
              </a:spcAft>
              <a:buClr>
                <a:schemeClr val="lt1"/>
              </a:buClr>
              <a:buSzPts val="1800"/>
              <a:buFont typeface="Comfortaa"/>
              <a:buChar char="○"/>
            </a:pPr>
            <a:r>
              <a:rPr lang="pt-BR" sz="1800">
                <a:solidFill>
                  <a:schemeClr val="lt1"/>
                </a:solidFill>
                <a:latin typeface="Comfortaa"/>
                <a:ea typeface="Comfortaa"/>
                <a:cs typeface="Comfortaa"/>
                <a:sym typeface="Comfortaa"/>
              </a:rPr>
              <a:t>Importância: É essencial para gerenciar o estado da navegação e coordenar as transições entre as telas.</a:t>
            </a:r>
            <a:endParaRPr sz="1800">
              <a:solidFill>
                <a:schemeClr val="lt1"/>
              </a:solidFill>
              <a:latin typeface="Comfortaa"/>
              <a:ea typeface="Comfortaa"/>
              <a:cs typeface="Comfortaa"/>
              <a:sym typeface="Comfortaa"/>
            </a:endParaRPr>
          </a:p>
          <a:p>
            <a:pPr marL="457200" lvl="0" indent="-342900" algn="l" rtl="0">
              <a:lnSpc>
                <a:spcPct val="150000"/>
              </a:lnSpc>
              <a:spcBef>
                <a:spcPts val="0"/>
              </a:spcBef>
              <a:spcAft>
                <a:spcPts val="0"/>
              </a:spcAft>
              <a:buClr>
                <a:schemeClr val="lt1"/>
              </a:buClr>
              <a:buSzPts val="1800"/>
              <a:buFont typeface="Comfortaa"/>
              <a:buChar char="●"/>
            </a:pPr>
            <a:endParaRPr sz="1800">
              <a:solidFill>
                <a:schemeClr val="lt1"/>
              </a:solidFill>
              <a:latin typeface="Comfortaa"/>
              <a:ea typeface="Comfortaa"/>
              <a:cs typeface="Comfortaa"/>
              <a:sym typeface="Comfortaa"/>
            </a:endParaRPr>
          </a:p>
        </p:txBody>
      </p:sp>
      <p:sp>
        <p:nvSpPr>
          <p:cNvPr id="281" name="Google Shape;281;g1f4fa666ab4_0_139"/>
          <p:cNvSpPr txBox="1"/>
          <p:nvPr/>
        </p:nvSpPr>
        <p:spPr>
          <a:xfrm>
            <a:off x="594269" y="1265834"/>
            <a:ext cx="3550500" cy="1108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pt-BR" sz="3300" b="1">
                <a:solidFill>
                  <a:schemeClr val="dk1"/>
                </a:solidFill>
                <a:latin typeface="Comfortaa"/>
                <a:ea typeface="Comfortaa"/>
                <a:cs typeface="Comfortaa"/>
                <a:sym typeface="Comfortaa"/>
              </a:rPr>
              <a:t>Estrutura do AppNavigator</a:t>
            </a:r>
            <a:endParaRPr sz="3300" b="1" i="0" u="none" strike="noStrike" cap="none">
              <a:solidFill>
                <a:schemeClr val="dk1"/>
              </a:solidFill>
              <a:latin typeface="Comfortaa"/>
              <a:ea typeface="Comfortaa"/>
              <a:cs typeface="Comfortaa"/>
              <a:sym typeface="Comfortaa"/>
            </a:endParaRPr>
          </a:p>
        </p:txBody>
      </p:sp>
      <p:pic>
        <p:nvPicPr>
          <p:cNvPr id="282" name="Google Shape;282;g1f4fa666ab4_0_139"/>
          <p:cNvPicPr preferRelativeResize="0"/>
          <p:nvPr/>
        </p:nvPicPr>
        <p:blipFill rotWithShape="1">
          <a:blip r:embed="rId4">
            <a:alphaModFix/>
          </a:blip>
          <a:srcRect/>
          <a:stretch/>
        </p:blipFill>
        <p:spPr>
          <a:xfrm>
            <a:off x="711082" y="2605790"/>
            <a:ext cx="746700" cy="49780"/>
          </a:xfrm>
          <a:prstGeom prst="rect">
            <a:avLst/>
          </a:prstGeom>
          <a:noFill/>
          <a:ln>
            <a:noFill/>
          </a:ln>
        </p:spPr>
      </p:pic>
      <p:pic>
        <p:nvPicPr>
          <p:cNvPr id="283" name="Google Shape;283;g1f4fa666ab4_0_139"/>
          <p:cNvPicPr preferRelativeResize="0"/>
          <p:nvPr/>
        </p:nvPicPr>
        <p:blipFill>
          <a:blip r:embed="rId5">
            <a:alphaModFix/>
          </a:blip>
          <a:stretch>
            <a:fillRect/>
          </a:stretch>
        </p:blipFill>
        <p:spPr>
          <a:xfrm>
            <a:off x="0" y="3397725"/>
            <a:ext cx="4943250" cy="346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7"/>
        <p:cNvGrpSpPr/>
        <p:nvPr/>
      </p:nvGrpSpPr>
      <p:grpSpPr>
        <a:xfrm>
          <a:off x="0" y="0"/>
          <a:ext cx="0" cy="0"/>
          <a:chOff x="0" y="0"/>
          <a:chExt cx="0" cy="0"/>
        </a:xfrm>
      </p:grpSpPr>
      <p:sp>
        <p:nvSpPr>
          <p:cNvPr id="288" name="Google Shape;288;g1f4fa666ab4_0_158"/>
          <p:cNvSpPr txBox="1"/>
          <p:nvPr/>
        </p:nvSpPr>
        <p:spPr>
          <a:xfrm>
            <a:off x="522878" y="538925"/>
            <a:ext cx="74667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100"/>
              <a:buFont typeface="Arial"/>
              <a:buNone/>
            </a:pPr>
            <a:r>
              <a:rPr lang="pt-BR" sz="3200" b="1">
                <a:solidFill>
                  <a:schemeClr val="dk1"/>
                </a:solidFill>
                <a:latin typeface="Comfortaa"/>
                <a:ea typeface="Comfortaa"/>
                <a:cs typeface="Comfortaa"/>
                <a:sym typeface="Comfortaa"/>
              </a:rPr>
              <a:t>Conclusão do Projeto Expo com React Navigation</a:t>
            </a:r>
            <a:endParaRPr sz="3200" b="1" i="0" u="none" strike="noStrike" cap="none">
              <a:solidFill>
                <a:schemeClr val="dk1"/>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chemeClr val="dk1"/>
              </a:solidFill>
              <a:latin typeface="Comfortaa"/>
              <a:ea typeface="Comfortaa"/>
              <a:cs typeface="Comfortaa"/>
              <a:sym typeface="Comfortaa"/>
            </a:endParaRPr>
          </a:p>
        </p:txBody>
      </p:sp>
      <p:pic>
        <p:nvPicPr>
          <p:cNvPr id="289" name="Google Shape;289;g1f4fa666ab4_0_158"/>
          <p:cNvPicPr preferRelativeResize="0"/>
          <p:nvPr/>
        </p:nvPicPr>
        <p:blipFill rotWithShape="1">
          <a:blip r:embed="rId4">
            <a:alphaModFix/>
          </a:blip>
          <a:srcRect/>
          <a:stretch/>
        </p:blipFill>
        <p:spPr>
          <a:xfrm>
            <a:off x="639720" y="1651812"/>
            <a:ext cx="746706" cy="49780"/>
          </a:xfrm>
          <a:prstGeom prst="rect">
            <a:avLst/>
          </a:prstGeom>
          <a:noFill/>
          <a:ln>
            <a:noFill/>
          </a:ln>
        </p:spPr>
      </p:pic>
      <p:sp>
        <p:nvSpPr>
          <p:cNvPr id="290" name="Google Shape;290;g1f4fa666ab4_0_158"/>
          <p:cNvSpPr txBox="1"/>
          <p:nvPr/>
        </p:nvSpPr>
        <p:spPr>
          <a:xfrm>
            <a:off x="662600" y="1780750"/>
            <a:ext cx="7466700" cy="3892800"/>
          </a:xfrm>
          <a:prstGeom prst="rect">
            <a:avLst/>
          </a:prstGeom>
          <a:noFill/>
          <a:ln>
            <a:noFill/>
          </a:ln>
        </p:spPr>
        <p:txBody>
          <a:bodyPr spcFirstLastPara="1" wrap="square" lIns="91425" tIns="91425" rIns="91425" bIns="91425" anchor="t" anchorCtr="0">
            <a:normAutofit/>
          </a:bodyPr>
          <a:lstStyle/>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Criamos um projeto Expo simplificado, focado na organização e na navegação.</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A estrutura do projeto foi projetada para promover a modularidade e facilitar a manutenção.</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Implementamos uma navegação básica usando React Navigation, com telas de login e início.</a:t>
            </a:r>
            <a:endParaRPr sz="2800">
              <a:solidFill>
                <a:schemeClr val="dk1"/>
              </a:solidFill>
              <a:latin typeface="Calibri"/>
              <a:ea typeface="Calibri"/>
              <a:cs typeface="Calibri"/>
              <a:sym typeface="Calibri"/>
            </a:endParaRPr>
          </a:p>
        </p:txBody>
      </p:sp>
      <p:pic>
        <p:nvPicPr>
          <p:cNvPr id="291" name="Google Shape;291;g1f4fa666ab4_0_158"/>
          <p:cNvPicPr preferRelativeResize="0"/>
          <p:nvPr/>
        </p:nvPicPr>
        <p:blipFill>
          <a:blip r:embed="rId5">
            <a:alphaModFix/>
          </a:blip>
          <a:stretch>
            <a:fillRect/>
          </a:stretch>
        </p:blipFill>
        <p:spPr>
          <a:xfrm>
            <a:off x="8676778" y="5"/>
            <a:ext cx="3515222"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5"/>
        <p:cNvGrpSpPr/>
        <p:nvPr/>
      </p:nvGrpSpPr>
      <p:grpSpPr>
        <a:xfrm>
          <a:off x="0" y="0"/>
          <a:ext cx="0" cy="0"/>
          <a:chOff x="0" y="0"/>
          <a:chExt cx="0" cy="0"/>
        </a:xfrm>
      </p:grpSpPr>
      <p:sp>
        <p:nvSpPr>
          <p:cNvPr id="296" name="Google Shape;296;g1f4fa666ab4_0_169"/>
          <p:cNvSpPr txBox="1"/>
          <p:nvPr/>
        </p:nvSpPr>
        <p:spPr>
          <a:xfrm>
            <a:off x="522878" y="538925"/>
            <a:ext cx="7466700" cy="585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pt-BR" sz="3200" b="1">
                <a:solidFill>
                  <a:schemeClr val="dk1"/>
                </a:solidFill>
                <a:latin typeface="Comfortaa"/>
                <a:ea typeface="Comfortaa"/>
                <a:cs typeface="Comfortaa"/>
                <a:sym typeface="Comfortaa"/>
              </a:rPr>
              <a:t>Estrutura Final do Projeto</a:t>
            </a:r>
            <a:endParaRPr sz="3600" b="1" i="0" u="none" strike="noStrike" cap="none">
              <a:solidFill>
                <a:schemeClr val="dk1"/>
              </a:solidFill>
              <a:latin typeface="Comfortaa"/>
              <a:ea typeface="Comfortaa"/>
              <a:cs typeface="Comfortaa"/>
              <a:sym typeface="Comfortaa"/>
            </a:endParaRPr>
          </a:p>
        </p:txBody>
      </p:sp>
      <p:pic>
        <p:nvPicPr>
          <p:cNvPr id="297" name="Google Shape;297;g1f4fa666ab4_0_169"/>
          <p:cNvPicPr preferRelativeResize="0"/>
          <p:nvPr/>
        </p:nvPicPr>
        <p:blipFill rotWithShape="1">
          <a:blip r:embed="rId4">
            <a:alphaModFix/>
          </a:blip>
          <a:srcRect/>
          <a:stretch/>
        </p:blipFill>
        <p:spPr>
          <a:xfrm>
            <a:off x="639720" y="1651812"/>
            <a:ext cx="746706" cy="49780"/>
          </a:xfrm>
          <a:prstGeom prst="rect">
            <a:avLst/>
          </a:prstGeom>
          <a:noFill/>
          <a:ln>
            <a:noFill/>
          </a:ln>
        </p:spPr>
      </p:pic>
      <p:sp>
        <p:nvSpPr>
          <p:cNvPr id="298" name="Google Shape;298;g1f4fa666ab4_0_169"/>
          <p:cNvSpPr txBox="1"/>
          <p:nvPr/>
        </p:nvSpPr>
        <p:spPr>
          <a:xfrm>
            <a:off x="662600" y="1780750"/>
            <a:ext cx="7466700" cy="3892800"/>
          </a:xfrm>
          <a:prstGeom prst="rect">
            <a:avLst/>
          </a:prstGeom>
          <a:noFill/>
          <a:ln>
            <a:noFill/>
          </a:ln>
        </p:spPr>
        <p:txBody>
          <a:bodyPr spcFirstLastPara="1" wrap="square" lIns="91425" tIns="91425" rIns="91425" bIns="91425" anchor="t" anchorCtr="0">
            <a:normAutofit lnSpcReduction="10000"/>
          </a:bodyPr>
          <a:lstStyle/>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App.js serve como o ponto de entrada, simplificado para apenas retornar AppNavigator.</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AppNavigator.js gerencia a navegação do aplicativo, incluindo o NavigationContainer e o StackNavigator.</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As pastas components, screens, e config ajudam a organizar o código relacionado.</a:t>
            </a:r>
            <a:endParaRPr sz="2800">
              <a:solidFill>
                <a:schemeClr val="dk1"/>
              </a:solidFill>
              <a:latin typeface="Calibri"/>
              <a:ea typeface="Calibri"/>
              <a:cs typeface="Calibri"/>
              <a:sym typeface="Calibri"/>
            </a:endParaRPr>
          </a:p>
        </p:txBody>
      </p:sp>
      <p:pic>
        <p:nvPicPr>
          <p:cNvPr id="299" name="Google Shape;299;g1f4fa666ab4_0_169"/>
          <p:cNvPicPr preferRelativeResize="0"/>
          <p:nvPr/>
        </p:nvPicPr>
        <p:blipFill>
          <a:blip r:embed="rId5">
            <a:alphaModFix/>
          </a:blip>
          <a:stretch>
            <a:fillRect/>
          </a:stretch>
        </p:blipFill>
        <p:spPr>
          <a:xfrm>
            <a:off x="8676778" y="5"/>
            <a:ext cx="3515222"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Google Shape;304;g1f4fa666ab4_0_179"/>
          <p:cNvSpPr txBox="1"/>
          <p:nvPr/>
        </p:nvSpPr>
        <p:spPr>
          <a:xfrm>
            <a:off x="522878" y="538925"/>
            <a:ext cx="7466700" cy="585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pt-BR" sz="3200" b="1">
                <a:solidFill>
                  <a:schemeClr val="dk1"/>
                </a:solidFill>
                <a:latin typeface="Comfortaa"/>
                <a:ea typeface="Comfortaa"/>
                <a:cs typeface="Comfortaa"/>
                <a:sym typeface="Comfortaa"/>
              </a:rPr>
              <a:t>Implementação da Navegação</a:t>
            </a:r>
            <a:endParaRPr sz="3600" b="1" i="0" u="none" strike="noStrike" cap="none">
              <a:solidFill>
                <a:schemeClr val="dk1"/>
              </a:solidFill>
              <a:latin typeface="Comfortaa"/>
              <a:ea typeface="Comfortaa"/>
              <a:cs typeface="Comfortaa"/>
              <a:sym typeface="Comfortaa"/>
            </a:endParaRPr>
          </a:p>
        </p:txBody>
      </p:sp>
      <p:pic>
        <p:nvPicPr>
          <p:cNvPr id="305" name="Google Shape;305;g1f4fa666ab4_0_179"/>
          <p:cNvPicPr preferRelativeResize="0"/>
          <p:nvPr/>
        </p:nvPicPr>
        <p:blipFill rotWithShape="1">
          <a:blip r:embed="rId4">
            <a:alphaModFix/>
          </a:blip>
          <a:srcRect/>
          <a:stretch/>
        </p:blipFill>
        <p:spPr>
          <a:xfrm>
            <a:off x="639720" y="1651812"/>
            <a:ext cx="746706" cy="49780"/>
          </a:xfrm>
          <a:prstGeom prst="rect">
            <a:avLst/>
          </a:prstGeom>
          <a:noFill/>
          <a:ln>
            <a:noFill/>
          </a:ln>
        </p:spPr>
      </p:pic>
      <p:sp>
        <p:nvSpPr>
          <p:cNvPr id="306" name="Google Shape;306;g1f4fa666ab4_0_179"/>
          <p:cNvSpPr txBox="1"/>
          <p:nvPr/>
        </p:nvSpPr>
        <p:spPr>
          <a:xfrm>
            <a:off x="662600" y="1780750"/>
            <a:ext cx="7466700" cy="3892800"/>
          </a:xfrm>
          <a:prstGeom prst="rect">
            <a:avLst/>
          </a:prstGeom>
          <a:noFill/>
          <a:ln>
            <a:noFill/>
          </a:ln>
        </p:spPr>
        <p:txBody>
          <a:bodyPr spcFirstLastPara="1" wrap="square" lIns="91425" tIns="91425" rIns="91425" bIns="91425" anchor="t" anchorCtr="0">
            <a:normAutofit/>
          </a:bodyPr>
          <a:lstStyle/>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Utilizamos o StackNavigator para gerenciar a navegação entre a tela de login e a tela inicial.</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NavigationContainer encapsula os navegadores e gerencia o estado de navegação.</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Cada tela do aplicativo é facilmente acessível e organizada dentro da estrutura de navegação.</a:t>
            </a:r>
            <a:endParaRPr sz="2800">
              <a:solidFill>
                <a:schemeClr val="dk1"/>
              </a:solidFill>
              <a:latin typeface="Calibri"/>
              <a:ea typeface="Calibri"/>
              <a:cs typeface="Calibri"/>
              <a:sym typeface="Calibri"/>
            </a:endParaRPr>
          </a:p>
        </p:txBody>
      </p:sp>
      <p:pic>
        <p:nvPicPr>
          <p:cNvPr id="307" name="Google Shape;307;g1f4fa666ab4_0_179"/>
          <p:cNvPicPr preferRelativeResize="0"/>
          <p:nvPr/>
        </p:nvPicPr>
        <p:blipFill>
          <a:blip r:embed="rId5">
            <a:alphaModFix/>
          </a:blip>
          <a:stretch>
            <a:fillRect/>
          </a:stretch>
        </p:blipFill>
        <p:spPr>
          <a:xfrm>
            <a:off x="8676778" y="5"/>
            <a:ext cx="3515222"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g1f4fa666ab4_0_188"/>
          <p:cNvSpPr txBox="1"/>
          <p:nvPr/>
        </p:nvSpPr>
        <p:spPr>
          <a:xfrm>
            <a:off x="522878" y="538925"/>
            <a:ext cx="7466700" cy="585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pt-BR" sz="3200" b="1">
                <a:solidFill>
                  <a:schemeClr val="dk1"/>
                </a:solidFill>
                <a:latin typeface="Comfortaa"/>
                <a:ea typeface="Comfortaa"/>
                <a:cs typeface="Comfortaa"/>
                <a:sym typeface="Comfortaa"/>
              </a:rPr>
              <a:t>Expansão e Melhorias Futuras</a:t>
            </a:r>
            <a:endParaRPr sz="3200" b="1">
              <a:solidFill>
                <a:schemeClr val="dk1"/>
              </a:solidFill>
              <a:latin typeface="Comfortaa"/>
              <a:ea typeface="Comfortaa"/>
              <a:cs typeface="Comfortaa"/>
              <a:sym typeface="Comfortaa"/>
            </a:endParaRPr>
          </a:p>
        </p:txBody>
      </p:sp>
      <p:pic>
        <p:nvPicPr>
          <p:cNvPr id="313" name="Google Shape;313;g1f4fa666ab4_0_188"/>
          <p:cNvPicPr preferRelativeResize="0"/>
          <p:nvPr/>
        </p:nvPicPr>
        <p:blipFill rotWithShape="1">
          <a:blip r:embed="rId4">
            <a:alphaModFix/>
          </a:blip>
          <a:srcRect/>
          <a:stretch/>
        </p:blipFill>
        <p:spPr>
          <a:xfrm>
            <a:off x="639720" y="1651812"/>
            <a:ext cx="746706" cy="49780"/>
          </a:xfrm>
          <a:prstGeom prst="rect">
            <a:avLst/>
          </a:prstGeom>
          <a:noFill/>
          <a:ln>
            <a:noFill/>
          </a:ln>
        </p:spPr>
      </p:pic>
      <p:sp>
        <p:nvSpPr>
          <p:cNvPr id="314" name="Google Shape;314;g1f4fa666ab4_0_188"/>
          <p:cNvSpPr txBox="1"/>
          <p:nvPr/>
        </p:nvSpPr>
        <p:spPr>
          <a:xfrm>
            <a:off x="662600" y="1780750"/>
            <a:ext cx="7466700" cy="3892800"/>
          </a:xfrm>
          <a:prstGeom prst="rect">
            <a:avLst/>
          </a:prstGeom>
          <a:noFill/>
          <a:ln>
            <a:noFill/>
          </a:ln>
        </p:spPr>
        <p:txBody>
          <a:bodyPr spcFirstLastPara="1" wrap="square" lIns="91425" tIns="91425" rIns="91425" bIns="91425" anchor="t" anchorCtr="0">
            <a:normAutofit/>
          </a:bodyPr>
          <a:lstStyle/>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O projeto pode ser expandido adicionando mais telas, componentes e funcionalidades.</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HomeScreen.jsx e LoginScreen.jsx precisa ser criado.</a:t>
            </a:r>
            <a:endParaRPr sz="2800">
              <a:solidFill>
                <a:schemeClr val="dk1"/>
              </a:solidFill>
              <a:latin typeface="Calibri"/>
              <a:ea typeface="Calibri"/>
              <a:cs typeface="Calibri"/>
              <a:sym typeface="Calibri"/>
            </a:endParaRPr>
          </a:p>
          <a:p>
            <a:pPr marL="457200" lvl="0" indent="-406400" algn="l" rtl="0">
              <a:lnSpc>
                <a:spcPct val="115000"/>
              </a:lnSpc>
              <a:spcBef>
                <a:spcPts val="0"/>
              </a:spcBef>
              <a:spcAft>
                <a:spcPts val="0"/>
              </a:spcAft>
              <a:buClr>
                <a:schemeClr val="dk1"/>
              </a:buClr>
              <a:buSzPts val="2800"/>
              <a:buFont typeface="Calibri"/>
              <a:buChar char="●"/>
            </a:pPr>
            <a:r>
              <a:rPr lang="pt-BR" sz="2800">
                <a:solidFill>
                  <a:schemeClr val="dk1"/>
                </a:solidFill>
                <a:latin typeface="Calibri"/>
                <a:ea typeface="Calibri"/>
                <a:cs typeface="Calibri"/>
                <a:sym typeface="Calibri"/>
              </a:rPr>
              <a:t>A estrutura modular facilita a adição de novos recursos, como autenticação Firebase, armazenamento de dados, e mais.</a:t>
            </a:r>
            <a:endParaRPr sz="2800">
              <a:solidFill>
                <a:schemeClr val="dk1"/>
              </a:solidFill>
              <a:latin typeface="Calibri"/>
              <a:ea typeface="Calibri"/>
              <a:cs typeface="Calibri"/>
              <a:sym typeface="Calibri"/>
            </a:endParaRPr>
          </a:p>
        </p:txBody>
      </p:sp>
      <p:pic>
        <p:nvPicPr>
          <p:cNvPr id="315" name="Google Shape;315;g1f4fa666ab4_0_188"/>
          <p:cNvPicPr preferRelativeResize="0"/>
          <p:nvPr/>
        </p:nvPicPr>
        <p:blipFill>
          <a:blip r:embed="rId5">
            <a:alphaModFix/>
          </a:blip>
          <a:stretch>
            <a:fillRect/>
          </a:stretch>
        </p:blipFill>
        <p:spPr>
          <a:xfrm>
            <a:off x="8676778" y="5"/>
            <a:ext cx="3515222" cy="6858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sp>
        <p:nvSpPr>
          <p:cNvPr id="97" name="Google Shape;97;g1f4fa666ab4_0_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000"/>
              <a:buFont typeface="Verdana"/>
              <a:buNone/>
            </a:pPr>
            <a:r>
              <a:rPr lang="pt-BR" sz="4000" b="1">
                <a:solidFill>
                  <a:schemeClr val="lt1"/>
                </a:solidFill>
                <a:latin typeface="Comfortaa"/>
                <a:ea typeface="Comfortaa"/>
                <a:cs typeface="Comfortaa"/>
                <a:sym typeface="Comfortaa"/>
              </a:rPr>
              <a:t>React Native</a:t>
            </a:r>
            <a:endParaRPr>
              <a:latin typeface="Comfortaa"/>
              <a:ea typeface="Comfortaa"/>
              <a:cs typeface="Comfortaa"/>
              <a:sym typeface="Comfortaa"/>
            </a:endParaRPr>
          </a:p>
        </p:txBody>
      </p:sp>
      <p:sp>
        <p:nvSpPr>
          <p:cNvPr id="98" name="Google Shape;98;g1f4fa666ab4_0_1"/>
          <p:cNvSpPr txBox="1">
            <a:spLocks noGrp="1"/>
          </p:cNvSpPr>
          <p:nvPr>
            <p:ph type="body" idx="1"/>
          </p:nvPr>
        </p:nvSpPr>
        <p:spPr>
          <a:xfrm>
            <a:off x="838200" y="1825625"/>
            <a:ext cx="7937400" cy="4351200"/>
          </a:xfrm>
          <a:prstGeom prst="rect">
            <a:avLst/>
          </a:prstGeom>
        </p:spPr>
        <p:txBody>
          <a:bodyPr spcFirstLastPara="1" wrap="square" lIns="91425" tIns="45700" rIns="91425" bIns="45700" anchor="t" anchorCtr="0">
            <a:normAutofit fontScale="77500" lnSpcReduction="20000"/>
          </a:bodyPr>
          <a:lstStyle/>
          <a:p>
            <a:pPr marL="457200" lvl="0" indent="-317182" algn="l" rtl="0">
              <a:spcBef>
                <a:spcPts val="0"/>
              </a:spcBef>
              <a:spcAft>
                <a:spcPts val="0"/>
              </a:spcAft>
              <a:buClr>
                <a:schemeClr val="lt1"/>
              </a:buClr>
              <a:buSzPct val="64285"/>
              <a:buChar char="•"/>
            </a:pPr>
            <a:r>
              <a:rPr lang="pt-BR">
                <a:solidFill>
                  <a:schemeClr val="lt1"/>
                </a:solidFill>
              </a:rPr>
              <a:t>Com React Native, é possível </a:t>
            </a:r>
            <a:r>
              <a:rPr lang="pt-BR" b="1">
                <a:solidFill>
                  <a:schemeClr val="lt1"/>
                </a:solidFill>
              </a:rPr>
              <a:t>desenvolver aplicativos</a:t>
            </a:r>
            <a:r>
              <a:rPr lang="pt-BR">
                <a:solidFill>
                  <a:schemeClr val="lt1"/>
                </a:solidFill>
              </a:rPr>
              <a:t> </a:t>
            </a:r>
            <a:r>
              <a:rPr lang="pt-BR" b="1">
                <a:solidFill>
                  <a:schemeClr val="lt1"/>
                </a:solidFill>
              </a:rPr>
              <a:t>nativos </a:t>
            </a:r>
            <a:r>
              <a:rPr lang="pt-BR">
                <a:solidFill>
                  <a:schemeClr val="lt1"/>
                </a:solidFill>
              </a:rPr>
              <a:t>altamente flexíveis e eficientes. </a:t>
            </a:r>
            <a:endParaRPr>
              <a:solidFill>
                <a:schemeClr val="lt1"/>
              </a:solidFill>
            </a:endParaRPr>
          </a:p>
          <a:p>
            <a:pPr marL="457200" lvl="0" indent="-317182" algn="l" rtl="0">
              <a:spcBef>
                <a:spcPts val="0"/>
              </a:spcBef>
              <a:spcAft>
                <a:spcPts val="0"/>
              </a:spcAft>
              <a:buClr>
                <a:schemeClr val="lt1"/>
              </a:buClr>
              <a:buSzPct val="64285"/>
              <a:buChar char="•"/>
            </a:pPr>
            <a:r>
              <a:rPr lang="pt-BR">
                <a:solidFill>
                  <a:schemeClr val="lt1"/>
                </a:solidFill>
              </a:rPr>
              <a:t>A tecnologia oferece a capacidade de criar versões específicas de componentes para cada plataforma, permitindo que uma equipe mantenha múltiplas plataformas com uma tecnologia comum: React. Isso resulta em um processo de desenvolvimento mais ágil, onde equipes podem colaborar e compartilhar código de forma eficiente.</a:t>
            </a:r>
            <a:endParaRPr>
              <a:solidFill>
                <a:schemeClr val="lt1"/>
              </a:solidFill>
            </a:endParaRPr>
          </a:p>
        </p:txBody>
      </p:sp>
      <p:pic>
        <p:nvPicPr>
          <p:cNvPr id="99" name="Google Shape;99;g1f4fa666ab4_0_1"/>
          <p:cNvPicPr preferRelativeResize="0"/>
          <p:nvPr/>
        </p:nvPicPr>
        <p:blipFill>
          <a:blip r:embed="rId4">
            <a:alphaModFix/>
          </a:blip>
          <a:stretch>
            <a:fillRect/>
          </a:stretch>
        </p:blipFill>
        <p:spPr>
          <a:xfrm>
            <a:off x="8775600" y="1021425"/>
            <a:ext cx="3111600" cy="40450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4"/>
          <p:cNvSpPr/>
          <p:nvPr/>
        </p:nvSpPr>
        <p:spPr>
          <a:xfrm>
            <a:off x="68475" y="1898250"/>
            <a:ext cx="4314300" cy="3854700"/>
          </a:xfrm>
          <a:prstGeom prst="roundRect">
            <a:avLst>
              <a:gd name="adj" fmla="val 16667"/>
            </a:avLst>
          </a:prstGeom>
          <a:solidFill>
            <a:srgbClr val="FCFC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05" name="Google Shape;105;p4"/>
          <p:cNvPicPr preferRelativeResize="0"/>
          <p:nvPr/>
        </p:nvPicPr>
        <p:blipFill rotWithShape="1">
          <a:blip r:embed="rId4">
            <a:alphaModFix/>
          </a:blip>
          <a:srcRect l="6117" t="4067" r="2707"/>
          <a:stretch/>
        </p:blipFill>
        <p:spPr>
          <a:xfrm>
            <a:off x="249425" y="2205575"/>
            <a:ext cx="3952399" cy="3361350"/>
          </a:xfrm>
          <a:prstGeom prst="rect">
            <a:avLst/>
          </a:prstGeom>
          <a:noFill/>
          <a:ln>
            <a:noFill/>
          </a:ln>
        </p:spPr>
      </p:pic>
      <p:sp>
        <p:nvSpPr>
          <p:cNvPr id="106" name="Google Shape;106;p4"/>
          <p:cNvSpPr txBox="1"/>
          <p:nvPr/>
        </p:nvSpPr>
        <p:spPr>
          <a:xfrm>
            <a:off x="522885" y="538925"/>
            <a:ext cx="11070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React Native</a:t>
            </a:r>
            <a:endParaRPr sz="1400" b="0" i="0" u="none" strike="noStrike" cap="none">
              <a:solidFill>
                <a:srgbClr val="000000"/>
              </a:solidFill>
              <a:latin typeface="Comfortaa"/>
              <a:ea typeface="Comfortaa"/>
              <a:cs typeface="Comfortaa"/>
              <a:sym typeface="Comfortaa"/>
            </a:endParaRPr>
          </a:p>
        </p:txBody>
      </p:sp>
      <p:sp>
        <p:nvSpPr>
          <p:cNvPr id="107" name="Google Shape;107;p4"/>
          <p:cNvSpPr txBox="1"/>
          <p:nvPr/>
        </p:nvSpPr>
        <p:spPr>
          <a:xfrm>
            <a:off x="4226325" y="1849800"/>
            <a:ext cx="7523100" cy="3951600"/>
          </a:xfrm>
          <a:prstGeom prst="rect">
            <a:avLst/>
          </a:prstGeom>
          <a:noFill/>
          <a:ln>
            <a:noFill/>
          </a:ln>
        </p:spPr>
        <p:txBody>
          <a:bodyPr spcFirstLastPara="1" wrap="square" lIns="91425" tIns="45700" rIns="91425" bIns="45700" anchor="t" anchorCtr="0">
            <a:normAutofit/>
          </a:bodyPr>
          <a:lstStyle/>
          <a:p>
            <a:pPr marL="457200" lvl="0" indent="-368300" algn="l" rtl="0">
              <a:lnSpc>
                <a:spcPct val="150000"/>
              </a:lnSpc>
              <a:spcBef>
                <a:spcPts val="0"/>
              </a:spcBef>
              <a:spcAft>
                <a:spcPts val="0"/>
              </a:spcAft>
              <a:buClr>
                <a:schemeClr val="dk1"/>
              </a:buClr>
              <a:buSzPts val="2200"/>
              <a:buFont typeface="Comfortaa"/>
              <a:buChar char="●"/>
            </a:pPr>
            <a:r>
              <a:rPr lang="pt-BR" sz="2200" b="1">
                <a:solidFill>
                  <a:schemeClr val="dk1"/>
                </a:solidFill>
                <a:latin typeface="Comfortaa"/>
                <a:ea typeface="Comfortaa"/>
                <a:cs typeface="Comfortaa"/>
                <a:sym typeface="Comfortaa"/>
              </a:rPr>
              <a:t>React Native permite que você crie aplicativos verdadeiramente nativos sem comprometer a experiência dos seus usuários. Ele fornece um conjunto central de componentes nativos agnósticos à plataforma, como View, Texto e Imagem, que se mapeiam diretamente aos blocos de construção da interface nativa da plataforma.</a:t>
            </a:r>
            <a:endParaRPr sz="2200" b="1">
              <a:solidFill>
                <a:schemeClr val="dk1"/>
              </a:solidFill>
              <a:latin typeface="Comfortaa"/>
              <a:ea typeface="Comfortaa"/>
              <a:cs typeface="Comfortaa"/>
              <a:sym typeface="Comfortaa"/>
            </a:endParaRPr>
          </a:p>
        </p:txBody>
      </p:sp>
      <p:pic>
        <p:nvPicPr>
          <p:cNvPr id="108" name="Google Shape;108;p4"/>
          <p:cNvPicPr preferRelativeResize="0"/>
          <p:nvPr/>
        </p:nvPicPr>
        <p:blipFill rotWithShape="1">
          <a:blip r:embed="rId5">
            <a:alphaModFix/>
          </a:blip>
          <a:srcRect/>
          <a:stretch/>
        </p:blipFill>
        <p:spPr>
          <a:xfrm>
            <a:off x="639720" y="1485196"/>
            <a:ext cx="746705" cy="49780"/>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g1f4fa666ab4_0_13"/>
          <p:cNvSpPr txBox="1"/>
          <p:nvPr/>
        </p:nvSpPr>
        <p:spPr>
          <a:xfrm>
            <a:off x="522885" y="538925"/>
            <a:ext cx="11070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React Native</a:t>
            </a:r>
            <a:endParaRPr sz="1400" b="0" i="0" u="none" strike="noStrike" cap="none">
              <a:solidFill>
                <a:srgbClr val="000000"/>
              </a:solidFill>
              <a:latin typeface="Comfortaa"/>
              <a:ea typeface="Comfortaa"/>
              <a:cs typeface="Comfortaa"/>
              <a:sym typeface="Comfortaa"/>
            </a:endParaRPr>
          </a:p>
        </p:txBody>
      </p:sp>
      <p:sp>
        <p:nvSpPr>
          <p:cNvPr id="114" name="Google Shape;114;g1f4fa666ab4_0_13"/>
          <p:cNvSpPr txBox="1"/>
          <p:nvPr/>
        </p:nvSpPr>
        <p:spPr>
          <a:xfrm>
            <a:off x="639725" y="1849800"/>
            <a:ext cx="5983500" cy="3951600"/>
          </a:xfrm>
          <a:prstGeom prst="rect">
            <a:avLst/>
          </a:prstGeom>
          <a:noFill/>
          <a:ln>
            <a:noFill/>
          </a:ln>
        </p:spPr>
        <p:txBody>
          <a:bodyPr spcFirstLastPara="1" wrap="square" lIns="91425" tIns="45700" rIns="91425" bIns="45700" anchor="t" anchorCtr="0">
            <a:normAutofit fontScale="85000"/>
          </a:bodyPr>
          <a:lstStyle/>
          <a:p>
            <a:pPr marL="457200" lvl="0" indent="-347345" algn="l" rtl="0">
              <a:lnSpc>
                <a:spcPct val="150000"/>
              </a:lnSpc>
              <a:spcBef>
                <a:spcPts val="0"/>
              </a:spcBef>
              <a:spcAft>
                <a:spcPts val="0"/>
              </a:spcAft>
              <a:buClr>
                <a:schemeClr val="dk1"/>
              </a:buClr>
              <a:buSzPct val="100000"/>
              <a:buFont typeface="Comfortaa"/>
              <a:buChar char="●"/>
            </a:pPr>
            <a:r>
              <a:rPr lang="pt-BR" sz="2200" b="1">
                <a:solidFill>
                  <a:schemeClr val="dk1"/>
                </a:solidFill>
                <a:latin typeface="Comfortaa"/>
                <a:ea typeface="Comfortaa"/>
                <a:cs typeface="Comfortaa"/>
                <a:sym typeface="Comfortaa"/>
              </a:rPr>
              <a:t>Os componentes React envolvem código nativo existente e interagem com APIs nativas por meio do paradigma de IU declarativa e JavaScript do React. Isso possibilita o desenvolvimento de aplicativos nativos para equipes inteiramente novas de desenvolvedores e permite que equipes nativas existentes trabalhem de maneira muito mais rápida.</a:t>
            </a:r>
            <a:endParaRPr sz="2200" b="1">
              <a:solidFill>
                <a:schemeClr val="dk1"/>
              </a:solidFill>
              <a:latin typeface="Comfortaa"/>
              <a:ea typeface="Comfortaa"/>
              <a:cs typeface="Comfortaa"/>
              <a:sym typeface="Comfortaa"/>
            </a:endParaRPr>
          </a:p>
        </p:txBody>
      </p:sp>
      <p:pic>
        <p:nvPicPr>
          <p:cNvPr id="115" name="Google Shape;115;g1f4fa666ab4_0_13"/>
          <p:cNvPicPr preferRelativeResize="0"/>
          <p:nvPr/>
        </p:nvPicPr>
        <p:blipFill rotWithShape="1">
          <a:blip r:embed="rId4">
            <a:alphaModFix/>
          </a:blip>
          <a:srcRect/>
          <a:stretch/>
        </p:blipFill>
        <p:spPr>
          <a:xfrm>
            <a:off x="639720" y="1485196"/>
            <a:ext cx="746706" cy="49780"/>
          </a:xfrm>
          <a:prstGeom prst="rect">
            <a:avLst/>
          </a:prstGeom>
          <a:noFill/>
          <a:ln>
            <a:noFill/>
          </a:ln>
        </p:spPr>
      </p:pic>
      <p:pic>
        <p:nvPicPr>
          <p:cNvPr id="116" name="Google Shape;116;g1f4fa666ab4_0_13"/>
          <p:cNvPicPr preferRelativeResize="0"/>
          <p:nvPr/>
        </p:nvPicPr>
        <p:blipFill>
          <a:blip r:embed="rId5">
            <a:alphaModFix/>
          </a:blip>
          <a:stretch>
            <a:fillRect/>
          </a:stretch>
        </p:blipFill>
        <p:spPr>
          <a:xfrm>
            <a:off x="6975400" y="1024750"/>
            <a:ext cx="4815500" cy="4307225"/>
          </a:xfrm>
          <a:prstGeom prst="rect">
            <a:avLst/>
          </a:prstGeom>
          <a:noFill/>
          <a:ln>
            <a:noFill/>
          </a:ln>
          <a:effectLst>
            <a:outerShdw blurRad="414338" algn="bl" rotWithShape="0">
              <a:srgbClr val="000000">
                <a:alpha val="32000"/>
              </a:srgb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bb74b19e8c_0_8"/>
          <p:cNvSpPr txBox="1"/>
          <p:nvPr/>
        </p:nvSpPr>
        <p:spPr>
          <a:xfrm>
            <a:off x="522885" y="538925"/>
            <a:ext cx="11070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React Native - Expo</a:t>
            </a:r>
            <a:endParaRPr sz="1400" b="0" i="0" u="none" strike="noStrike" cap="none">
              <a:solidFill>
                <a:srgbClr val="000000"/>
              </a:solidFill>
              <a:latin typeface="Comfortaa"/>
              <a:ea typeface="Comfortaa"/>
              <a:cs typeface="Comfortaa"/>
              <a:sym typeface="Comfortaa"/>
            </a:endParaRPr>
          </a:p>
        </p:txBody>
      </p:sp>
      <p:sp>
        <p:nvSpPr>
          <p:cNvPr id="122" name="Google Shape;122;g2bb74b19e8c_0_8"/>
          <p:cNvSpPr txBox="1"/>
          <p:nvPr/>
        </p:nvSpPr>
        <p:spPr>
          <a:xfrm>
            <a:off x="522900" y="1849800"/>
            <a:ext cx="7010100" cy="3951600"/>
          </a:xfrm>
          <a:prstGeom prst="rect">
            <a:avLst/>
          </a:prstGeom>
          <a:noFill/>
          <a:ln>
            <a:noFill/>
          </a:ln>
        </p:spPr>
        <p:txBody>
          <a:bodyPr spcFirstLastPara="1" wrap="square" lIns="91425" tIns="45700" rIns="91425" bIns="45700" anchor="t" anchorCtr="0">
            <a:normAutofit fontScale="92500" lnSpcReduction="10000"/>
          </a:bodyPr>
          <a:lstStyle/>
          <a:p>
            <a:pPr marL="457200" lvl="0" indent="-357822" algn="l" rtl="0">
              <a:lnSpc>
                <a:spcPct val="150000"/>
              </a:lnSpc>
              <a:spcBef>
                <a:spcPts val="0"/>
              </a:spcBef>
              <a:spcAft>
                <a:spcPts val="0"/>
              </a:spcAft>
              <a:buClr>
                <a:schemeClr val="dk1"/>
              </a:buClr>
              <a:buSzPct val="100000"/>
              <a:buFont typeface="Verdana"/>
              <a:buChar char="●"/>
            </a:pPr>
            <a:r>
              <a:rPr lang="pt-BR" sz="2200" b="1">
                <a:solidFill>
                  <a:schemeClr val="dk1"/>
                </a:solidFill>
                <a:latin typeface="Comfortaa"/>
                <a:ea typeface="Comfortaa"/>
                <a:cs typeface="Comfortaa"/>
                <a:sym typeface="Comfortaa"/>
              </a:rPr>
              <a:t>A maneira mais fácil de começar é com o Expo. </a:t>
            </a:r>
            <a:endParaRPr sz="2200" b="1">
              <a:solidFill>
                <a:schemeClr val="dk1"/>
              </a:solidFill>
              <a:latin typeface="Comfortaa"/>
              <a:ea typeface="Comfortaa"/>
              <a:cs typeface="Comfortaa"/>
              <a:sym typeface="Comfortaa"/>
            </a:endParaRPr>
          </a:p>
          <a:p>
            <a:pPr marL="457200" lvl="0" indent="-357822" algn="l" rtl="0">
              <a:lnSpc>
                <a:spcPct val="150000"/>
              </a:lnSpc>
              <a:spcBef>
                <a:spcPts val="0"/>
              </a:spcBef>
              <a:spcAft>
                <a:spcPts val="0"/>
              </a:spcAft>
              <a:buClr>
                <a:schemeClr val="dk1"/>
              </a:buClr>
              <a:buSzPct val="100000"/>
              <a:buFont typeface="Verdana"/>
              <a:buChar char="●"/>
            </a:pPr>
            <a:r>
              <a:rPr lang="pt-BR" sz="2200" b="1">
                <a:solidFill>
                  <a:schemeClr val="dk1"/>
                </a:solidFill>
                <a:latin typeface="Comfortaa"/>
                <a:ea typeface="Comfortaa"/>
                <a:cs typeface="Comfortaa"/>
                <a:sym typeface="Comfortaa"/>
              </a:rPr>
              <a:t>Expo é um conjunto de ferramentas e serviços construídos em torno do React Native e, embora tenha muitos recursos, o mais relevante para nós agora é que ele pode fazer você escrever um aplicativo React Native em questão de minutos. </a:t>
            </a:r>
            <a:endParaRPr sz="2200" b="1">
              <a:solidFill>
                <a:schemeClr val="dk1"/>
              </a:solidFill>
              <a:latin typeface="Comfortaa"/>
              <a:ea typeface="Comfortaa"/>
              <a:cs typeface="Comfortaa"/>
              <a:sym typeface="Comfortaa"/>
            </a:endParaRPr>
          </a:p>
          <a:p>
            <a:pPr marL="457200" lvl="0" indent="-357822" algn="l" rtl="0">
              <a:lnSpc>
                <a:spcPct val="150000"/>
              </a:lnSpc>
              <a:spcBef>
                <a:spcPts val="0"/>
              </a:spcBef>
              <a:spcAft>
                <a:spcPts val="0"/>
              </a:spcAft>
              <a:buClr>
                <a:schemeClr val="dk1"/>
              </a:buClr>
              <a:buSzPct val="100000"/>
              <a:buFont typeface="Verdana"/>
              <a:buChar char="●"/>
            </a:pPr>
            <a:r>
              <a:rPr lang="pt-BR" sz="2200" b="1">
                <a:solidFill>
                  <a:schemeClr val="dk1"/>
                </a:solidFill>
                <a:latin typeface="Comfortaa"/>
                <a:ea typeface="Comfortaa"/>
                <a:cs typeface="Comfortaa"/>
                <a:sym typeface="Comfortaa"/>
              </a:rPr>
              <a:t>Você só precisa de uma versão recente do Node.js e um telefone ou emulador. </a:t>
            </a:r>
            <a:endParaRPr sz="2200" b="1">
              <a:solidFill>
                <a:schemeClr val="dk1"/>
              </a:solidFill>
              <a:latin typeface="Comfortaa"/>
              <a:ea typeface="Comfortaa"/>
              <a:cs typeface="Comfortaa"/>
              <a:sym typeface="Comfortaa"/>
            </a:endParaRPr>
          </a:p>
        </p:txBody>
      </p:sp>
      <p:pic>
        <p:nvPicPr>
          <p:cNvPr id="123" name="Google Shape;123;g2bb74b19e8c_0_8"/>
          <p:cNvPicPr preferRelativeResize="0"/>
          <p:nvPr/>
        </p:nvPicPr>
        <p:blipFill rotWithShape="1">
          <a:blip r:embed="rId3">
            <a:alphaModFix/>
          </a:blip>
          <a:srcRect/>
          <a:stretch/>
        </p:blipFill>
        <p:spPr>
          <a:xfrm>
            <a:off x="639720" y="1485196"/>
            <a:ext cx="746705" cy="49780"/>
          </a:xfrm>
          <a:prstGeom prst="rect">
            <a:avLst/>
          </a:prstGeom>
          <a:noFill/>
          <a:ln>
            <a:noFill/>
          </a:ln>
        </p:spPr>
      </p:pic>
      <p:pic>
        <p:nvPicPr>
          <p:cNvPr id="124" name="Google Shape;124;g2bb74b19e8c_0_8"/>
          <p:cNvPicPr preferRelativeResize="0"/>
          <p:nvPr/>
        </p:nvPicPr>
        <p:blipFill rotWithShape="1">
          <a:blip r:embed="rId4">
            <a:alphaModFix/>
          </a:blip>
          <a:srcRect b="11480"/>
          <a:stretch/>
        </p:blipFill>
        <p:spPr>
          <a:xfrm>
            <a:off x="7906275" y="2809413"/>
            <a:ext cx="4354200" cy="4048575"/>
          </a:xfrm>
          <a:prstGeom prst="rect">
            <a:avLst/>
          </a:prstGeom>
          <a:noFill/>
          <a:ln>
            <a:noFill/>
          </a:ln>
        </p:spPr>
      </p:pic>
      <p:pic>
        <p:nvPicPr>
          <p:cNvPr id="125" name="Google Shape;125;g2bb74b19e8c_0_8"/>
          <p:cNvPicPr preferRelativeResize="0"/>
          <p:nvPr/>
        </p:nvPicPr>
        <p:blipFill rotWithShape="1">
          <a:blip r:embed="rId5">
            <a:alphaModFix/>
          </a:blip>
          <a:srcRect b="3864"/>
          <a:stretch/>
        </p:blipFill>
        <p:spPr>
          <a:xfrm>
            <a:off x="9218925" y="124225"/>
            <a:ext cx="2798775" cy="2887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g2bb74b19e8c_0_31"/>
          <p:cNvSpPr txBox="1"/>
          <p:nvPr/>
        </p:nvSpPr>
        <p:spPr>
          <a:xfrm>
            <a:off x="522885" y="538925"/>
            <a:ext cx="11070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pt-BR" sz="3600" b="1">
                <a:solidFill>
                  <a:schemeClr val="dk1"/>
                </a:solidFill>
                <a:latin typeface="Comfortaa"/>
                <a:ea typeface="Comfortaa"/>
                <a:cs typeface="Comfortaa"/>
                <a:sym typeface="Comfortaa"/>
              </a:rPr>
              <a:t>Vamos começar</a:t>
            </a:r>
            <a:endParaRPr sz="1400" b="0" i="0" u="none" strike="noStrike" cap="none">
              <a:solidFill>
                <a:srgbClr val="000000"/>
              </a:solidFill>
              <a:latin typeface="Comfortaa"/>
              <a:ea typeface="Comfortaa"/>
              <a:cs typeface="Comfortaa"/>
              <a:sym typeface="Comfortaa"/>
            </a:endParaRPr>
          </a:p>
        </p:txBody>
      </p:sp>
      <p:sp>
        <p:nvSpPr>
          <p:cNvPr id="131" name="Google Shape;131;g2bb74b19e8c_0_31"/>
          <p:cNvSpPr txBox="1"/>
          <p:nvPr/>
        </p:nvSpPr>
        <p:spPr>
          <a:xfrm>
            <a:off x="522900" y="3892825"/>
            <a:ext cx="11226600" cy="1908600"/>
          </a:xfrm>
          <a:prstGeom prst="rect">
            <a:avLst/>
          </a:prstGeom>
          <a:noFill/>
          <a:ln>
            <a:noFill/>
          </a:ln>
        </p:spPr>
        <p:txBody>
          <a:bodyPr spcFirstLastPara="1" wrap="square" lIns="91425" tIns="45700" rIns="91425" bIns="45700" anchor="t" anchorCtr="0">
            <a:normAutofit lnSpcReduction="10000"/>
          </a:bodyPr>
          <a:lstStyle/>
          <a:p>
            <a:pPr marL="457200" marR="0" lvl="0" indent="-368300" algn="l" rtl="0">
              <a:lnSpc>
                <a:spcPct val="150000"/>
              </a:lnSpc>
              <a:spcBef>
                <a:spcPts val="0"/>
              </a:spcBef>
              <a:spcAft>
                <a:spcPts val="0"/>
              </a:spcAft>
              <a:buClr>
                <a:schemeClr val="dk1"/>
              </a:buClr>
              <a:buSzPts val="2200"/>
              <a:buFont typeface="Verdana"/>
              <a:buChar char="●"/>
            </a:pPr>
            <a:r>
              <a:rPr lang="pt-BR" sz="2200" b="1">
                <a:solidFill>
                  <a:schemeClr val="dk1"/>
                </a:solidFill>
                <a:latin typeface="Comfortaa"/>
                <a:ea typeface="Comfortaa"/>
                <a:cs typeface="Comfortaa"/>
                <a:sym typeface="Comfortaa"/>
              </a:rPr>
              <a:t>c:\Users\Seu.Nome\ =&gt; </a:t>
            </a:r>
            <a:endParaRPr sz="2200" b="1">
              <a:solidFill>
                <a:schemeClr val="dk1"/>
              </a:solidFill>
              <a:latin typeface="Comfortaa"/>
              <a:ea typeface="Comfortaa"/>
              <a:cs typeface="Comfortaa"/>
              <a:sym typeface="Comfortaa"/>
            </a:endParaRPr>
          </a:p>
          <a:p>
            <a:pPr marL="914400" marR="0" lvl="1" indent="-368300" algn="l" rtl="0">
              <a:lnSpc>
                <a:spcPct val="150000"/>
              </a:lnSpc>
              <a:spcBef>
                <a:spcPts val="0"/>
              </a:spcBef>
              <a:spcAft>
                <a:spcPts val="0"/>
              </a:spcAft>
              <a:buClr>
                <a:schemeClr val="dk1"/>
              </a:buClr>
              <a:buSzPts val="2200"/>
              <a:buFont typeface="Comfortaa"/>
              <a:buChar char="○"/>
            </a:pPr>
            <a:r>
              <a:rPr lang="pt-BR" sz="2200" b="1">
                <a:solidFill>
                  <a:schemeClr val="dk1"/>
                </a:solidFill>
                <a:latin typeface="Comfortaa"/>
                <a:ea typeface="Comfortaa"/>
                <a:cs typeface="Comfortaa"/>
                <a:sym typeface="Comfortaa"/>
              </a:rPr>
              <a:t>npx create-expo-app meu-primeiro-app</a:t>
            </a:r>
            <a:endParaRPr sz="2200" b="1">
              <a:solidFill>
                <a:schemeClr val="dk1"/>
              </a:solidFill>
              <a:latin typeface="Comfortaa"/>
              <a:ea typeface="Comfortaa"/>
              <a:cs typeface="Comfortaa"/>
              <a:sym typeface="Comfortaa"/>
            </a:endParaRPr>
          </a:p>
          <a:p>
            <a:pPr marL="914400" marR="0" lvl="1" indent="-368300" algn="l" rtl="0">
              <a:lnSpc>
                <a:spcPct val="150000"/>
              </a:lnSpc>
              <a:spcBef>
                <a:spcPts val="0"/>
              </a:spcBef>
              <a:spcAft>
                <a:spcPts val="0"/>
              </a:spcAft>
              <a:buClr>
                <a:schemeClr val="dk1"/>
              </a:buClr>
              <a:buSzPts val="2200"/>
              <a:buFont typeface="Comfortaa"/>
              <a:buChar char="○"/>
            </a:pPr>
            <a:r>
              <a:rPr lang="pt-BR" sz="2200" b="1">
                <a:solidFill>
                  <a:schemeClr val="dk1"/>
                </a:solidFill>
                <a:latin typeface="Comfortaa"/>
                <a:ea typeface="Comfortaa"/>
                <a:cs typeface="Comfortaa"/>
                <a:sym typeface="Comfortaa"/>
              </a:rPr>
              <a:t>cd meu-primeiro-app</a:t>
            </a:r>
            <a:endParaRPr sz="2200" b="1">
              <a:solidFill>
                <a:schemeClr val="dk1"/>
              </a:solidFill>
              <a:latin typeface="Comfortaa"/>
              <a:ea typeface="Comfortaa"/>
              <a:cs typeface="Comfortaa"/>
              <a:sym typeface="Comfortaa"/>
            </a:endParaRPr>
          </a:p>
          <a:p>
            <a:pPr marL="914400" marR="0" lvl="1" indent="-368300" algn="l" rtl="0">
              <a:lnSpc>
                <a:spcPct val="150000"/>
              </a:lnSpc>
              <a:spcBef>
                <a:spcPts val="0"/>
              </a:spcBef>
              <a:spcAft>
                <a:spcPts val="0"/>
              </a:spcAft>
              <a:buClr>
                <a:schemeClr val="dk1"/>
              </a:buClr>
              <a:buSzPts val="2200"/>
              <a:buFont typeface="Comfortaa"/>
              <a:buChar char="○"/>
            </a:pPr>
            <a:r>
              <a:rPr lang="pt-BR" sz="2200" b="1">
                <a:solidFill>
                  <a:schemeClr val="dk1"/>
                </a:solidFill>
                <a:latin typeface="Comfortaa"/>
                <a:ea typeface="Comfortaa"/>
                <a:cs typeface="Comfortaa"/>
                <a:sym typeface="Comfortaa"/>
              </a:rPr>
              <a:t>code .</a:t>
            </a:r>
            <a:endParaRPr sz="2200" b="1">
              <a:solidFill>
                <a:schemeClr val="dk1"/>
              </a:solidFill>
              <a:latin typeface="Comfortaa"/>
              <a:ea typeface="Comfortaa"/>
              <a:cs typeface="Comfortaa"/>
              <a:sym typeface="Comfortaa"/>
            </a:endParaRPr>
          </a:p>
        </p:txBody>
      </p:sp>
      <p:pic>
        <p:nvPicPr>
          <p:cNvPr id="132" name="Google Shape;132;g2bb74b19e8c_0_31"/>
          <p:cNvPicPr preferRelativeResize="0"/>
          <p:nvPr/>
        </p:nvPicPr>
        <p:blipFill rotWithShape="1">
          <a:blip r:embed="rId4">
            <a:alphaModFix/>
          </a:blip>
          <a:srcRect/>
          <a:stretch/>
        </p:blipFill>
        <p:spPr>
          <a:xfrm>
            <a:off x="639720" y="1485196"/>
            <a:ext cx="746705" cy="49780"/>
          </a:xfrm>
          <a:prstGeom prst="rect">
            <a:avLst/>
          </a:prstGeom>
          <a:noFill/>
          <a:ln>
            <a:noFill/>
          </a:ln>
        </p:spPr>
      </p:pic>
      <p:pic>
        <p:nvPicPr>
          <p:cNvPr id="133" name="Google Shape;133;g2bb74b19e8c_0_31"/>
          <p:cNvPicPr preferRelativeResize="0"/>
          <p:nvPr/>
        </p:nvPicPr>
        <p:blipFill>
          <a:blip r:embed="rId5">
            <a:alphaModFix/>
          </a:blip>
          <a:stretch>
            <a:fillRect/>
          </a:stretch>
        </p:blipFill>
        <p:spPr>
          <a:xfrm>
            <a:off x="4915025" y="1292100"/>
            <a:ext cx="2286000" cy="2286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8" name="Google Shape;138;g2bb74b19e8c_0_18"/>
          <p:cNvSpPr txBox="1"/>
          <p:nvPr/>
        </p:nvSpPr>
        <p:spPr>
          <a:xfrm>
            <a:off x="522885" y="538925"/>
            <a:ext cx="110703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chemeClr val="dk1"/>
                </a:solidFill>
                <a:latin typeface="Comfortaa"/>
                <a:ea typeface="Comfortaa"/>
                <a:cs typeface="Comfortaa"/>
                <a:sym typeface="Comfortaa"/>
              </a:rPr>
              <a:t>Perfil Profissional de Conclusão</a:t>
            </a:r>
            <a:endParaRPr sz="3600" b="1" i="0" u="none" strike="noStrike" cap="none">
              <a:solidFill>
                <a:schemeClr val="dk1"/>
              </a:solidFill>
              <a:latin typeface="Comfortaa"/>
              <a:ea typeface="Comfortaa"/>
              <a:cs typeface="Comfortaa"/>
              <a:sym typeface="Comfortaa"/>
            </a:endParaRPr>
          </a:p>
        </p:txBody>
      </p:sp>
      <p:sp>
        <p:nvSpPr>
          <p:cNvPr id="139" name="Google Shape;139;g2bb74b19e8c_0_18"/>
          <p:cNvSpPr txBox="1"/>
          <p:nvPr/>
        </p:nvSpPr>
        <p:spPr>
          <a:xfrm>
            <a:off x="522900" y="1849800"/>
            <a:ext cx="11226600" cy="3951600"/>
          </a:xfrm>
          <a:prstGeom prst="rect">
            <a:avLst/>
          </a:prstGeom>
          <a:noFill/>
          <a:ln>
            <a:noFill/>
          </a:ln>
        </p:spPr>
        <p:txBody>
          <a:bodyPr spcFirstLastPara="1" wrap="square" lIns="91425" tIns="45700" rIns="91425" bIns="45700" anchor="t" anchorCtr="0">
            <a:normAutofit fontScale="70000"/>
          </a:bodyPr>
          <a:lstStyle/>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Análise e Especificação: </a:t>
            </a:r>
            <a:r>
              <a:rPr lang="pt-BR" sz="2200" b="0" i="0" u="none" strike="noStrike" cap="none">
                <a:solidFill>
                  <a:schemeClr val="dk1"/>
                </a:solidFill>
                <a:latin typeface="Comfortaa"/>
                <a:ea typeface="Comfortaa"/>
                <a:cs typeface="Comfortaa"/>
                <a:sym typeface="Comfortaa"/>
              </a:rPr>
              <a:t>Analisa e especifica requisitos e modelos de dados de softwares com visão crítica, sistêmica e inovadora.</a:t>
            </a:r>
            <a:endParaRPr sz="2200" b="0" i="0" u="none" strike="noStrike" cap="none">
              <a:solidFill>
                <a:schemeClr val="dk1"/>
              </a:solidFill>
              <a:latin typeface="Comfortaa"/>
              <a:ea typeface="Comfortaa"/>
              <a:cs typeface="Comfortaa"/>
              <a:sym typeface="Comfortaa"/>
            </a:endParaRPr>
          </a:p>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Projeto de Sistemas: </a:t>
            </a:r>
            <a:r>
              <a:rPr lang="pt-BR" sz="2200" b="0" i="0" u="none" strike="noStrike" cap="none">
                <a:solidFill>
                  <a:schemeClr val="dk1"/>
                </a:solidFill>
                <a:latin typeface="Comfortaa"/>
                <a:ea typeface="Comfortaa"/>
                <a:cs typeface="Comfortaa"/>
                <a:sym typeface="Comfortaa"/>
              </a:rPr>
              <a:t>Projeta a estrutura de dados, detalhes técnicos e procedimentos para o desenvolvimento de sistemas e definição de interfaces.</a:t>
            </a:r>
            <a:endParaRPr sz="2200" b="0" i="0" u="none" strike="noStrike" cap="none">
              <a:solidFill>
                <a:schemeClr val="dk1"/>
              </a:solidFill>
              <a:latin typeface="Comfortaa"/>
              <a:ea typeface="Comfortaa"/>
              <a:cs typeface="Comfortaa"/>
              <a:sym typeface="Comfortaa"/>
            </a:endParaRPr>
          </a:p>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Desenvolvimento de Softwares: </a:t>
            </a:r>
            <a:r>
              <a:rPr lang="pt-BR" sz="2200" b="0" i="0" u="none" strike="noStrike" cap="none">
                <a:solidFill>
                  <a:schemeClr val="dk1"/>
                </a:solidFill>
                <a:latin typeface="Comfortaa"/>
                <a:ea typeface="Comfortaa"/>
                <a:cs typeface="Comfortaa"/>
                <a:sym typeface="Comfortaa"/>
              </a:rPr>
              <a:t>Constrói e mantém softwares utilizando padrões de projetos, métodos e ferramentas de modelagem e codificação.</a:t>
            </a:r>
            <a:endParaRPr sz="2200" b="0" i="0" u="none" strike="noStrike" cap="none">
              <a:solidFill>
                <a:schemeClr val="dk1"/>
              </a:solidFill>
              <a:latin typeface="Comfortaa"/>
              <a:ea typeface="Comfortaa"/>
              <a:cs typeface="Comfortaa"/>
              <a:sym typeface="Comfortaa"/>
            </a:endParaRPr>
          </a:p>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Implantação de Sistemas: </a:t>
            </a:r>
            <a:r>
              <a:rPr lang="pt-BR" sz="2200" b="0" i="0" u="none" strike="noStrike" cap="none">
                <a:solidFill>
                  <a:schemeClr val="dk1"/>
                </a:solidFill>
                <a:latin typeface="Comfortaa"/>
                <a:ea typeface="Comfortaa"/>
                <a:cs typeface="Comfortaa"/>
                <a:sym typeface="Comfortaa"/>
              </a:rPr>
              <a:t>Implanta sistemas utilizando padrões de qualidade de testes e de segurança.</a:t>
            </a:r>
            <a:endParaRPr sz="2200" b="0" i="0" u="none" strike="noStrike" cap="none">
              <a:solidFill>
                <a:schemeClr val="dk1"/>
              </a:solidFill>
              <a:latin typeface="Comfortaa"/>
              <a:ea typeface="Comfortaa"/>
              <a:cs typeface="Comfortaa"/>
              <a:sym typeface="Comfortaa"/>
            </a:endParaRPr>
          </a:p>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Ética Profissional: </a:t>
            </a:r>
            <a:r>
              <a:rPr lang="pt-BR" sz="2200" b="0" i="0" u="none" strike="noStrike" cap="none">
                <a:solidFill>
                  <a:schemeClr val="dk1"/>
                </a:solidFill>
                <a:latin typeface="Comfortaa"/>
                <a:ea typeface="Comfortaa"/>
                <a:cs typeface="Comfortaa"/>
                <a:sym typeface="Comfortaa"/>
              </a:rPr>
              <a:t>Atua de forma ética, autônoma e pró-ativa com responsabilidade socioambiental.</a:t>
            </a:r>
            <a:endParaRPr sz="2200" b="0" i="0" u="none" strike="noStrike" cap="none">
              <a:solidFill>
                <a:schemeClr val="dk1"/>
              </a:solidFill>
              <a:latin typeface="Comfortaa"/>
              <a:ea typeface="Comfortaa"/>
              <a:cs typeface="Comfortaa"/>
              <a:sym typeface="Comfortaa"/>
            </a:endParaRPr>
          </a:p>
          <a:p>
            <a:pPr marL="457200" marR="0" lvl="0" indent="-326390" algn="l" rtl="0">
              <a:lnSpc>
                <a:spcPct val="150000"/>
              </a:lnSpc>
              <a:spcBef>
                <a:spcPts val="0"/>
              </a:spcBef>
              <a:spcAft>
                <a:spcPts val="0"/>
              </a:spcAft>
              <a:buClr>
                <a:schemeClr val="dk1"/>
              </a:buClr>
              <a:buSzPct val="100000"/>
              <a:buFont typeface="Verdana"/>
              <a:buChar char="●"/>
            </a:pPr>
            <a:r>
              <a:rPr lang="pt-BR" sz="2200" b="1" i="0" u="none" strike="noStrike" cap="none">
                <a:solidFill>
                  <a:schemeClr val="dk1"/>
                </a:solidFill>
                <a:latin typeface="Comfortaa"/>
                <a:ea typeface="Comfortaa"/>
                <a:cs typeface="Comfortaa"/>
                <a:sym typeface="Comfortaa"/>
              </a:rPr>
              <a:t>Trabalho em Equipe:</a:t>
            </a:r>
            <a:r>
              <a:rPr lang="pt-BR" sz="2200" b="0" i="0" u="none" strike="noStrike" cap="none">
                <a:solidFill>
                  <a:schemeClr val="dk1"/>
                </a:solidFill>
                <a:latin typeface="Comfortaa"/>
                <a:ea typeface="Comfortaa"/>
                <a:cs typeface="Comfortaa"/>
                <a:sym typeface="Comfortaa"/>
              </a:rPr>
              <a:t> Trabalha em equipe, interagindo em situações diversas para atingir os objetivos organizacionais.</a:t>
            </a:r>
            <a:endParaRPr sz="2200" b="0" i="0" u="none" strike="noStrike" cap="none">
              <a:solidFill>
                <a:schemeClr val="dk1"/>
              </a:solidFill>
              <a:latin typeface="Comfortaa"/>
              <a:ea typeface="Comfortaa"/>
              <a:cs typeface="Comfortaa"/>
              <a:sym typeface="Comfortaa"/>
            </a:endParaRPr>
          </a:p>
        </p:txBody>
      </p:sp>
      <p:pic>
        <p:nvPicPr>
          <p:cNvPr id="140" name="Google Shape;140;g2bb74b19e8c_0_18"/>
          <p:cNvPicPr preferRelativeResize="0"/>
          <p:nvPr/>
        </p:nvPicPr>
        <p:blipFill rotWithShape="1">
          <a:blip r:embed="rId4">
            <a:alphaModFix/>
          </a:blip>
          <a:srcRect/>
          <a:stretch/>
        </p:blipFill>
        <p:spPr>
          <a:xfrm>
            <a:off x="639720" y="1485196"/>
            <a:ext cx="746705" cy="497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
          <p:cNvSpPr txBox="1"/>
          <p:nvPr/>
        </p:nvSpPr>
        <p:spPr>
          <a:xfrm>
            <a:off x="436950" y="761050"/>
            <a:ext cx="2478300" cy="2308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000000"/>
              </a:buClr>
              <a:buSzPts val="3400"/>
              <a:buFont typeface="Arial"/>
              <a:buNone/>
            </a:pPr>
            <a:r>
              <a:rPr lang="pt-BR" sz="2400" b="1">
                <a:solidFill>
                  <a:schemeClr val="lt1"/>
                </a:solidFill>
                <a:latin typeface="Comfortaa"/>
                <a:ea typeface="Comfortaa"/>
                <a:cs typeface="Comfortaa"/>
                <a:sym typeface="Comfortaa"/>
              </a:rPr>
              <a:t>Instalar dependências</a:t>
            </a:r>
            <a:endParaRPr sz="2400" b="1" i="0" u="none" strike="noStrike" cap="none">
              <a:solidFill>
                <a:schemeClr val="lt1"/>
              </a:solidFill>
              <a:latin typeface="Comfortaa"/>
              <a:ea typeface="Comfortaa"/>
              <a:cs typeface="Comfortaa"/>
              <a:sym typeface="Comfortaa"/>
            </a:endParaRPr>
          </a:p>
        </p:txBody>
      </p:sp>
      <p:pic>
        <p:nvPicPr>
          <p:cNvPr id="146" name="Google Shape;146;p2"/>
          <p:cNvPicPr preferRelativeResize="0"/>
          <p:nvPr/>
        </p:nvPicPr>
        <p:blipFill rotWithShape="1">
          <a:blip r:embed="rId4">
            <a:alphaModFix/>
          </a:blip>
          <a:srcRect/>
          <a:stretch/>
        </p:blipFill>
        <p:spPr>
          <a:xfrm>
            <a:off x="553769" y="2409825"/>
            <a:ext cx="746705" cy="49780"/>
          </a:xfrm>
          <a:prstGeom prst="rect">
            <a:avLst/>
          </a:prstGeom>
          <a:noFill/>
          <a:ln>
            <a:noFill/>
          </a:ln>
        </p:spPr>
      </p:pic>
      <p:sp>
        <p:nvSpPr>
          <p:cNvPr id="147" name="Google Shape;147;p2"/>
          <p:cNvSpPr txBox="1"/>
          <p:nvPr/>
        </p:nvSpPr>
        <p:spPr>
          <a:xfrm>
            <a:off x="3394750" y="414125"/>
            <a:ext cx="8472300" cy="6101400"/>
          </a:xfrm>
          <a:prstGeom prst="rect">
            <a:avLst/>
          </a:prstGeom>
          <a:noFill/>
          <a:ln>
            <a:noFill/>
          </a:ln>
        </p:spPr>
        <p:txBody>
          <a:bodyPr spcFirstLastPara="1" wrap="square" lIns="91425" tIns="91425" rIns="91425" bIns="91425" anchor="ctr" anchorCtr="0">
            <a:normAutofit fontScale="92500" lnSpcReduction="20000"/>
          </a:bodyPr>
          <a:lstStyle/>
          <a:p>
            <a:pPr marL="457200" lvl="0" indent="-39306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react e react-native:</a:t>
            </a:r>
            <a:r>
              <a:rPr lang="pt-BR"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marL="914400" lvl="1" indent="-39306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São as bases para qualquer projeto React Native, fornecendo os blocos de construção essenciais para a interface do usuário e a lógica do aplicativo.</a:t>
            </a:r>
            <a:endParaRPr sz="2800" b="1">
              <a:solidFill>
                <a:schemeClr val="dk1"/>
              </a:solidFill>
              <a:latin typeface="Calibri"/>
              <a:ea typeface="Calibri"/>
              <a:cs typeface="Calibri"/>
              <a:sym typeface="Calibri"/>
            </a:endParaRPr>
          </a:p>
          <a:p>
            <a:pPr marL="1371600" lvl="2" indent="-393064" algn="l" rtl="0">
              <a:spcBef>
                <a:spcPts val="0"/>
              </a:spcBef>
              <a:spcAft>
                <a:spcPts val="0"/>
              </a:spcAft>
              <a:buSzPct val="100000"/>
              <a:buFont typeface="Calibri"/>
              <a:buChar char="■"/>
            </a:pPr>
            <a:r>
              <a:rPr lang="pt-BR" sz="2800" b="1">
                <a:solidFill>
                  <a:schemeClr val="dk1"/>
                </a:solidFill>
                <a:latin typeface="Calibri"/>
                <a:ea typeface="Calibri"/>
                <a:cs typeface="Calibri"/>
                <a:sym typeface="Calibri"/>
              </a:rPr>
              <a:t>React: </a:t>
            </a:r>
            <a:r>
              <a:rPr lang="pt-BR" sz="2800" u="sng">
                <a:solidFill>
                  <a:schemeClr val="hlink"/>
                </a:solidFill>
                <a:latin typeface="Calibri"/>
                <a:ea typeface="Calibri"/>
                <a:cs typeface="Calibri"/>
                <a:sym typeface="Calibri"/>
                <a:hlinkClick r:id="rId5"/>
              </a:rPr>
              <a:t>https://reactjs.org/</a:t>
            </a:r>
            <a:endParaRPr sz="2800">
              <a:solidFill>
                <a:schemeClr val="dk1"/>
              </a:solidFill>
              <a:latin typeface="Calibri"/>
              <a:ea typeface="Calibri"/>
              <a:cs typeface="Calibri"/>
              <a:sym typeface="Calibri"/>
            </a:endParaRPr>
          </a:p>
          <a:p>
            <a:pPr marL="1371600" lvl="2" indent="-393064"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React Native: https://reactnative.dev/</a:t>
            </a:r>
            <a:endParaRPr sz="2800">
              <a:solidFill>
                <a:schemeClr val="dk1"/>
              </a:solidFill>
              <a:latin typeface="Calibri"/>
              <a:ea typeface="Calibri"/>
              <a:cs typeface="Calibri"/>
              <a:sym typeface="Calibri"/>
            </a:endParaRPr>
          </a:p>
          <a:p>
            <a:pPr marL="457200" lvl="0" indent="-39306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expo: </a:t>
            </a:r>
            <a:r>
              <a:rPr lang="pt-BR" sz="2800">
                <a:solidFill>
                  <a:schemeClr val="dk1"/>
                </a:solidFill>
                <a:latin typeface="Calibri"/>
                <a:ea typeface="Calibri"/>
                <a:cs typeface="Calibri"/>
                <a:sym typeface="Calibri"/>
              </a:rPr>
              <a:t>Fornece um conjunto amplo de ferramentas e serviços que facilitam o desenvolvimento, a construção, a implantação e a iteração rápida em projetos React Native.</a:t>
            </a:r>
            <a:endParaRPr sz="2800">
              <a:solidFill>
                <a:schemeClr val="dk1"/>
              </a:solidFill>
              <a:latin typeface="Calibri"/>
              <a:ea typeface="Calibri"/>
              <a:cs typeface="Calibri"/>
              <a:sym typeface="Calibri"/>
            </a:endParaRPr>
          </a:p>
          <a:p>
            <a:pPr marL="914400" lvl="1" indent="-393065" algn="l" rtl="0">
              <a:spcBef>
                <a:spcPts val="0"/>
              </a:spcBef>
              <a:spcAft>
                <a:spcPts val="0"/>
              </a:spcAft>
              <a:buClr>
                <a:schemeClr val="dk1"/>
              </a:buClr>
              <a:buSzPct val="100000"/>
              <a:buFont typeface="Calibri"/>
              <a:buChar char="○"/>
            </a:pPr>
            <a:r>
              <a:rPr lang="pt-BR" sz="2800" u="sng">
                <a:solidFill>
                  <a:schemeClr val="hlink"/>
                </a:solidFill>
                <a:latin typeface="Calibri"/>
                <a:ea typeface="Calibri"/>
                <a:cs typeface="Calibri"/>
                <a:sym typeface="Calibri"/>
                <a:hlinkClick r:id="rId6"/>
              </a:rPr>
              <a:t>https://docs.expo.dev/</a:t>
            </a:r>
            <a:endParaRPr sz="2800">
              <a:solidFill>
                <a:schemeClr val="dk1"/>
              </a:solidFill>
              <a:latin typeface="Calibri"/>
              <a:ea typeface="Calibri"/>
              <a:cs typeface="Calibri"/>
              <a:sym typeface="Calibri"/>
            </a:endParaRPr>
          </a:p>
          <a:p>
            <a:pPr marL="457200" lvl="0" indent="-39306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@react-navigation/native</a:t>
            </a:r>
            <a:r>
              <a:rPr lang="pt-BR" sz="2800">
                <a:solidFill>
                  <a:schemeClr val="dk1"/>
                </a:solidFill>
                <a:latin typeface="Calibri"/>
                <a:ea typeface="Calibri"/>
                <a:cs typeface="Calibri"/>
                <a:sym typeface="Calibri"/>
              </a:rPr>
              <a:t> e plugins relacionados</a:t>
            </a:r>
            <a:endParaRPr sz="2800">
              <a:solidFill>
                <a:schemeClr val="dk1"/>
              </a:solidFill>
              <a:latin typeface="Calibri"/>
              <a:ea typeface="Calibri"/>
              <a:cs typeface="Calibri"/>
              <a:sym typeface="Calibri"/>
            </a:endParaRPr>
          </a:p>
          <a:p>
            <a:pPr marL="914400" lvl="1" indent="-393065" algn="l" rtl="0">
              <a:spcBef>
                <a:spcPts val="0"/>
              </a:spcBef>
              <a:spcAft>
                <a:spcPts val="0"/>
              </a:spcAft>
              <a:buClr>
                <a:schemeClr val="dk1"/>
              </a:buClr>
              <a:buSzPct val="100000"/>
              <a:buFont typeface="Calibri"/>
              <a:buChar char="○"/>
            </a:pPr>
            <a:r>
              <a:rPr lang="pt-BR" sz="2800" b="1">
                <a:solidFill>
                  <a:schemeClr val="dk1"/>
                </a:solidFill>
                <a:latin typeface="Calibri"/>
                <a:ea typeface="Calibri"/>
                <a:cs typeface="Calibri"/>
                <a:sym typeface="Calibri"/>
              </a:rPr>
              <a:t>@react-navigation/stack,</a:t>
            </a:r>
            <a:r>
              <a:rPr lang="pt-BR" sz="2800">
                <a:solidFill>
                  <a:schemeClr val="dk1"/>
                </a:solidFill>
                <a:latin typeface="Calibri"/>
                <a:ea typeface="Calibri"/>
                <a:cs typeface="Calibri"/>
                <a:sym typeface="Calibri"/>
              </a:rPr>
              <a:t> </a:t>
            </a:r>
            <a:r>
              <a:rPr lang="pt-BR" sz="2800" b="1">
                <a:solidFill>
                  <a:schemeClr val="dk1"/>
                </a:solidFill>
                <a:latin typeface="Calibri"/>
                <a:ea typeface="Calibri"/>
                <a:cs typeface="Calibri"/>
                <a:sym typeface="Calibri"/>
              </a:rPr>
              <a:t>@react-navigation/native-stack,</a:t>
            </a:r>
            <a:r>
              <a:rPr lang="pt-BR" sz="2800">
                <a:solidFill>
                  <a:schemeClr val="dk1"/>
                </a:solidFill>
                <a:latin typeface="Calibri"/>
                <a:ea typeface="Calibri"/>
                <a:cs typeface="Calibri"/>
                <a:sym typeface="Calibri"/>
              </a:rPr>
              <a:t> </a:t>
            </a:r>
            <a:r>
              <a:rPr lang="pt-BR" sz="2800" b="1">
                <a:solidFill>
                  <a:schemeClr val="dk1"/>
                </a:solidFill>
                <a:latin typeface="Calibri"/>
                <a:ea typeface="Calibri"/>
                <a:cs typeface="Calibri"/>
                <a:sym typeface="Calibri"/>
              </a:rPr>
              <a:t>@react-navigation/material-bottom-tabs </a:t>
            </a:r>
            <a:endParaRPr sz="2800" b="1">
              <a:solidFill>
                <a:schemeClr val="dk1"/>
              </a:solidFill>
              <a:latin typeface="Calibri"/>
              <a:ea typeface="Calibri"/>
              <a:cs typeface="Calibri"/>
              <a:sym typeface="Calibri"/>
            </a:endParaRPr>
          </a:p>
          <a:p>
            <a:pPr marL="914400" lvl="1" indent="-393065" algn="l" rtl="0">
              <a:spcBef>
                <a:spcPts val="0"/>
              </a:spcBef>
              <a:spcAft>
                <a:spcPts val="0"/>
              </a:spcAft>
              <a:buClr>
                <a:schemeClr val="dk1"/>
              </a:buClr>
              <a:buSzPct val="100000"/>
              <a:buFont typeface="Calibri"/>
              <a:buChar char="○"/>
            </a:pPr>
            <a:r>
              <a:rPr lang="pt-BR" sz="2800">
                <a:solidFill>
                  <a:schemeClr val="dk1"/>
                </a:solidFill>
                <a:latin typeface="Calibri"/>
                <a:ea typeface="Calibri"/>
                <a:cs typeface="Calibri"/>
                <a:sym typeface="Calibri"/>
              </a:rPr>
              <a:t>Fundamental para a navegação entre diferentes telas e seções dentro do aplicativo.</a:t>
            </a:r>
            <a:endParaRPr sz="2800">
              <a:solidFill>
                <a:schemeClr val="dk1"/>
              </a:solidFill>
              <a:latin typeface="Calibri"/>
              <a:ea typeface="Calibri"/>
              <a:cs typeface="Calibri"/>
              <a:sym typeface="Calibri"/>
            </a:endParaRPr>
          </a:p>
          <a:p>
            <a:pPr marL="914400" lvl="1" indent="-393065" algn="l" rtl="0">
              <a:spcBef>
                <a:spcPts val="0"/>
              </a:spcBef>
              <a:spcAft>
                <a:spcPts val="0"/>
              </a:spcAft>
              <a:buClr>
                <a:schemeClr val="dk1"/>
              </a:buClr>
              <a:buSzPct val="100000"/>
              <a:buFont typeface="Calibri"/>
              <a:buChar char="○"/>
            </a:pPr>
            <a:r>
              <a:rPr lang="pt-BR" sz="2800" u="sng">
                <a:solidFill>
                  <a:schemeClr val="hlink"/>
                </a:solidFill>
                <a:latin typeface="Calibri"/>
                <a:ea typeface="Calibri"/>
                <a:cs typeface="Calibri"/>
                <a:sym typeface="Calibri"/>
                <a:hlinkClick r:id="rId7"/>
              </a:rPr>
              <a:t>https://reactnavigation.org/docs/getting-started</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41FA1C40967C1488E9ECF0630B96AD4" ma:contentTypeVersion="14" ma:contentTypeDescription="Crie um novo documento." ma:contentTypeScope="" ma:versionID="d6888b99e0c0bc1afef4dc0f0590e2a8">
  <xsd:schema xmlns:xsd="http://www.w3.org/2001/XMLSchema" xmlns:xs="http://www.w3.org/2001/XMLSchema" xmlns:p="http://schemas.microsoft.com/office/2006/metadata/properties" xmlns:ns2="509e574d-be69-46ef-b9ad-80cb0ae9d4c5" xmlns:ns3="98880373-b61a-4995-a306-3519a18d6840" targetNamespace="http://schemas.microsoft.com/office/2006/metadata/properties" ma:root="true" ma:fieldsID="1b802eebd8ada6b0cadb38aa093440e8" ns2:_="" ns3:_="">
    <xsd:import namespace="509e574d-be69-46ef-b9ad-80cb0ae9d4c5"/>
    <xsd:import namespace="98880373-b61a-4995-a306-3519a18d68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e574d-be69-46ef-b9ad-80cb0ae9d4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424f432f-11f8-460c-80fa-0ed9f17ae96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8880373-b61a-4995-a306-3519a18d684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5fc173-7da5-4323-a650-c531139db583}" ma:internalName="TaxCatchAll" ma:showField="CatchAllData" ma:web="98880373-b61a-4995-a306-3519a18d684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8880373-b61a-4995-a306-3519a18d6840" xsi:nil="true"/>
    <lcf76f155ced4ddcb4097134ff3c332f xmlns="509e574d-be69-46ef-b9ad-80cb0ae9d4c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74205A-22A1-4817-8520-23B0695A7B6C}"/>
</file>

<file path=customXml/itemProps2.xml><?xml version="1.0" encoding="utf-8"?>
<ds:datastoreItem xmlns:ds="http://schemas.openxmlformats.org/officeDocument/2006/customXml" ds:itemID="{96562429-D700-4E2B-B024-A05E963405F7}">
  <ds:schemaRefs>
    <ds:schemaRef ds:uri="75a11a38-7d70-4b71-9c5b-a951a8def440"/>
    <ds:schemaRef ds:uri="c8b2ce93-5ca1-4435-b53b-45fbb34e897c"/>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20B01FB-E4E1-4B6F-8D6B-D72539D28A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30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Tema do Office</vt:lpstr>
      <vt:lpstr>Desenvolvimento para Dispositivos Móveis </vt:lpstr>
      <vt:lpstr>React Native</vt:lpstr>
      <vt:lpstr>React Native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para Dispositivos Móveis </dc:title>
  <dc:creator>CAROLINA MENDES DE BONA</dc:creator>
  <cp:revision>1</cp:revision>
  <dcterms:created xsi:type="dcterms:W3CDTF">2022-10-31T19:41:53Z</dcterms:created>
  <dcterms:modified xsi:type="dcterms:W3CDTF">2024-04-02T23:40:53Z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0x010100741FA1C40967C1488E9ECF0630B96AD4</vt:lpwstr>
  </property>
  <property fmtid="{D5CDD505-2E9C-101B-9397-08002B2CF9AE}" pid="3" name="Order">
    <vt:r8>2100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