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82" r:id="rId3"/>
    <p:sldId id="256" r:id="rId4"/>
    <p:sldId id="284" r:id="rId5"/>
    <p:sldId id="257" r:id="rId6"/>
    <p:sldId id="258" r:id="rId7"/>
    <p:sldId id="259" r:id="rId8"/>
    <p:sldId id="273" r:id="rId9"/>
    <p:sldId id="274" r:id="rId10"/>
    <p:sldId id="260" r:id="rId11"/>
    <p:sldId id="263" r:id="rId12"/>
    <p:sldId id="30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305" r:id="rId22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814605"/>
    <a:srgbClr val="339933"/>
    <a:srgbClr val="666699"/>
    <a:srgbClr val="99CC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6" autoAdjust="0"/>
    <p:restoredTop sz="94660"/>
  </p:normalViewPr>
  <p:slideViewPr>
    <p:cSldViewPr>
      <p:cViewPr>
        <p:scale>
          <a:sx n="75" d="100"/>
          <a:sy n="75" d="100"/>
        </p:scale>
        <p:origin x="-39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D6275-AA5E-43D3-9065-8D218905539E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CD750-97F4-481F-8339-C41239B4222F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D750-97F4-481F-8339-C41239B4222F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D750-97F4-481F-8339-C41239B4222F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CD750-97F4-481F-8339-C41239B4222F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D8AD378-3487-436D-A576-B84C82F2B707}" type="datetimeFigureOut">
              <a:rPr lang="ru-RU" smtClean="0"/>
            </a:fld>
            <a:endParaRPr lang="ru-RU" alt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B6A6621-D8DC-4FB4-8995-DE4FF18F2573}" type="slidenum">
              <a:rPr lang="ru-RU" altLang="en-US" smtClean="0"/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A7255C-0F1D-4890-8574-E232DF9A86CB}" type="datetimeFigureOut">
              <a:rPr lang="ru-RU" smtClean="0"/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7B653-0DD8-4E23-8470-461B786A6761}" type="slidenum">
              <a:rPr lang="ru-RU" altLang="en-US" smtClean="0"/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90DAFE-E1A9-45A4-A215-55CC808AAC65}" type="datetimeFigureOut">
              <a:rPr lang="ru-RU" smtClean="0"/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F254C-ACA3-41C0-8B52-164F1A23C292}" type="slidenum">
              <a:rPr lang="ru-RU" altLang="en-US" smtClean="0"/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0D2F67-573C-4C9F-AD99-94B826A7D9EF}" type="datetimeFigureOut">
              <a:rPr lang="ru-RU" smtClean="0"/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FBE11A-844A-4767-84F9-E023CE4F326D}" type="slidenum">
              <a:rPr lang="ru-RU" altLang="en-US" smtClean="0"/>
            </a:fld>
            <a:endParaRPr lang="ru-RU" alt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5A1CAA-02F0-41D3-A461-0CB3C3A8F0A4}" type="datetimeFigureOut">
              <a:rPr lang="ru-RU" smtClean="0"/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52E08-FA1B-4F5E-99B6-1BD8F2099284}" type="slidenum">
              <a:rPr lang="ru-RU" altLang="en-US" smtClean="0"/>
            </a:fld>
            <a:endParaRPr lang="ru-RU" altLang="en-US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12A0FB-7C3B-43F9-8976-753FA704263C}" type="datetimeFigureOut">
              <a:rPr lang="ru-RU" smtClean="0"/>
            </a:fld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89B05-B20A-4B97-AF76-35CF4D9CB55E}" type="slidenum">
              <a:rPr lang="ru-RU" altLang="en-US" smtClean="0"/>
            </a:fld>
            <a:endParaRPr lang="ru-RU" alt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56D709-ED2E-4FA1-B03F-9B9512023CBB}" type="datetimeFigureOut">
              <a:rPr lang="ru-RU" smtClean="0"/>
            </a:fld>
            <a:endParaRPr lang="ru-RU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B511B-D870-4AE7-9AAF-D94F4B676900}" type="slidenum">
              <a:rPr lang="ru-RU" altLang="en-US" smtClean="0"/>
            </a:fld>
            <a:endParaRPr lang="ru-RU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7638D3-C666-4081-928C-503348D87231}" type="datetimeFigureOut">
              <a:rPr lang="ru-RU" smtClean="0"/>
            </a:fld>
            <a:endParaRPr lang="ru-RU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2B803-E9A9-4677-BBA4-CE50C810DE1E}" type="slidenum">
              <a:rPr lang="ru-RU" altLang="en-US" smtClean="0"/>
            </a:fld>
            <a:endParaRPr lang="ru-RU" altLang="en-US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4C7DE9-A498-4927-A56C-41935317A0C8}" type="datetimeFigureOut">
              <a:rPr lang="ru-RU" smtClean="0"/>
            </a:fld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0E919-105F-4393-8663-69C292DFD498}" type="slidenum">
              <a:rPr lang="ru-RU" altLang="en-US" smtClean="0"/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fld id="{F0A6CBAD-D7BF-4710-9CCF-97623BB07781}" type="datetimeFigureOut">
              <a:rPr lang="ru-RU" smtClean="0"/>
            </a:fld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6B0AEF-55D1-4723-BA46-EAD3C22273BF}" type="slidenum">
              <a:rPr lang="ru-RU" altLang="en-US" smtClean="0"/>
            </a:fld>
            <a:endParaRPr lang="ru-RU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C6F9462-F999-4C6B-8E81-0964676BB50A}" type="datetimeFigureOut">
              <a:rPr lang="ru-RU" smtClean="0"/>
            </a:fld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5EBC5D8-BA6B-42BC-93B7-B03D0614AB8D}" type="slidenum">
              <a:rPr lang="ru-RU" altLang="en-US" smtClean="0"/>
            </a:fld>
            <a:endParaRPr lang="ru-RU" alt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  <a:p>
            <a:pPr lvl="1" eaLnBrk="1" latinLnBrk="0" hangingPunct="1"/>
            <a:r>
              <a:rPr kumimoji="0" lang="ru-RU" smtClean="0"/>
              <a:t>Второй уровень</a:t>
            </a:r>
            <a:endParaRPr kumimoji="0" lang="ru-RU" smtClean="0"/>
          </a:p>
          <a:p>
            <a:pPr lvl="2" eaLnBrk="1" latinLnBrk="0" hangingPunct="1"/>
            <a:r>
              <a:rPr kumimoji="0" lang="ru-RU" smtClean="0"/>
              <a:t>Третий уровень</a:t>
            </a:r>
            <a:endParaRPr kumimoji="0" lang="ru-RU" smtClean="0"/>
          </a:p>
          <a:p>
            <a:pPr lvl="3" eaLnBrk="1" latinLnBrk="0" hangingPunct="1"/>
            <a:r>
              <a:rPr kumimoji="0" lang="ru-RU" smtClean="0"/>
              <a:t>Четвертый уровень</a:t>
            </a:r>
            <a:endParaRPr kumimoji="0" lang="ru-RU" smtClean="0"/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F684F7B-B2E1-451A-93F6-6A9F45FB0303}" type="datetimeFigureOut">
              <a:rPr lang="ru-RU" smtClean="0"/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F63679C-EEB7-456C-ADE0-E2811043979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jpeg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1" Type="http://schemas.openxmlformats.org/officeDocument/2006/relationships/image" Target="../media/image3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6" descr="938020Kk175oztgCGdnwkB9MXGLJ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705020" y="690543"/>
            <a:ext cx="60836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UKRAINE</a:t>
            </a:r>
            <a:endParaRPr lang="en-US" sz="54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5400" b="1" dirty="0" smtClean="0">
                <a:solidFill>
                  <a:srgbClr val="FFFF00"/>
                </a:solidFill>
              </a:rPr>
              <a:t>ORT ODESSA #94</a:t>
            </a:r>
            <a:endParaRPr lang="ru-RU" sz="5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34988" y="1466850"/>
            <a:ext cx="3889375" cy="9477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ru-RU" sz="3200" b="1" dirty="0" smtClean="0">
                <a:latin typeface="+mn-lt"/>
              </a:rPr>
              <a:t>Distance sensors</a:t>
            </a:r>
            <a:endParaRPr lang="en-US" altLang="ru-RU" sz="3200" b="1" dirty="0" smtClean="0">
              <a:latin typeface="+mn-lt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34988" y="2586038"/>
            <a:ext cx="3889375" cy="9699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ru-RU" sz="3200" b="1" dirty="0" smtClean="0">
                <a:latin typeface="+mn-lt"/>
              </a:rPr>
              <a:t>FM-transmitter</a:t>
            </a:r>
            <a:endParaRPr lang="ru-RU" altLang="ru-RU" sz="3200" b="1" dirty="0" smtClean="0">
              <a:latin typeface="+mn-lt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687888" y="2586038"/>
            <a:ext cx="3889375" cy="936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ru-RU" sz="3200" b="1" dirty="0" smtClean="0">
                <a:latin typeface="+mn-lt"/>
              </a:rPr>
              <a:t>FM-receiver</a:t>
            </a:r>
            <a:endParaRPr lang="ru-RU" altLang="ru-RU" sz="3200" b="1" dirty="0" smtClean="0">
              <a:latin typeface="+mn-lt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34988" y="3810000"/>
            <a:ext cx="3889375" cy="9191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ru-RU" sz="3200" b="1" dirty="0" smtClean="0">
                <a:latin typeface="+mn-lt"/>
              </a:rPr>
              <a:t>The GPS receiver</a:t>
            </a:r>
            <a:endParaRPr lang="en-US" altLang="ru-RU" sz="3200" b="1" dirty="0" smtClean="0">
              <a:latin typeface="+mn-lt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719638" y="1466850"/>
            <a:ext cx="3887787" cy="9477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uk-UA" altLang="ru-RU" sz="2400" b="1" dirty="0" err="1" smtClean="0">
                <a:latin typeface="+mn-lt"/>
              </a:rPr>
              <a:t>The</a:t>
            </a:r>
            <a:r>
              <a:rPr lang="uk-UA" altLang="ru-RU" sz="2400" b="1" dirty="0" smtClean="0">
                <a:latin typeface="+mn-lt"/>
              </a:rPr>
              <a:t> </a:t>
            </a:r>
            <a:r>
              <a:rPr lang="uk-UA" altLang="ru-RU" sz="2400" b="1" dirty="0" err="1" smtClean="0">
                <a:latin typeface="+mn-lt"/>
              </a:rPr>
              <a:t>modulator</a:t>
            </a:r>
            <a:endParaRPr lang="en-US" altLang="ru-RU" sz="2400" b="1" dirty="0" smtClean="0">
              <a:latin typeface="+mn-lt"/>
            </a:endParaRPr>
          </a:p>
          <a:p>
            <a:pPr algn="ctr">
              <a:defRPr/>
            </a:pPr>
            <a:r>
              <a:rPr lang="uk-UA" altLang="ru-RU" sz="2400" b="1" dirty="0" smtClean="0">
                <a:latin typeface="+mn-lt"/>
              </a:rPr>
              <a:t> / </a:t>
            </a:r>
            <a:r>
              <a:rPr lang="uk-UA" altLang="ru-RU" sz="2400" b="1" dirty="0" err="1" smtClean="0">
                <a:latin typeface="+mn-lt"/>
              </a:rPr>
              <a:t>demodulator</a:t>
            </a:r>
            <a:endParaRPr lang="ru-RU" altLang="ru-RU" sz="2400" b="1" dirty="0" smtClean="0">
              <a:latin typeface="+mn-lt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87888" y="3810000"/>
            <a:ext cx="3889375" cy="9191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ru-RU" sz="2400" b="1" dirty="0" smtClean="0">
                <a:latin typeface="+mn-lt"/>
              </a:rPr>
              <a:t>The electronic control unit</a:t>
            </a:r>
            <a:endParaRPr lang="en-US" altLang="ru-RU" sz="2400" b="1" dirty="0" smtClean="0">
              <a:latin typeface="+mn-lt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4988" y="4962525"/>
            <a:ext cx="3889375" cy="8477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ru-RU" sz="2400" b="1" dirty="0" smtClean="0">
                <a:latin typeface="+mn-lt"/>
              </a:rPr>
              <a:t>Devices maintenance information</a:t>
            </a:r>
            <a:endParaRPr lang="en-US" altLang="ru-RU" sz="2400" b="1" dirty="0" smtClean="0">
              <a:latin typeface="+mn-lt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665663" y="4962525"/>
            <a:ext cx="3887787" cy="8239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ru-RU" sz="2400" b="1" dirty="0" smtClean="0">
                <a:latin typeface="+mn-lt"/>
              </a:rPr>
              <a:t>Output devices information</a:t>
            </a:r>
            <a:endParaRPr lang="ru-RU" altLang="ru-RU" sz="2400" b="1" dirty="0" smtClean="0">
              <a:latin typeface="+mn-lt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111250" y="138113"/>
            <a:ext cx="6985000" cy="9477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ru-RU" sz="3200" b="1" dirty="0" smtClean="0">
                <a:latin typeface="+mn-lt"/>
              </a:rPr>
              <a:t>Components of the </a:t>
            </a:r>
            <a:r>
              <a:rPr lang="en-US" altLang="ru-RU" sz="3200" b="1" dirty="0" smtClean="0">
                <a:latin typeface="+mn-lt"/>
              </a:rPr>
              <a:t>“GO-BY PRO”</a:t>
            </a:r>
            <a:endParaRPr lang="en-US" altLang="ru-RU" sz="3200" b="1" dirty="0" smtClean="0">
              <a:latin typeface="+mn-lt"/>
            </a:endParaRPr>
          </a:p>
        </p:txBody>
      </p:sp>
      <p:cxnSp>
        <p:nvCxnSpPr>
          <p:cNvPr id="6" name="Прямая соединительная линия 5"/>
          <p:cNvCxnSpPr>
            <a:stCxn id="4" idx="0"/>
          </p:cNvCxnSpPr>
          <p:nvPr/>
        </p:nvCxnSpPr>
        <p:spPr>
          <a:xfrm flipV="1">
            <a:off x="2479675" y="1290638"/>
            <a:ext cx="0" cy="176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6670675" y="1290638"/>
            <a:ext cx="0" cy="176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479675" y="1290638"/>
            <a:ext cx="418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4532313" y="1112838"/>
            <a:ext cx="0" cy="177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http://www.infuture.ru/filemanager/rinspeedbudii.jp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990799"/>
            <a:ext cx="504825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бъект 2"/>
          <p:cNvSpPr txBox="1"/>
          <p:nvPr/>
        </p:nvSpPr>
        <p:spPr>
          <a:xfrm>
            <a:off x="251520" y="116632"/>
            <a:ext cx="7924800" cy="4114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Wingdings 3" panose="05040102010807070707"/>
              <a:buNone/>
            </a:pPr>
            <a:r>
              <a:rPr lang="en-US" sz="2800" b="1" dirty="0" smtClean="0"/>
              <a:t>Our system can work in two modes: </a:t>
            </a:r>
            <a:endParaRPr lang="en-US" sz="2800" b="1" dirty="0" smtClean="0"/>
          </a:p>
          <a:p>
            <a:pPr marL="0" indent="0" fontAlgn="auto">
              <a:buFont typeface="Wingdings 3" panose="05040102010807070707"/>
              <a:buNone/>
            </a:pPr>
            <a:endParaRPr lang="en-US" sz="2800" b="1" dirty="0" smtClean="0"/>
          </a:p>
          <a:p>
            <a:pPr marL="0" indent="0" fontAlgn="auto">
              <a:buFont typeface="Wingdings 3" panose="05040102010807070707"/>
              <a:buNone/>
            </a:pPr>
            <a:endParaRPr lang="en-US" sz="2800" b="1" dirty="0" smtClean="0"/>
          </a:p>
          <a:p>
            <a:pPr marL="342900" indent="-342900" fontAlgn="auto">
              <a:buFont typeface="Wingdings" panose="05000000000000000000" pitchFamily="2" charset="2"/>
              <a:buChar char="v"/>
            </a:pPr>
            <a:r>
              <a:rPr lang="en-US" sz="2400" b="1" dirty="0" smtClean="0"/>
              <a:t>A simplified </a:t>
            </a:r>
            <a:endParaRPr lang="en-US" sz="2400" b="1" dirty="0" smtClean="0"/>
          </a:p>
          <a:p>
            <a:pPr marL="342900" indent="-342900" fontAlgn="auto">
              <a:buFont typeface="Wingdings" panose="05000000000000000000" pitchFamily="2" charset="2"/>
              <a:buChar char="v"/>
            </a:pPr>
            <a:endParaRPr lang="en-US" sz="2400" b="1" dirty="0" smtClean="0"/>
          </a:p>
          <a:p>
            <a:pPr marL="342900" indent="-342900" fontAlgn="auto">
              <a:buFont typeface="Wingdings" panose="05000000000000000000" pitchFamily="2" charset="2"/>
              <a:buChar char="v"/>
            </a:pPr>
            <a:r>
              <a:rPr lang="en-US" sz="2400" b="1" dirty="0" smtClean="0"/>
              <a:t>The Full</a:t>
            </a:r>
            <a:endParaRPr lang="en-US" sz="2400" b="1" dirty="0" smtClean="0"/>
          </a:p>
          <a:p>
            <a:pPr marL="0" indent="0" fontAlgn="auto">
              <a:buNone/>
            </a:pPr>
            <a:endParaRPr lang="en-US" sz="2400" b="1" dirty="0" smtClean="0"/>
          </a:p>
          <a:p>
            <a:pPr marL="0" indent="0" fontAlgn="auto">
              <a:buNone/>
            </a:pPr>
            <a:endParaRPr lang="en-US" sz="2400" b="1" dirty="0" smtClean="0"/>
          </a:p>
          <a:p>
            <a:pPr marL="0" indent="0" fontAlgn="auto">
              <a:buNone/>
            </a:pPr>
            <a:endParaRPr lang="en-US" sz="2400" b="1" dirty="0" smtClean="0"/>
          </a:p>
          <a:p>
            <a:pPr marL="0" indent="0" fontAlgn="auto">
              <a:buNone/>
            </a:pPr>
            <a:r>
              <a:rPr lang="en-US" sz="2400" b="1" dirty="0" smtClean="0"/>
              <a:t>With simple mode the system will work without a GPS sensor, thus disconnecting function overtaking. But it will be much cheaper. In full mode, the system will perform all the original features and GPS sensor will have an extra 1-3 check functions.</a:t>
            </a:r>
            <a:endParaRPr lang="uk-UA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27000" y="285750"/>
            <a:ext cx="8929688" cy="1139825"/>
          </a:xfrm>
        </p:spPr>
        <p:txBody>
          <a:bodyPr anchor="ctr">
            <a:normAutofit fontScale="90000"/>
          </a:bodyPr>
          <a:lstStyle/>
          <a:p>
            <a:pPr eaLnBrk="1" hangingPunct="1">
              <a:defRPr/>
            </a:pPr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The principle of operation</a:t>
            </a:r>
            <a:endParaRPr lang="ru-RU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2291" name="Объект 2"/>
          <p:cNvSpPr>
            <a:spLocks noGrp="1"/>
          </p:cNvSpPr>
          <p:nvPr>
            <p:ph idx="4294967295"/>
          </p:nvPr>
        </p:nvSpPr>
        <p:spPr>
          <a:xfrm>
            <a:off x="0" y="1673225"/>
            <a:ext cx="8229600" cy="4564063"/>
          </a:xfrm>
        </p:spPr>
        <p:txBody>
          <a:bodyPr>
            <a:normAutofit/>
          </a:bodyPr>
          <a:lstStyle/>
          <a:p>
            <a:pPr marL="109855" indent="0">
              <a:buNone/>
              <a:defRPr/>
            </a:pPr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Message GO-BY </a:t>
            </a:r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PRO contain</a:t>
            </a:r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en-US" sz="28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identifying information about the car (ID of the vehicle);</a:t>
            </a:r>
            <a:endParaRPr lang="en-US" sz="28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 geographic coordinates that GO-BY receives satellite navigation system GPS;</a:t>
            </a:r>
            <a:endParaRPr lang="en-US" sz="28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information about vehicle speed</a:t>
            </a:r>
            <a:endParaRPr lang="en-US" sz="28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information is entered manually owner of the dimensions of the car.</a:t>
            </a:r>
            <a:endParaRPr lang="en-US" sz="28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ru-RU" sz="2800" dirty="0"/>
          </a:p>
        </p:txBody>
      </p:sp>
      <p:sp>
        <p:nvSpPr>
          <p:cNvPr id="22532" name="Rectangle 20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5" name="Picture 2" descr="http://t3.gstatic.com/images?q=tbn:ANd9GcSukFsEQeMK55sz2U-UNeKs2hhp8hhYQP7XIyyXCovEFcDZKlwX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83198" y="187277"/>
            <a:ext cx="1381290" cy="16575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Объект 2"/>
          <p:cNvSpPr>
            <a:spLocks noGrp="1"/>
          </p:cNvSpPr>
          <p:nvPr>
            <p:ph idx="4294967295"/>
          </p:nvPr>
        </p:nvSpPr>
        <p:spPr>
          <a:xfrm>
            <a:off x="-29724" y="1166194"/>
            <a:ext cx="3449216" cy="4635747"/>
          </a:xfrm>
        </p:spPr>
        <p:txBody>
          <a:bodyPr>
            <a:normAutofit fontScale="92500" lnSpcReduction="20000"/>
          </a:bodyPr>
          <a:lstStyle/>
          <a:p>
            <a:pPr marL="624205" indent="-514350">
              <a:buFont typeface="+mj-lt"/>
              <a:buAutoNum type="arabicPeriod"/>
              <a:defRPr/>
            </a:pPr>
            <a:r>
              <a:rPr lang="en-US" sz="3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Monitoring compliance with safe distance</a:t>
            </a:r>
            <a:endParaRPr lang="en-US" sz="32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624205" indent="-514350">
              <a:buFont typeface="+mj-lt"/>
              <a:buAutoNum type="arabicPeriod"/>
              <a:defRPr/>
            </a:pPr>
            <a:r>
              <a:rPr lang="en-US" sz="3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Monitoring compliance with the safe side of the interval</a:t>
            </a:r>
            <a:endParaRPr lang="en-US" sz="32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624205" indent="-514350">
              <a:buFont typeface="+mj-lt"/>
              <a:buAutoNum type="arabicPeriod"/>
              <a:defRPr/>
            </a:pPr>
            <a:r>
              <a:rPr lang="en-US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r>
              <a:rPr lang="en-US" sz="3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peed </a:t>
            </a:r>
            <a:r>
              <a:rPr lang="en-US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US" sz="3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ontrol</a:t>
            </a:r>
            <a:endParaRPr lang="en-US" sz="32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624205" indent="-514350">
              <a:buFont typeface="+mj-lt"/>
              <a:buAutoNum type="arabicPeriod"/>
              <a:defRPr/>
            </a:pPr>
            <a:r>
              <a:rPr lang="en-US" sz="3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Overtaking c</a:t>
            </a:r>
            <a:r>
              <a:rPr lang="en-US" sz="3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ontrol</a:t>
            </a:r>
            <a:endParaRPr lang="ru-RU" sz="2800" dirty="0"/>
          </a:p>
        </p:txBody>
      </p:sp>
      <p:sp>
        <p:nvSpPr>
          <p:cNvPr id="23555" name="Rectangle 20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-828600" y="-23068"/>
            <a:ext cx="648958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Functions</a:t>
            </a:r>
            <a:endParaRPr lang="ru-RU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pic>
        <p:nvPicPr>
          <p:cNvPr id="23558" name="Picture 6" descr="http://avtomaniya.com/pubsource/photo/4950/11-v2v-and-v2i-technologyjpg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611" y="980728"/>
            <a:ext cx="5423454" cy="4973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98638"/>
            <a:ext cx="46577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48263" y="1870075"/>
            <a:ext cx="3744912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Calculation of the safe distance</a:t>
            </a:r>
            <a:endParaRPr lang="ru-RU" sz="2400" b="1" dirty="0">
              <a:latin typeface="+mn-lt"/>
              <a:cs typeface="Aharoni" panose="02010803020104030203" pitchFamily="2" charset="-79"/>
            </a:endParaRP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1" t="20157" r="94391" b="22900"/>
          <a:stretch>
            <a:fillRect/>
          </a:stretch>
        </p:blipFill>
        <p:spPr bwMode="auto">
          <a:xfrm>
            <a:off x="735013" y="3700463"/>
            <a:ext cx="534987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94299" y="233353"/>
            <a:ext cx="8114721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Georgia" panose="02040502050405020303" pitchFamily="18" charset="0"/>
              </a:rPr>
              <a:t>Monitoring compliance 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Georgia" panose="02040502050405020303" pitchFamily="18" charset="0"/>
            </a:endParaRPr>
          </a:p>
          <a:p>
            <a:pPr algn="ctr">
              <a:defRPr/>
            </a:pPr>
            <a:r>
              <a:rPr lang="en-US" sz="4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Georgia" panose="02040502050405020303" pitchFamily="18" charset="0"/>
              </a:rPr>
              <a:t>with safe distance</a:t>
            </a:r>
            <a:endParaRPr lang="ru-RU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58813" y="2957513"/>
            <a:ext cx="1417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Where:</a:t>
            </a:r>
            <a:endParaRPr lang="ru-RU" sz="2800" b="1" dirty="0">
              <a:latin typeface="+mn-lt"/>
              <a:cs typeface="Aharoni" panose="02010803020104030203" pitchFamily="2" charset="-79"/>
            </a:endParaRPr>
          </a:p>
        </p:txBody>
      </p:sp>
      <p:pic>
        <p:nvPicPr>
          <p:cNvPr id="245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242" t="83649" r="90242" b="-83649"/>
          <a:stretch>
            <a:fillRect/>
          </a:stretch>
        </p:blipFill>
        <p:spPr bwMode="auto">
          <a:xfrm>
            <a:off x="-7046913" y="5292725"/>
            <a:ext cx="8640763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Прямоугольник 5"/>
          <p:cNvSpPr>
            <a:spLocks noChangeArrowheads="1"/>
          </p:cNvSpPr>
          <p:nvPr/>
        </p:nvSpPr>
        <p:spPr bwMode="auto">
          <a:xfrm>
            <a:off x="1593850" y="3700463"/>
            <a:ext cx="25090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b="1" dirty="0">
                <a:latin typeface="Aharoni" panose="02010803020104030203" pitchFamily="2" charset="-79"/>
                <a:cs typeface="Aharoni" panose="02010803020104030203" pitchFamily="2" charset="-79"/>
              </a:rPr>
              <a:t>driver's reaction time</a:t>
            </a:r>
            <a:endParaRPr lang="ru-RU" altLang="ru-RU" b="1" dirty="0">
              <a:cs typeface="Aharoni" panose="02010803020104030203" pitchFamily="2" charset="-79"/>
            </a:endParaRPr>
          </a:p>
        </p:txBody>
      </p:sp>
      <p:sp>
        <p:nvSpPr>
          <p:cNvPr id="24585" name="Прямоугольник 6"/>
          <p:cNvSpPr>
            <a:spLocks noChangeArrowheads="1"/>
          </p:cNvSpPr>
          <p:nvPr/>
        </p:nvSpPr>
        <p:spPr bwMode="auto">
          <a:xfrm>
            <a:off x="1606550" y="4233863"/>
            <a:ext cx="36599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b="1" dirty="0">
                <a:latin typeface="Aharoni" panose="02010803020104030203" pitchFamily="2" charset="-79"/>
                <a:cs typeface="Aharoni" panose="02010803020104030203" pitchFamily="2" charset="-79"/>
              </a:rPr>
              <a:t>reaction time stopping distance</a:t>
            </a:r>
            <a:endParaRPr lang="ru-RU" altLang="ru-RU" b="1" dirty="0">
              <a:cs typeface="Aharoni" panose="02010803020104030203" pitchFamily="2" charset="-79"/>
            </a:endParaRPr>
          </a:p>
        </p:txBody>
      </p:sp>
      <p:sp>
        <p:nvSpPr>
          <p:cNvPr id="24586" name="Прямоугольник 8"/>
          <p:cNvSpPr>
            <a:spLocks noChangeArrowheads="1"/>
          </p:cNvSpPr>
          <p:nvPr/>
        </p:nvSpPr>
        <p:spPr bwMode="auto">
          <a:xfrm>
            <a:off x="1619250" y="4733925"/>
            <a:ext cx="17876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b="1" dirty="0">
                <a:latin typeface="Aharoni" panose="02010803020104030203" pitchFamily="2" charset="-79"/>
                <a:cs typeface="Aharoni" panose="02010803020104030203" pitchFamily="2" charset="-79"/>
              </a:rPr>
              <a:t>rise time delay</a:t>
            </a:r>
            <a:endParaRPr lang="ru-RU" altLang="ru-RU" b="1" dirty="0">
              <a:cs typeface="Aharoni" panose="02010803020104030203" pitchFamily="2" charset="-79"/>
            </a:endParaRPr>
          </a:p>
          <a:p>
            <a:endParaRPr lang="ru-RU" altLang="ru-RU" dirty="0"/>
          </a:p>
        </p:txBody>
      </p:sp>
      <p:sp>
        <p:nvSpPr>
          <p:cNvPr id="11" name="Прямоугольник 8"/>
          <p:cNvSpPr>
            <a:spLocks noChangeArrowheads="1"/>
          </p:cNvSpPr>
          <p:nvPr/>
        </p:nvSpPr>
        <p:spPr bwMode="auto">
          <a:xfrm>
            <a:off x="1711325" y="5292725"/>
            <a:ext cx="70246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 speed of the </a:t>
            </a:r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front car </a:t>
            </a:r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and </a:t>
            </a:r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of the rear car,  </a:t>
            </a:r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km/h</a:t>
            </a:r>
            <a:endParaRPr lang="ru-RU" altLang="ru-RU" dirty="0">
              <a:cs typeface="Aharoni" panose="02010803020104030203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8853" y="2124075"/>
            <a:ext cx="1500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7504" y="242342"/>
            <a:ext cx="10333038" cy="1139825"/>
          </a:xfrm>
        </p:spPr>
        <p:txBody>
          <a:bodyPr anchor="ctr">
            <a:normAutofit fontScale="90000"/>
          </a:bodyPr>
          <a:lstStyle/>
          <a:p>
            <a:pPr eaLnBrk="1" hangingPunct="1">
              <a:defRPr/>
            </a:pP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Control of the observance of a safe distance</a:t>
            </a:r>
            <a:br>
              <a:rPr lang="ru-RU" sz="3600" dirty="0" smtClean="0">
                <a:latin typeface="Impact" panose="020B0806030902050204" pitchFamily="34" charset="0"/>
              </a:rPr>
            </a:br>
            <a:endParaRPr lang="ru-RU" sz="3600" b="1" dirty="0" smtClean="0">
              <a:solidFill>
                <a:schemeClr val="tx1"/>
              </a:solidFill>
            </a:endParaRPr>
          </a:p>
        </p:txBody>
      </p:sp>
      <p:sp>
        <p:nvSpPr>
          <p:cNvPr id="25603" name="AutoShape 3"/>
          <p:cNvSpPr>
            <a:spLocks noChangeAspect="1" noChangeArrowheads="1"/>
          </p:cNvSpPr>
          <p:nvPr/>
        </p:nvSpPr>
        <p:spPr bwMode="auto">
          <a:xfrm>
            <a:off x="1692275" y="1412875"/>
            <a:ext cx="458628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267544" y="1124744"/>
                <a:ext cx="8696944" cy="4256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4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ru-RU" sz="2400" b="1" i="1">
                            <a:latin typeface="Cambria Math"/>
                          </a:rPr>
                          <m:t>г</m:t>
                        </m:r>
                      </m:sub>
                    </m:sSub>
                    <m:r>
                      <a:rPr lang="ru-RU" sz="24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400" b="1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4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𝑽</m:t>
                            </m:r>
                          </m:e>
                          <m:sup>
                            <m:r>
                              <a:rPr lang="ru-RU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ru-RU" sz="2400" b="1" i="1">
                            <a:latin typeface="Cambria Math"/>
                          </a:rPr>
                          <m:t>𝟐𝟔</m:t>
                        </m:r>
                        <m:sSub>
                          <m:sSubPr>
                            <m:ctrlPr>
                              <a:rPr lang="ru-RU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400" b="1" i="1">
                                <a:latin typeface="Cambria Math"/>
                              </a:rPr>
                              <m:t>∙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ru-RU" sz="2400" b="1" i="1">
                                <a:latin typeface="Cambria Math"/>
                              </a:rPr>
                              <m:t>г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  </a:t>
                </a:r>
                <a:r>
                  <a:rPr lang="uk-UA" sz="2400" b="1" dirty="0">
                    <a:cs typeface="Aharoni" panose="02010803020104030203" pitchFamily="2" charset="-79"/>
                  </a:rPr>
                  <a:t> </a:t>
                </a:r>
                <a:r>
                  <a:rPr lang="en-US" sz="2400" b="1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-</a:t>
                </a:r>
                <a:r>
                  <a:rPr lang="uk-UA" sz="2400" b="1" dirty="0" smtClean="0">
                    <a:cs typeface="Aharoni" panose="02010803020104030203" pitchFamily="2" charset="-79"/>
                  </a:rPr>
                  <a:t> </a:t>
                </a:r>
                <a:r>
                  <a:rPr lang="en-US" sz="2400" b="1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calculation of braking</a:t>
                </a:r>
                <a:endParaRPr lang="uk-UA" sz="2400" b="1" dirty="0" smtClean="0">
                  <a:cs typeface="Aharoni" panose="02010803020104030203" pitchFamily="2" charset="-79"/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where:</a:t>
                </a:r>
                <a:endParaRPr lang="uk-UA" sz="2400" b="1" dirty="0" smtClean="0">
                  <a:cs typeface="Aharoni" panose="02010803020104030203" pitchFamily="2" charset="-79"/>
                </a:endParaRPr>
              </a:p>
              <a:p>
                <a:pPr marL="0" indent="0">
                  <a:buNone/>
                </a:pPr>
                <a:endParaRPr lang="uk-UA" sz="2400" b="1" dirty="0" smtClean="0">
                  <a:cs typeface="Aharoni" panose="02010803020104030203" pitchFamily="2" charset="-79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ru-RU" sz="2400" b="1" i="1">
                            <a:latin typeface="Cambria Math"/>
                          </a:rPr>
                          <m:t>г</m:t>
                        </m:r>
                      </m:sub>
                    </m:sSub>
                    <m:r>
                      <a:rPr lang="ru-RU" sz="24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4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/>
                          </a:rPr>
                          <m:t>𝒈</m:t>
                        </m:r>
                        <m:r>
                          <a:rPr lang="ru-RU" sz="2400" b="1" i="1">
                            <a:latin typeface="Cambria Math"/>
                          </a:rPr>
                          <m:t>∙</m:t>
                        </m:r>
                        <m:r>
                          <a:rPr lang="en-US" sz="2400" b="1" i="1">
                            <a:latin typeface="Cambria Math"/>
                          </a:rPr>
                          <m:t>𝝋</m:t>
                        </m:r>
                      </m:num>
                      <m:den>
                        <m:sSub>
                          <m:sSubPr>
                            <m:ctrlPr>
                              <a:rPr lang="ru-RU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𝑲</m:t>
                            </m:r>
                          </m:e>
                          <m:sub>
                            <m:r>
                              <a:rPr lang="ru-RU" sz="2400" b="1" i="1">
                                <a:latin typeface="Cambria Math"/>
                              </a:rPr>
                              <m:t>е</m:t>
                            </m:r>
                          </m:sub>
                        </m:sSub>
                      </m:den>
                    </m:f>
                  </m:oMath>
                </a14:m>
                <a:r>
                  <a:rPr lang="uk-UA" sz="2400" b="1" dirty="0">
                    <a:cs typeface="Aharoni" panose="02010803020104030203" pitchFamily="2" charset="-79"/>
                  </a:rPr>
                  <a:t>  </a:t>
                </a:r>
                <a:r>
                  <a:rPr lang="en-US" sz="2400" b="1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-</a:t>
                </a:r>
                <a:r>
                  <a:rPr lang="uk-UA" sz="2400" b="1" dirty="0" smtClean="0">
                    <a:cs typeface="Aharoni" panose="02010803020104030203" pitchFamily="2" charset="-79"/>
                  </a:rPr>
                  <a:t> </a:t>
                </a:r>
                <a:r>
                  <a:rPr lang="en-US" sz="2400" b="1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settlement values</a:t>
                </a:r>
                <a:endParaRPr lang="uk-UA" sz="2400" b="1" dirty="0" smtClean="0">
                  <a:cs typeface="Aharoni" panose="02010803020104030203" pitchFamily="2" charset="-79"/>
                </a:endParaRPr>
              </a:p>
              <a:p>
                <a:r>
                  <a:rPr lang="en-US" sz="2400" b="1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deceleration when braking;</a:t>
                </a:r>
                <a:endParaRPr lang="uk-UA" sz="2400" b="1" dirty="0" smtClean="0">
                  <a:cs typeface="Aharoni" panose="02010803020104030203" pitchFamily="2" charset="-79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uk-UA" sz="2400" b="1" i="1">
                        <a:latin typeface="Cambria Math"/>
                      </a:rPr>
                      <m:t>𝒈</m:t>
                    </m:r>
                    <m:r>
                      <a:rPr lang="uk-UA" sz="2400" b="1" i="1">
                        <a:latin typeface="Cambria Math"/>
                      </a:rPr>
                      <m:t>=</m:t>
                    </m:r>
                    <m:r>
                      <a:rPr lang="uk-UA" sz="2400" b="1" i="1">
                        <a:latin typeface="Cambria Math"/>
                      </a:rPr>
                      <m:t>𝟗</m:t>
                    </m:r>
                    <m:r>
                      <a:rPr lang="uk-UA" sz="2400" b="1" i="1">
                        <a:latin typeface="Cambria Math"/>
                      </a:rPr>
                      <m:t>.</m:t>
                    </m:r>
                    <m:r>
                      <a:rPr lang="uk-UA" sz="2400" b="1" i="1">
                        <a:latin typeface="Cambria Math"/>
                      </a:rPr>
                      <m:t>𝟖𝟏</m:t>
                    </m:r>
                    <m:r>
                      <a:rPr lang="uk-UA" sz="2400" b="1" i="1">
                        <a:latin typeface="Cambria Math"/>
                      </a:rPr>
                      <m:t> </m:t>
                    </m:r>
                    <m:f>
                      <m:fPr>
                        <m:type m:val="skw"/>
                        <m:ctrlPr>
                          <a:rPr lang="ru-RU" sz="24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400" b="1" i="1">
                            <a:latin typeface="Cambria Math"/>
                          </a:rPr>
                          <m:t>м</m:t>
                        </m:r>
                      </m:num>
                      <m:den>
                        <m:sSup>
                          <m:sSupPr>
                            <m:ctrlPr>
                              <a:rPr lang="ru-RU" sz="24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uk-UA" sz="2400" b="1" i="1">
                                <a:latin typeface="Cambria Math"/>
                              </a:rPr>
                              <m:t>с</m:t>
                            </m:r>
                          </m:e>
                          <m:sup>
                            <m:r>
                              <a:rPr lang="uk-UA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uk-UA" sz="2400" b="1" dirty="0">
                    <a:cs typeface="Aharoni" panose="02010803020104030203" pitchFamily="2" charset="-79"/>
                  </a:rPr>
                  <a:t> – </a:t>
                </a:r>
                <a:r>
                  <a:rPr lang="en-US" sz="2400" b="1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acceleration of free fall;</a:t>
                </a:r>
                <a:endParaRPr lang="ru-RU" sz="2400" b="1" dirty="0">
                  <a:cs typeface="Aharoni" panose="02010803020104030203" pitchFamily="2" charset="-79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uk-UA" sz="2400" b="1" i="1">
                        <a:latin typeface="Cambria Math"/>
                      </a:rPr>
                      <m:t>𝝋</m:t>
                    </m:r>
                  </m:oMath>
                </a14:m>
                <a:r>
                  <a:rPr lang="uk-UA" sz="2400" b="1" dirty="0">
                    <a:cs typeface="Aharoni" panose="02010803020104030203" pitchFamily="2" charset="-79"/>
                  </a:rPr>
                  <a:t> – </a:t>
                </a:r>
                <a:r>
                  <a:rPr lang="en-US" sz="2400" b="1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coefficient of traction tire with the surface (see table 1);</a:t>
                </a:r>
                <a:endParaRPr lang="uk-UA" sz="2400" b="1" dirty="0" smtClean="0">
                  <a:cs typeface="Aharoni" panose="02010803020104030203" pitchFamily="2" charset="-79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400" b="1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uk-UA" sz="2400" b="1" i="1">
                            <a:latin typeface="Cambria Math"/>
                          </a:rPr>
                          <m:t>е</m:t>
                        </m:r>
                      </m:sub>
                    </m:sSub>
                  </m:oMath>
                </a14:m>
                <a:r>
                  <a:rPr lang="uk-UA" sz="2400" b="1" dirty="0">
                    <a:cs typeface="Aharoni" panose="02010803020104030203" pitchFamily="2" charset="-79"/>
                  </a:rPr>
                  <a:t> – </a:t>
                </a:r>
                <a:r>
                  <a:rPr lang="en-US" sz="2400" b="1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the possible reduction in the efficiency of braking</a:t>
                </a:r>
                <a:endParaRPr lang="uk-UA" sz="2400" b="1" dirty="0" smtClean="0">
                  <a:cs typeface="Aharoni" panose="02010803020104030203" pitchFamily="2" charset="-79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400" b="1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uk-UA" sz="2400" b="1" i="1">
                            <a:latin typeface="Cambria Math"/>
                          </a:rPr>
                          <m:t>е</m:t>
                        </m:r>
                      </m:sub>
                    </m:sSub>
                    <m:r>
                      <a:rPr lang="uk-UA" sz="2400" b="1" i="1">
                        <a:latin typeface="Cambria Math"/>
                      </a:rPr>
                      <m:t>∈(</m:t>
                    </m:r>
                    <m:r>
                      <a:rPr lang="uk-UA" sz="2400" b="1" i="1">
                        <a:latin typeface="Cambria Math"/>
                      </a:rPr>
                      <m:t>𝟏</m:t>
                    </m:r>
                    <m:r>
                      <a:rPr lang="uk-UA" sz="2400" b="1" i="1">
                        <a:latin typeface="Cambria Math"/>
                      </a:rPr>
                      <m:t>.</m:t>
                    </m:r>
                    <m:r>
                      <a:rPr lang="uk-UA" sz="2400" b="1" i="1">
                        <a:latin typeface="Cambria Math"/>
                      </a:rPr>
                      <m:t>𝟏</m:t>
                    </m:r>
                    <m:r>
                      <a:rPr lang="uk-UA" sz="2400" b="1" i="1">
                        <a:latin typeface="Cambria Math"/>
                      </a:rPr>
                      <m:t>;</m:t>
                    </m:r>
                    <m:r>
                      <a:rPr lang="uk-UA" sz="2400" b="1" i="1">
                        <a:latin typeface="Cambria Math"/>
                      </a:rPr>
                      <m:t>𝟏</m:t>
                    </m:r>
                    <m:r>
                      <a:rPr lang="uk-UA" sz="2400" b="1" i="1">
                        <a:latin typeface="Cambria Math"/>
                      </a:rPr>
                      <m:t>.</m:t>
                    </m:r>
                    <m:r>
                      <a:rPr lang="uk-UA" sz="2400" b="1" i="1">
                        <a:latin typeface="Cambria Math"/>
                      </a:rPr>
                      <m:t>𝟔</m:t>
                    </m:r>
                    <m:r>
                      <a:rPr lang="uk-UA" sz="2400" b="1" i="1">
                        <a:latin typeface="Cambria Math"/>
                      </a:rPr>
                      <m:t>)</m:t>
                    </m:r>
                  </m:oMath>
                </a14:m>
                <a:r>
                  <a:rPr lang="uk-UA" sz="2400" b="1" dirty="0">
                    <a:cs typeface="Aharoni" panose="02010803020104030203" pitchFamily="2" charset="-79"/>
                  </a:rPr>
                  <a:t>.</a:t>
                </a:r>
                <a:endParaRPr lang="ru-RU" sz="2400" b="1" dirty="0"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4" y="1124744"/>
                <a:ext cx="8696944" cy="4256743"/>
              </a:xfrm>
              <a:prstGeom prst="rect">
                <a:avLst/>
              </a:prstGeom>
              <a:blipFill rotWithShape="1">
                <a:blip r:embed="rId1"/>
                <a:stretch>
                  <a:fillRect l="-1121" r="-280" b="-24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  <a:endParaRPr lang="ru-RU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/>
          <p:nvPr/>
        </p:nvSpPr>
        <p:spPr bwMode="auto">
          <a:xfrm>
            <a:off x="395536" y="476672"/>
            <a:ext cx="7992888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  <a:ea typeface="+mj-ea"/>
                <a:cs typeface="+mj-cs"/>
              </a:rPr>
              <a:t>Control of the observance of a safe distance</a:t>
            </a:r>
            <a:br>
              <a:rPr lang="ru-RU" sz="3600" dirty="0">
                <a:solidFill>
                  <a:srgbClr val="7B9899"/>
                </a:solidFill>
                <a:latin typeface="Impact" panose="020B0806030902050204" pitchFamily="34" charset="0"/>
                <a:ea typeface="+mj-ea"/>
                <a:cs typeface="+mj-cs"/>
              </a:rPr>
            </a:br>
            <a:endParaRPr lang="ru-RU" sz="3600" b="1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043608" y="1484785"/>
          <a:ext cx="7488832" cy="3744417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4043429"/>
                <a:gridCol w="3445403"/>
              </a:tblGrid>
              <a:tr h="760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cs typeface="Aharoni" panose="02010803020104030203" pitchFamily="2" charset="-79"/>
                        </a:rPr>
                        <a:t>Surface</a:t>
                      </a:r>
                      <a:endParaRPr lang="ru-RU" sz="2000" dirty="0">
                        <a:effectLst/>
                        <a:latin typeface="Times New Roman" panose="02020603050405020304"/>
                        <a:ea typeface="Calibri" panose="020F0502020204030204"/>
                        <a:cs typeface="Aharoni" panose="02010803020104030203" pitchFamily="2" charset="-79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cs typeface="Aharoni" panose="02010803020104030203" pitchFamily="2" charset="-79"/>
                        </a:rPr>
                        <a:t>The Coefficient </a:t>
                      </a:r>
                      <a:r>
                        <a:rPr lang="ru-RU" sz="2400" dirty="0" smtClean="0">
                          <a:effectLst/>
                          <a:cs typeface="Aharoni" panose="02010803020104030203" pitchFamily="2" charset="-79"/>
                        </a:rPr>
                        <a:t> </a:t>
                      </a:r>
                      <a:endParaRPr lang="ru-RU" sz="2000" dirty="0">
                        <a:effectLst/>
                        <a:latin typeface="Times New Roman" panose="02020603050405020304"/>
                        <a:ea typeface="Calibri" panose="020F0502020204030204"/>
                        <a:cs typeface="Aharoni" panose="02010803020104030203" pitchFamily="2" charset="-79"/>
                      </a:endParaRPr>
                    </a:p>
                  </a:txBody>
                  <a:tcPr marL="68580" marR="68580" marT="0" marB="0" anchor="b"/>
                </a:tc>
              </a:tr>
              <a:tr h="6187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cs typeface="Aharoni" panose="02010803020104030203" pitchFamily="2" charset="-79"/>
                        </a:rPr>
                        <a:t>Dry asphalt</a:t>
                      </a:r>
                      <a:endParaRPr lang="ru-RU" sz="2000" dirty="0">
                        <a:effectLst/>
                        <a:latin typeface="Times New Roman" panose="02020603050405020304"/>
                        <a:ea typeface="Calibri" panose="020F0502020204030204"/>
                        <a:cs typeface="Aharoni" panose="02010803020104030203" pitchFamily="2" charset="-79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cs typeface="Aharoni" panose="02010803020104030203" pitchFamily="2" charset="-79"/>
                        </a:rPr>
                        <a:t>0,9</a:t>
                      </a:r>
                      <a:endParaRPr lang="ru-RU" sz="2000" b="1" dirty="0">
                        <a:effectLst/>
                        <a:latin typeface="Times New Roman" panose="02020603050405020304"/>
                        <a:ea typeface="Calibri" panose="020F0502020204030204"/>
                        <a:cs typeface="Aharoni" panose="02010803020104030203" pitchFamily="2" charset="-79"/>
                      </a:endParaRPr>
                    </a:p>
                  </a:txBody>
                  <a:tcPr marL="68580" marR="68580" marT="0" marB="0" anchor="b"/>
                </a:tc>
              </a:tr>
              <a:tr h="591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cs typeface="Aharoni" panose="02010803020104030203" pitchFamily="2" charset="-79"/>
                        </a:rPr>
                        <a:t>Wet asphalt</a:t>
                      </a:r>
                      <a:endParaRPr lang="ru-RU" sz="2000" dirty="0">
                        <a:effectLst/>
                        <a:latin typeface="Times New Roman" panose="02020603050405020304"/>
                        <a:ea typeface="Calibri" panose="020F0502020204030204"/>
                        <a:cs typeface="Aharoni" panose="02010803020104030203" pitchFamily="2" charset="-79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cs typeface="Aharoni" panose="02010803020104030203" pitchFamily="2" charset="-79"/>
                        </a:rPr>
                        <a:t>0,7</a:t>
                      </a:r>
                      <a:endParaRPr lang="ru-RU" sz="2000" b="1" dirty="0">
                        <a:effectLst/>
                        <a:latin typeface="Times New Roman" panose="02020603050405020304"/>
                        <a:ea typeface="Calibri" panose="020F0502020204030204"/>
                        <a:cs typeface="Aharoni" panose="02010803020104030203" pitchFamily="2" charset="-79"/>
                      </a:endParaRPr>
                    </a:p>
                  </a:txBody>
                  <a:tcPr marL="68580" marR="68580" marT="0" marB="0" anchor="b"/>
                </a:tc>
              </a:tr>
              <a:tr h="591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cs typeface="Aharoni" panose="02010803020104030203" pitchFamily="2" charset="-79"/>
                        </a:rPr>
                        <a:t>Gravel</a:t>
                      </a:r>
                      <a:endParaRPr lang="ru-RU" sz="2000" dirty="0">
                        <a:effectLst/>
                        <a:latin typeface="Times New Roman" panose="02020603050405020304"/>
                        <a:ea typeface="Calibri" panose="020F0502020204030204"/>
                        <a:cs typeface="Aharoni" panose="02010803020104030203" pitchFamily="2" charset="-79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cs typeface="Aharoni" panose="02010803020104030203" pitchFamily="2" charset="-79"/>
                        </a:rPr>
                        <a:t>0,4</a:t>
                      </a:r>
                      <a:endParaRPr lang="ru-RU" sz="2000" b="1" dirty="0">
                        <a:effectLst/>
                        <a:latin typeface="Times New Roman" panose="02020603050405020304"/>
                        <a:ea typeface="Calibri" panose="020F0502020204030204"/>
                        <a:cs typeface="Aharoni" panose="02010803020104030203" pitchFamily="2" charset="-79"/>
                      </a:endParaRPr>
                    </a:p>
                  </a:txBody>
                  <a:tcPr marL="68580" marR="68580" marT="0" marB="0" anchor="b"/>
                </a:tc>
              </a:tr>
              <a:tr h="591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cs typeface="Aharoni" panose="02010803020104030203" pitchFamily="2" charset="-79"/>
                        </a:rPr>
                        <a:t>Snow</a:t>
                      </a:r>
                      <a:endParaRPr lang="ru-RU" sz="2000" dirty="0">
                        <a:effectLst/>
                        <a:latin typeface="Times New Roman" panose="02020603050405020304"/>
                        <a:ea typeface="Calibri" panose="020F0502020204030204"/>
                        <a:cs typeface="Aharoni" panose="02010803020104030203" pitchFamily="2" charset="-79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cs typeface="Aharoni" panose="02010803020104030203" pitchFamily="2" charset="-79"/>
                        </a:rPr>
                        <a:t>0,2</a:t>
                      </a:r>
                      <a:endParaRPr lang="ru-RU" sz="2000" b="1" dirty="0">
                        <a:effectLst/>
                        <a:latin typeface="Times New Roman" panose="02020603050405020304"/>
                        <a:ea typeface="Calibri" panose="020F0502020204030204"/>
                        <a:cs typeface="Aharoni" panose="02010803020104030203" pitchFamily="2" charset="-79"/>
                      </a:endParaRPr>
                    </a:p>
                  </a:txBody>
                  <a:tcPr marL="68580" marR="68580" marT="0" marB="0" anchor="b"/>
                </a:tc>
              </a:tr>
              <a:tr h="591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cs typeface="Aharoni" panose="02010803020104030203" pitchFamily="2" charset="-79"/>
                        </a:rPr>
                        <a:t>Ice</a:t>
                      </a:r>
                      <a:endParaRPr lang="ru-RU" sz="2000" dirty="0">
                        <a:effectLst/>
                        <a:latin typeface="Times New Roman" panose="02020603050405020304"/>
                        <a:ea typeface="Calibri" panose="020F0502020204030204"/>
                        <a:cs typeface="Aharoni" panose="02010803020104030203" pitchFamily="2" charset="-79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cs typeface="Aharoni" panose="02010803020104030203" pitchFamily="2" charset="-79"/>
                        </a:rPr>
                        <a:t>0,1</a:t>
                      </a:r>
                      <a:endParaRPr lang="ru-RU" sz="2000" b="1" dirty="0">
                        <a:effectLst/>
                        <a:latin typeface="Times New Roman" panose="02020603050405020304"/>
                        <a:ea typeface="Calibri" panose="020F0502020204030204"/>
                        <a:cs typeface="Aharoni" panose="02010803020104030203" pitchFamily="2" charset="-79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/>
          <p:nvPr/>
        </p:nvSpPr>
        <p:spPr bwMode="auto">
          <a:xfrm>
            <a:off x="250824" y="332656"/>
            <a:ext cx="85820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  <a:ea typeface="+mj-ea"/>
                <a:cs typeface="+mj-cs"/>
              </a:rPr>
              <a:t>Control of the observance of a safe distance</a:t>
            </a:r>
            <a:br>
              <a:rPr lang="ru-RU" sz="3600" dirty="0">
                <a:solidFill>
                  <a:srgbClr val="7B9899"/>
                </a:solidFill>
                <a:latin typeface="Impact" panose="020B0806030902050204" pitchFamily="34" charset="0"/>
                <a:ea typeface="+mj-ea"/>
                <a:cs typeface="+mj-cs"/>
              </a:rPr>
            </a:br>
            <a:endParaRPr lang="ru-RU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939972" y="4327898"/>
            <a:ext cx="3893088" cy="22824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59244" y="1169988"/>
                <a:ext cx="8965184" cy="3510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Set the value:</a:t>
                </a:r>
                <a:endParaRPr lang="uk-UA" sz="2000" b="1" dirty="0" smtClean="0">
                  <a:cs typeface="Aharoni" panose="02010803020104030203" pitchFamily="2" charset="-79"/>
                </a:endParaRPr>
              </a:p>
              <a:p>
                <a:endParaRPr lang="ru-RU" sz="2000" b="1" dirty="0">
                  <a:cs typeface="Aharoni" panose="02010803020104030203" pitchFamily="2" charset="-79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000" b="1" dirty="0">
                    <a:cs typeface="Aharoni" panose="02010803020104030203" pitchFamily="2" charset="-79"/>
                  </a:rPr>
                  <a:t> – </a:t>
                </a:r>
                <a:r>
                  <a:rPr lang="en-US" sz="2000" b="1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the driver's reaction time is equal to 1.5</a:t>
                </a:r>
                <a:endParaRPr lang="uk-UA" sz="2000" b="1" dirty="0" smtClean="0">
                  <a:cs typeface="Aharoni" panose="02010803020104030203" pitchFamily="2" charset="-79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uk-UA" sz="2000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uk-UA" sz="2000" b="1" dirty="0">
                    <a:cs typeface="Aharoni" panose="02010803020104030203" pitchFamily="2" charset="-79"/>
                  </a:rPr>
                  <a:t> – </a:t>
                </a:r>
                <a:r>
                  <a:rPr lang="en-US" sz="2000" b="1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take a modern hydraulic brake actuators, hence reaction time of hydraulic tormoznogo about equal to 0.2</a:t>
                </a:r>
                <a:endParaRPr lang="uk-UA" sz="2000" b="1" dirty="0" smtClean="0">
                  <a:cs typeface="Aharoni" panose="02010803020104030203" pitchFamily="2" charset="-79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b="1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ru-RU" sz="20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sz="2000" b="1" dirty="0">
                    <a:cs typeface="Aharoni" panose="02010803020104030203" pitchFamily="2" charset="-79"/>
                  </a:rPr>
                  <a:t> – </a:t>
                </a:r>
                <a:r>
                  <a:rPr lang="en-US" sz="2000" b="1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time of growth slowing to 0.4</a:t>
                </a:r>
                <a:endParaRPr lang="uk-UA" sz="2000" b="1" dirty="0" smtClean="0">
                  <a:cs typeface="Aharoni" panose="02010803020104030203" pitchFamily="2" charset="-79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000" b="1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g</a:t>
                </a:r>
                <a:r>
                  <a:rPr lang="ru-RU" sz="2000" b="1" dirty="0">
                    <a:cs typeface="Aharoni" panose="02010803020104030203" pitchFamily="2" charset="-79"/>
                  </a:rPr>
                  <a:t>= 9, 81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sz="20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000" b="1" i="1">
                            <a:latin typeface="Cambria Math"/>
                          </a:rPr>
                          <m:t>м</m:t>
                        </m:r>
                      </m:num>
                      <m:den>
                        <m:sSup>
                          <m:sSupPr>
                            <m:ctrlPr>
                              <a:rPr lang="ru-RU" sz="2000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sz="2000" b="1" i="1">
                                <a:latin typeface="Cambria Math"/>
                              </a:rPr>
                              <m:t>с</m:t>
                            </m:r>
                          </m:e>
                          <m:sup>
                            <m:r>
                              <a:rPr lang="ru-RU" sz="2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ru-RU" sz="2000" b="1" dirty="0">
                  <a:cs typeface="Aharoni" panose="02010803020104030203" pitchFamily="2" charset="-79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000" b="1" i="1">
                            <a:latin typeface="Cambria Math"/>
                          </a:rPr>
                          <m:t>𝑲</m:t>
                        </m:r>
                      </m:e>
                      <m:sub>
                        <m:r>
                          <a:rPr lang="uk-UA" sz="2000" b="1" i="1">
                            <a:latin typeface="Cambria Math"/>
                          </a:rPr>
                          <m:t>е</m:t>
                        </m:r>
                      </m:sub>
                    </m:sSub>
                  </m:oMath>
                </a14:m>
                <a:r>
                  <a:rPr lang="uk-UA" sz="2000" b="1" dirty="0">
                    <a:cs typeface="Aharoni" panose="02010803020104030203" pitchFamily="2" charset="-79"/>
                  </a:rPr>
                  <a:t> – </a:t>
                </a:r>
                <a:r>
                  <a:rPr lang="en-US" sz="2000" b="1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the possible reduction in the effectiveness of braking is equal to 1.3</a:t>
                </a:r>
                <a:endParaRPr lang="uk-UA" sz="2000" b="1" dirty="0" smtClean="0">
                  <a:cs typeface="Aharoni" panose="02010803020104030203" pitchFamily="2" charset="-79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uk-UA" sz="2000" b="1" i="1">
                        <a:latin typeface="Cambria Math"/>
                      </a:rPr>
                      <m:t>𝝋</m:t>
                    </m:r>
                  </m:oMath>
                </a14:m>
                <a:r>
                  <a:rPr lang="uk-UA" sz="2000" b="1" dirty="0">
                    <a:cs typeface="Aharoni" panose="02010803020104030203" pitchFamily="2" charset="-79"/>
                  </a:rPr>
                  <a:t> </a:t>
                </a:r>
                <a:r>
                  <a:rPr lang="en-US" sz="2000" b="1" dirty="0" smtClean="0">
                    <a:latin typeface="Aharoni" panose="02010803020104030203" pitchFamily="2" charset="-79"/>
                    <a:cs typeface="Aharoni" panose="02010803020104030203" pitchFamily="2" charset="-79"/>
                  </a:rPr>
                  <a:t>is the coefficient of traction tire with the surface (take from table 1), let it be wet asphalt, then</a:t>
                </a:r>
                <a:r>
                  <a:rPr lang="uk-UA" sz="2000" b="1" dirty="0" smtClean="0">
                    <a:cs typeface="Aharoni" panose="02010803020104030203" pitchFamily="2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uk-UA" sz="2000" b="1" i="1">
                        <a:latin typeface="Cambria Math"/>
                      </a:rPr>
                      <m:t>𝝋</m:t>
                    </m:r>
                  </m:oMath>
                </a14:m>
                <a:r>
                  <a:rPr lang="uk-UA" sz="2000" b="1" dirty="0">
                    <a:cs typeface="Aharoni" panose="02010803020104030203" pitchFamily="2" charset="-79"/>
                  </a:rPr>
                  <a:t>=0,7</a:t>
                </a:r>
                <a:endParaRPr lang="ru-RU" sz="2000" b="1" dirty="0"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4" y="1169988"/>
                <a:ext cx="8965184" cy="3510256"/>
              </a:xfrm>
              <a:prstGeom prst="rect">
                <a:avLst/>
              </a:prstGeom>
              <a:blipFill rotWithShape="1">
                <a:blip r:embed="rId2"/>
                <a:stretch>
                  <a:fillRect l="-748" t="-694" b="-22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  <a:endParaRPr lang="ru-RU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/>
          <p:nvPr/>
        </p:nvSpPr>
        <p:spPr bwMode="auto">
          <a:xfrm>
            <a:off x="323528" y="129456"/>
            <a:ext cx="8405341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  <a:ea typeface="+mj-ea"/>
                <a:cs typeface="+mj-cs"/>
              </a:rPr>
              <a:t>Control of the observance of a safe distance</a:t>
            </a:r>
            <a:endParaRPr lang="ru-RU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28676" name="Прямоугольник 3"/>
          <p:cNvSpPr>
            <a:spLocks noChangeArrowheads="1"/>
          </p:cNvSpPr>
          <p:nvPr/>
        </p:nvSpPr>
        <p:spPr bwMode="auto">
          <a:xfrm>
            <a:off x="2320130" y="5780174"/>
            <a:ext cx="69762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sz="2000" dirty="0" smtClean="0">
                <a:latin typeface="Impact" panose="020B0806030902050204" pitchFamily="34" charset="0"/>
              </a:rPr>
              <a:t>Implementation </a:t>
            </a:r>
            <a:r>
              <a:rPr lang="en-US" altLang="ru-RU" sz="2000" dirty="0" smtClean="0">
                <a:latin typeface="Impact" panose="020B0806030902050204" pitchFamily="34" charset="0"/>
              </a:rPr>
              <a:t>of</a:t>
            </a:r>
            <a:r>
              <a:rPr lang="ru-RU" altLang="ru-RU" sz="2000" dirty="0" smtClean="0">
                <a:latin typeface="Impact" panose="020B0806030902050204" pitchFamily="34" charset="0"/>
              </a:rPr>
              <a:t>  </a:t>
            </a:r>
            <a:r>
              <a:rPr lang="en-US" altLang="ru-RU" sz="2000" dirty="0" smtClean="0">
                <a:latin typeface="Impact" panose="020B0806030902050204" pitchFamily="34" charset="0"/>
              </a:rPr>
              <a:t>GO-BY</a:t>
            </a:r>
            <a:r>
              <a:rPr lang="ru-RU" altLang="ru-RU" sz="2000" dirty="0" smtClean="0">
                <a:latin typeface="Impact" panose="020B0806030902050204" pitchFamily="34" charset="0"/>
              </a:rPr>
              <a:t> </a:t>
            </a:r>
            <a:r>
              <a:rPr lang="en-US" altLang="ru-RU" sz="2000" dirty="0" smtClean="0">
                <a:latin typeface="Impact" panose="020B0806030902050204" pitchFamily="34" charset="0"/>
              </a:rPr>
              <a:t>system functions</a:t>
            </a:r>
            <a:endParaRPr lang="ru-RU" altLang="ru-RU" sz="2000" dirty="0">
              <a:latin typeface="Impact" panose="020B0806030902050204" pitchFamily="34" charset="0"/>
            </a:endParaRPr>
          </a:p>
        </p:txBody>
      </p:sp>
      <p:sp>
        <p:nvSpPr>
          <p:cNvPr id="28678" name="TextBox 5"/>
          <p:cNvSpPr txBox="1">
            <a:spLocks noChangeArrowheads="1"/>
          </p:cNvSpPr>
          <p:nvPr/>
        </p:nvSpPr>
        <p:spPr bwMode="auto">
          <a:xfrm>
            <a:off x="5260975" y="2879725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100"/>
              <a:t>2</a:t>
            </a:r>
            <a:endParaRPr lang="ru-RU" altLang="ru-RU" sz="1100"/>
          </a:p>
        </p:txBody>
      </p:sp>
      <p:sp>
        <p:nvSpPr>
          <p:cNvPr id="28679" name="TextBox 6"/>
          <p:cNvSpPr txBox="1">
            <a:spLocks noChangeArrowheads="1"/>
          </p:cNvSpPr>
          <p:nvPr/>
        </p:nvSpPr>
        <p:spPr bwMode="auto">
          <a:xfrm>
            <a:off x="2789238" y="5678488"/>
            <a:ext cx="263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100"/>
              <a:t>1</a:t>
            </a:r>
            <a:endParaRPr lang="ru-RU" altLang="ru-RU" sz="1100"/>
          </a:p>
        </p:txBody>
      </p:sp>
      <p:sp>
        <p:nvSpPr>
          <p:cNvPr id="28680" name="TextBox 7"/>
          <p:cNvSpPr txBox="1">
            <a:spLocks noChangeArrowheads="1"/>
          </p:cNvSpPr>
          <p:nvPr/>
        </p:nvSpPr>
        <p:spPr bwMode="auto">
          <a:xfrm>
            <a:off x="6978650" y="5435600"/>
            <a:ext cx="2635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100"/>
              <a:t>1</a:t>
            </a:r>
            <a:endParaRPr lang="ru-RU" altLang="ru-RU" sz="1100"/>
          </a:p>
        </p:txBody>
      </p:sp>
      <p:sp>
        <p:nvSpPr>
          <p:cNvPr id="2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grpSp>
        <p:nvGrpSpPr>
          <p:cNvPr id="4" name="Полотно 4"/>
          <p:cNvGrpSpPr/>
          <p:nvPr/>
        </p:nvGrpSpPr>
        <p:grpSpPr bwMode="auto">
          <a:xfrm>
            <a:off x="1688750" y="1216818"/>
            <a:ext cx="5486400" cy="4592638"/>
            <a:chOff x="0" y="0"/>
            <a:chExt cx="54864" cy="45929"/>
          </a:xfrm>
        </p:grpSpPr>
        <p:sp>
          <p:nvSpPr>
            <p:cNvPr id="5" name="AutoShape 30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4864" cy="45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6" name="Прямая со стрелкой 5"/>
            <p:cNvSpPr>
              <a:spLocks noChangeShapeType="1"/>
            </p:cNvSpPr>
            <p:nvPr/>
          </p:nvSpPr>
          <p:spPr bwMode="auto">
            <a:xfrm>
              <a:off x="28176" y="318"/>
              <a:ext cx="0" cy="20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7" name="Прямоугольник 6"/>
            <p:cNvSpPr>
              <a:spLocks noChangeArrowheads="1"/>
            </p:cNvSpPr>
            <p:nvPr/>
          </p:nvSpPr>
          <p:spPr bwMode="auto">
            <a:xfrm>
              <a:off x="16267" y="2338"/>
              <a:ext cx="24668" cy="5955"/>
            </a:xfrm>
            <a:prstGeom prst="rect">
              <a:avLst/>
            </a:prstGeom>
            <a:noFill/>
            <a:ln w="25400">
              <a:solidFill>
                <a:srgbClr val="243F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ru-RU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charset="0"/>
                  <a:cs typeface="Arial" panose="020B0604020202020204" pitchFamily="34" charset="0"/>
                </a:rPr>
                <a:t>Setting the parameter </a:t>
              </a:r>
              <a:r>
                <a:rPr kumimoji="0" lang="el-GR" altLang="ru-RU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charset="0"/>
                  <a:cs typeface="Arial" panose="020B0604020202020204" pitchFamily="34" charset="0"/>
                </a:rPr>
                <a:t>φ</a:t>
              </a:r>
              <a:endParaRPr kumimoji="0" lang="uk-UA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Прямая со стрелкой 34"/>
            <p:cNvSpPr>
              <a:spLocks noChangeShapeType="1"/>
            </p:cNvSpPr>
            <p:nvPr/>
          </p:nvSpPr>
          <p:spPr bwMode="auto">
            <a:xfrm>
              <a:off x="28176" y="8184"/>
              <a:ext cx="0" cy="20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9" name="Ромб 7"/>
            <p:cNvSpPr>
              <a:spLocks noChangeArrowheads="1"/>
            </p:cNvSpPr>
            <p:nvPr/>
          </p:nvSpPr>
          <p:spPr bwMode="auto">
            <a:xfrm>
              <a:off x="16055" y="27326"/>
              <a:ext cx="24667" cy="5742"/>
            </a:xfrm>
            <a:prstGeom prst="diamond">
              <a:avLst/>
            </a:prstGeom>
            <a:noFill/>
            <a:ln w="25400">
              <a:solidFill>
                <a:srgbClr val="243F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charset="0"/>
                  <a:cs typeface="Arial" panose="020B0604020202020204" pitchFamily="34" charset="0"/>
                </a:rPr>
                <a:t>D</a:t>
              </a:r>
              <a:r>
                <a:rPr kumimoji="0" lang="ru-RU" altLang="ru-RU" sz="1200" b="1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charset="0"/>
                  <a:cs typeface="Arial" panose="020B0604020202020204" pitchFamily="34" charset="0"/>
                </a:rPr>
                <a:t>б</a:t>
              </a:r>
              <a:r>
                <a:rPr kumimoji="0" lang="en-US" altLang="ru-RU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charset="0"/>
                  <a:cs typeface="Arial" panose="020B0604020202020204" pitchFamily="34" charset="0"/>
                </a:rPr>
                <a:t>&gt;d</a:t>
              </a:r>
              <a:endParaRPr kumimoji="0" lang="en-US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Прямоугольник 35"/>
            <p:cNvSpPr>
              <a:spLocks noChangeArrowheads="1"/>
            </p:cNvSpPr>
            <p:nvPr/>
          </p:nvSpPr>
          <p:spPr bwMode="auto">
            <a:xfrm>
              <a:off x="16055" y="10313"/>
              <a:ext cx="24880" cy="6694"/>
            </a:xfrm>
            <a:prstGeom prst="rect">
              <a:avLst/>
            </a:prstGeom>
            <a:noFill/>
            <a:ln w="25400">
              <a:solidFill>
                <a:srgbClr val="243F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ru-RU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charset="0"/>
                  <a:cs typeface="Arial" panose="020B0604020202020204" pitchFamily="34" charset="0"/>
                </a:rPr>
                <a:t>Getting the distance d to the car ahead and its velocity V1</a:t>
              </a:r>
              <a:endPara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Прямоугольник 36"/>
            <p:cNvSpPr>
              <a:spLocks noChangeArrowheads="1"/>
            </p:cNvSpPr>
            <p:nvPr/>
          </p:nvSpPr>
          <p:spPr bwMode="auto">
            <a:xfrm>
              <a:off x="16055" y="19241"/>
              <a:ext cx="24880" cy="5954"/>
            </a:xfrm>
            <a:prstGeom prst="rect">
              <a:avLst/>
            </a:prstGeom>
            <a:noFill/>
            <a:ln w="25400">
              <a:solidFill>
                <a:srgbClr val="243F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ru-RU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charset="0"/>
                  <a:cs typeface="Arial" panose="020B0604020202020204" pitchFamily="34" charset="0"/>
                </a:rPr>
                <a:t>Calculation of safe distance Db to the car ahead</a:t>
              </a:r>
              <a:endParaRPr kumimoji="0" lang="uk-UA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Прямоугольник 49"/>
            <p:cNvSpPr>
              <a:spLocks noChangeArrowheads="1"/>
            </p:cNvSpPr>
            <p:nvPr/>
          </p:nvSpPr>
          <p:spPr bwMode="auto">
            <a:xfrm>
              <a:off x="2551" y="35295"/>
              <a:ext cx="22435" cy="5954"/>
            </a:xfrm>
            <a:prstGeom prst="rect">
              <a:avLst/>
            </a:prstGeom>
            <a:noFill/>
            <a:ln w="25400">
              <a:solidFill>
                <a:srgbClr val="243F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ru-RU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charset="0"/>
                  <a:cs typeface="Arial" panose="020B0604020202020204" pitchFamily="34" charset="0"/>
                </a:rPr>
                <a:t>Move to the previous speed V2</a:t>
              </a:r>
              <a:endPara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Прямоугольник 50"/>
            <p:cNvSpPr>
              <a:spLocks noChangeArrowheads="1"/>
            </p:cNvSpPr>
            <p:nvPr/>
          </p:nvSpPr>
          <p:spPr bwMode="auto">
            <a:xfrm>
              <a:off x="31578" y="35295"/>
              <a:ext cx="22435" cy="5954"/>
            </a:xfrm>
            <a:prstGeom prst="rect">
              <a:avLst/>
            </a:prstGeom>
            <a:noFill/>
            <a:ln w="25400">
              <a:solidFill>
                <a:srgbClr val="243F6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marL="228600" marR="0" lvl="0" indent="-228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</a:pPr>
              <a:r>
                <a:rPr kumimoji="0" lang="en-US" altLang="ru-RU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charset="0"/>
                  <a:cs typeface="Arial" panose="020B0604020202020204" pitchFamily="34" charset="0"/>
                </a:rPr>
                <a:t>decrease speed V2</a:t>
              </a:r>
              <a:endParaRPr kumimoji="0" lang="uk-UA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  <a:cs typeface="Arial" panose="020B0604020202020204" pitchFamily="34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</a:pPr>
              <a:r>
                <a:rPr kumimoji="0" lang="en-US" altLang="ru-RU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charset="0"/>
                  <a:cs typeface="Arial" panose="020B0604020202020204" pitchFamily="34" charset="0"/>
                </a:rPr>
                <a:t>2. a warning to the driver</a:t>
              </a:r>
              <a:endParaRPr kumimoji="0" lang="uk-UA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Прямая со стрелкой 51"/>
            <p:cNvSpPr>
              <a:spLocks noChangeShapeType="1"/>
            </p:cNvSpPr>
            <p:nvPr/>
          </p:nvSpPr>
          <p:spPr bwMode="auto">
            <a:xfrm>
              <a:off x="28176" y="16902"/>
              <a:ext cx="0" cy="20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15" name="Прямая со стрелкой 52"/>
            <p:cNvSpPr>
              <a:spLocks noChangeShapeType="1"/>
            </p:cNvSpPr>
            <p:nvPr/>
          </p:nvSpPr>
          <p:spPr bwMode="auto">
            <a:xfrm>
              <a:off x="28282" y="24987"/>
              <a:ext cx="0" cy="20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16" name="Прямая со стрелкой 53"/>
            <p:cNvSpPr>
              <a:spLocks noChangeShapeType="1"/>
            </p:cNvSpPr>
            <p:nvPr/>
          </p:nvSpPr>
          <p:spPr bwMode="auto">
            <a:xfrm>
              <a:off x="11164" y="30195"/>
              <a:ext cx="0" cy="48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17" name="Прямая со стрелкой 54"/>
            <p:cNvSpPr>
              <a:spLocks noChangeShapeType="1"/>
            </p:cNvSpPr>
            <p:nvPr/>
          </p:nvSpPr>
          <p:spPr bwMode="auto">
            <a:xfrm>
              <a:off x="44337" y="30195"/>
              <a:ext cx="0" cy="50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18" name="Прямая соединительная линия 9"/>
            <p:cNvSpPr>
              <a:spLocks noChangeShapeType="1"/>
            </p:cNvSpPr>
            <p:nvPr/>
          </p:nvSpPr>
          <p:spPr bwMode="auto">
            <a:xfrm>
              <a:off x="11164" y="30196"/>
              <a:ext cx="48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19" name="Прямая соединительная линия 55"/>
            <p:cNvSpPr>
              <a:spLocks noChangeShapeType="1"/>
            </p:cNvSpPr>
            <p:nvPr/>
          </p:nvSpPr>
          <p:spPr bwMode="auto">
            <a:xfrm>
              <a:off x="40722" y="30195"/>
              <a:ext cx="36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20" name="Прямая соединительная линия 56"/>
            <p:cNvSpPr>
              <a:spLocks noChangeShapeType="1"/>
            </p:cNvSpPr>
            <p:nvPr/>
          </p:nvSpPr>
          <p:spPr bwMode="auto">
            <a:xfrm flipV="1">
              <a:off x="11376" y="41248"/>
              <a:ext cx="0" cy="14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21" name="Прямая соединительная линия 57"/>
            <p:cNvSpPr>
              <a:spLocks noChangeShapeType="1"/>
            </p:cNvSpPr>
            <p:nvPr/>
          </p:nvSpPr>
          <p:spPr bwMode="auto">
            <a:xfrm flipV="1">
              <a:off x="44444" y="41249"/>
              <a:ext cx="0" cy="1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22" name="Прямая соединительная линия 58"/>
            <p:cNvSpPr>
              <a:spLocks noChangeShapeType="1"/>
            </p:cNvSpPr>
            <p:nvPr/>
          </p:nvSpPr>
          <p:spPr bwMode="auto">
            <a:xfrm>
              <a:off x="11376" y="42742"/>
              <a:ext cx="330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23" name="Прямая со стрелкой 59"/>
            <p:cNvSpPr>
              <a:spLocks noChangeShapeType="1"/>
            </p:cNvSpPr>
            <p:nvPr/>
          </p:nvSpPr>
          <p:spPr bwMode="auto">
            <a:xfrm>
              <a:off x="28388" y="42743"/>
              <a:ext cx="0" cy="20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24" name="Поле 11"/>
            <p:cNvSpPr txBox="1">
              <a:spLocks noChangeArrowheads="1"/>
            </p:cNvSpPr>
            <p:nvPr/>
          </p:nvSpPr>
          <p:spPr bwMode="auto">
            <a:xfrm>
              <a:off x="11119" y="27451"/>
              <a:ext cx="3918" cy="2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ru-RU" sz="1400" b="1" dirty="0" smtClean="0">
                  <a:latin typeface="Times New Roman" panose="02020603050405020304" pitchFamily="18" charset="0"/>
                  <a:cs typeface="Arial" panose="020B0604020202020204" pitchFamily="34" charset="0"/>
                </a:rPr>
                <a:t>YES</a:t>
              </a:r>
              <a:endParaRPr kumimoji="0" lang="uk-UA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Поле 60"/>
            <p:cNvSpPr txBox="1">
              <a:spLocks noChangeArrowheads="1"/>
            </p:cNvSpPr>
            <p:nvPr/>
          </p:nvSpPr>
          <p:spPr bwMode="auto">
            <a:xfrm>
              <a:off x="40608" y="27463"/>
              <a:ext cx="3074" cy="2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ru-RU" sz="1400" b="1" dirty="0" smtClean="0">
                  <a:latin typeface="Times New Roman" panose="02020603050405020304" pitchFamily="18" charset="0"/>
                  <a:cs typeface="Arial" panose="020B0604020202020204" pitchFamily="34" charset="0"/>
                </a:rPr>
                <a:t>NO</a:t>
              </a:r>
              <a:endParaRPr kumimoji="0" lang="uk-UA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/>
          <p:nvPr/>
        </p:nvSpPr>
        <p:spPr bwMode="auto">
          <a:xfrm>
            <a:off x="192682" y="1062053"/>
            <a:ext cx="905983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2800" b="1" dirty="0" smtClean="0">
                <a:latin typeface="+mn-lt"/>
                <a:cs typeface="Aharoni" panose="02010803020104030203" pitchFamily="2" charset="-79"/>
              </a:rPr>
              <a:t>Even in the 20th century, Professor </a:t>
            </a:r>
            <a:r>
              <a:rPr lang="en-US" sz="2800" b="1" dirty="0" err="1" smtClean="0">
                <a:latin typeface="+mn-lt"/>
                <a:cs typeface="Aharoni" panose="02010803020104030203" pitchFamily="2" charset="-79"/>
              </a:rPr>
              <a:t>m.s.</a:t>
            </a:r>
            <a:endParaRPr lang="en-US" sz="2800" b="1" dirty="0">
              <a:latin typeface="+mn-lt"/>
              <a:cs typeface="Aharoni" panose="02010803020104030203" pitchFamily="2" charset="-79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2800" b="1" dirty="0" err="1" smtClean="0">
                <a:latin typeface="+mn-lt"/>
                <a:cs typeface="Aharoni" panose="02010803020104030203" pitchFamily="2" charset="-79"/>
              </a:rPr>
              <a:t>Zamahaêv</a:t>
            </a:r>
            <a:r>
              <a:rPr lang="en-US" sz="2800" b="1" dirty="0" smtClean="0">
                <a:latin typeface="+mn-lt"/>
                <a:cs typeface="Aharoni" panose="02010803020104030203" pitchFamily="2" charset="-79"/>
              </a:rPr>
              <a:t> brought out the formula to calculate</a:t>
            </a:r>
            <a:endParaRPr lang="en-US" sz="2800" b="1" dirty="0" smtClean="0">
              <a:latin typeface="+mn-lt"/>
              <a:cs typeface="Aharoni" panose="02010803020104030203" pitchFamily="2" charset="-79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2800" b="1" dirty="0" smtClean="0">
                <a:latin typeface="+mn-lt"/>
                <a:cs typeface="Aharoni" panose="02010803020104030203" pitchFamily="2" charset="-79"/>
              </a:rPr>
              <a:t>safe lateral spacing in meters:</a:t>
            </a:r>
            <a:endParaRPr lang="en-US" sz="2800" b="1" dirty="0" smtClean="0">
              <a:latin typeface="+mn-lt"/>
              <a:cs typeface="Aharoni" panose="02010803020104030203" pitchFamily="2" charset="-79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endParaRPr lang="en-US" sz="2800" b="1" dirty="0" smtClean="0">
              <a:latin typeface="+mn-lt"/>
              <a:cs typeface="Aharoni" panose="02010803020104030203" pitchFamily="2" charset="-79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2800" b="1" dirty="0" smtClean="0">
                <a:latin typeface="+mn-lt"/>
                <a:cs typeface="Aharoni" panose="02010803020104030203" pitchFamily="2" charset="-79"/>
              </a:rPr>
              <a:t> where:</a:t>
            </a:r>
            <a:endParaRPr lang="en-US" sz="2800" b="1" dirty="0" smtClean="0">
              <a:latin typeface="+mn-lt"/>
              <a:cs typeface="Aharoni" panose="02010803020104030203" pitchFamily="2" charset="-79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endParaRPr lang="en-US" sz="2800" b="1" dirty="0">
              <a:latin typeface="+mn-lt"/>
              <a:cs typeface="Aharoni" panose="02010803020104030203" pitchFamily="2" charset="-79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2800" b="1" dirty="0" smtClean="0">
                <a:latin typeface="+mn-lt"/>
                <a:cs typeface="Aharoni" panose="02010803020104030203" pitchFamily="2" charset="-79"/>
              </a:rPr>
              <a:t>        -lateral spacing in the opposite </a:t>
            </a:r>
            <a:r>
              <a:rPr lang="en-US" sz="2800" b="1" dirty="0">
                <a:cs typeface="Aharoni" panose="02010803020104030203" pitchFamily="2" charset="-79"/>
              </a:rPr>
              <a:t>movement of </a:t>
            </a:r>
            <a:r>
              <a:rPr lang="en-US" sz="2800" b="1" dirty="0" smtClean="0">
                <a:cs typeface="Aharoni" panose="02010803020104030203" pitchFamily="2" charset="-79"/>
              </a:rPr>
              <a:t> 	the vehicle</a:t>
            </a:r>
            <a:r>
              <a:rPr lang="en-US" sz="2800" b="1" dirty="0">
                <a:cs typeface="Aharoni" panose="02010803020104030203" pitchFamily="2" charset="-79"/>
              </a:rPr>
              <a:t>.</a:t>
            </a:r>
            <a:r>
              <a:rPr lang="en-US" sz="2800" b="1" dirty="0" smtClean="0">
                <a:latin typeface="+mn-lt"/>
                <a:cs typeface="Aharoni" panose="02010803020104030203" pitchFamily="2" charset="-79"/>
              </a:rPr>
              <a:t>    			</a:t>
            </a:r>
            <a:endParaRPr lang="en-US" sz="2800" b="1" dirty="0" smtClean="0">
              <a:latin typeface="+mn-lt"/>
              <a:cs typeface="Aharoni" panose="02010803020104030203" pitchFamily="2" charset="-79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2800" b="1" dirty="0">
                <a:latin typeface="+mn-lt"/>
                <a:cs typeface="Aharoni" panose="02010803020104030203" pitchFamily="2" charset="-79"/>
              </a:rPr>
              <a:t> </a:t>
            </a:r>
            <a:r>
              <a:rPr lang="en-US" sz="2800" b="1" dirty="0" smtClean="0">
                <a:latin typeface="+mn-lt"/>
                <a:cs typeface="Aharoni" panose="02010803020104030203" pitchFamily="2" charset="-79"/>
              </a:rPr>
              <a:t>       -side spacing when passing motion of 	</a:t>
            </a:r>
            <a:r>
              <a:rPr lang="en-US" sz="2800" b="1" dirty="0" smtClean="0">
                <a:cs typeface="Aharoni" panose="02010803020104030203" pitchFamily="2" charset="-79"/>
              </a:rPr>
              <a:t>vehicle</a:t>
            </a:r>
            <a:r>
              <a:rPr lang="en-US" sz="2800" b="1" dirty="0">
                <a:cs typeface="Aharoni" panose="02010803020104030203" pitchFamily="2" charset="-79"/>
              </a:rPr>
              <a:t>.</a:t>
            </a:r>
            <a:r>
              <a:rPr lang="en-US" sz="2800" b="1" dirty="0" smtClean="0">
                <a:latin typeface="+mn-lt"/>
                <a:cs typeface="Aharoni" panose="02010803020104030203" pitchFamily="2" charset="-79"/>
              </a:rPr>
              <a:t>                   </a:t>
            </a:r>
            <a:endParaRPr lang="uk-UA" sz="2800" b="1" dirty="0">
              <a:latin typeface="+mn-lt"/>
              <a:cs typeface="Aharoni" panose="02010803020104030203" pitchFamily="2" charset="-79"/>
            </a:endParaRPr>
          </a:p>
        </p:txBody>
      </p:sp>
      <p:pic>
        <p:nvPicPr>
          <p:cNvPr id="296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44963"/>
            <a:ext cx="57626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85184"/>
            <a:ext cx="693737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-324544" y="104056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Control of adherence to safe lateral spacing</a:t>
            </a:r>
            <a:endParaRPr lang="ru-RU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01925"/>
            <a:ext cx="47212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140" y="3197225"/>
            <a:ext cx="2571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48064" y="2304955"/>
            <a:ext cx="4965055" cy="2895600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altLang="ru-RU" sz="24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en-US" alt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s:</a:t>
            </a:r>
            <a:endParaRPr lang="en-US" altLang="ru-RU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80000"/>
              </a:lnSpc>
              <a:defRPr/>
            </a:pPr>
            <a:endParaRPr lang="en-US" altLang="ru-RU" sz="24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ru-RU" sz="24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 ODESSA 94 </a:t>
            </a:r>
            <a:endParaRPr lang="en-US" altLang="ru-RU" sz="24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ru-RU" sz="24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EAM</a:t>
            </a:r>
            <a:endParaRPr lang="en-US" alt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80000"/>
              </a:lnSpc>
              <a:defRPr/>
            </a:pPr>
            <a:endParaRPr lang="en-US" altLang="ru-RU" sz="24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ru-RU" sz="24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Supervisors:</a:t>
            </a:r>
            <a:endParaRPr lang="en-US" altLang="ru-RU" sz="24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</a:t>
            </a:r>
            <a:r>
              <a:rPr lang="en-US" altLang="ru-RU" sz="24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I.V., </a:t>
            </a:r>
            <a:r>
              <a:rPr lang="en-US" alt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</a:t>
            </a:r>
            <a:r>
              <a:rPr lang="en-US" altLang="ru-RU" sz="24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O.G.</a:t>
            </a:r>
            <a:endParaRPr lang="ru-RU" altLang="ru-RU" sz="2400" cap="none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3689350" y="6381750"/>
            <a:ext cx="1609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600" b="1"/>
              <a:t>Odessa</a:t>
            </a:r>
            <a:r>
              <a:rPr lang="uk-UA" altLang="ru-RU" sz="1600" b="1"/>
              <a:t> – 201</a:t>
            </a:r>
            <a:r>
              <a:rPr lang="en-US" altLang="ru-RU" sz="1600" b="1"/>
              <a:t>5</a:t>
            </a:r>
            <a:endParaRPr lang="ru-RU" altLang="ru-RU" sz="1600" b="1"/>
          </a:p>
        </p:txBody>
      </p:sp>
      <p:sp>
        <p:nvSpPr>
          <p:cNvPr id="13316" name="AutoShape 9" descr="data:image/jpeg;base64,/9j/4AAQSkZJRgABAQAAAQABAAD/2wCEAAkGBxQREhUUEBMWFBQVFhQYFRcWFxUVFxQUFBQWFhgUFBUZHSggGBwlHBUUITEhJSkrLi4uFx8zODMsNygtLiwBCgoKDg0OGxAQGywmICYsLC8sLDQsMCwsLCwsLCw0LCwsLCwsLCwsLCwsLCwsLCwsLCwsLCwsLCwsLCwsLCwsLP/AABEIAKwBJQMBEQACEQEDEQH/xAAcAAEAAgMBAQEAAAAAAAAAAAAABQYCAwQHAQj/xABIEAABAwIDBAcFBQQGCgMAAAABAAIDBBEFEiEGMUFRBxMiYXGBoTJSkbHBFCNCYnIzktHhgoOissLwJDRDY5Ojs+Lj8RU1RP/EABsBAQACAwEBAAAAAAAAAAAAAAADBAECBQYH/8QAOhEAAgEDAQUFBQcEAQUAAAAAAAECAwQRIQUSMUFREyJhcYEykaGx0QYUM0LB4fAjNGJyUhUkkqLx/9oADAMBAAIRAxEAPwD3FAEAQBAEAQBAEAQBAEAQBAEAQBAEAQBAEAQBAEAQBAEAQBAEAQBAEAQBAEAQBAEAQBAEAQBAEAQBAEAQBAEAQBAfLoBdAfUAQBAEAQBAEAQBAEAQBAEAQBAEAQBAEAQBAEAQBAEAQBAEAQBAEAQBAYlyA1ukQGsyoDAyoYM45kMnQHIBnCAyQBAEAQBAEAQBAEAQBAEAQBAEAQBAEAQBAEAQBAEAQBAEAQBAfHFAcz3IDWSgNZcsmDAuQHzOgMjUFAaxOUBIUst1gydCAIAgCAIAgCAIAgCAIAgCAIAgCAIAgCAIAgCAIAgCAIAgCAxcgOOQoYNRcsgwJQGBcgMCUBgSgPjdSgJajZYLBk6kAQBAEAQBAEAQBAEAQBAEAQBAEAQBAEAQBAEAQBAEAQBAEB8KA4agoDnLlkwYFyAwJQGBcgMLoDso4LoZJVjbLAMkAQBAEAQBAEAQBAEAQBAEAQBAEAQBAEAQBAEAQBAEAQBAEBoqJbICPkfdZMGolAYFyAxLkBgSgNlOLlATcDAAsGTagCAIAgCAIAgCAIAgCAIAgCAIAgCAIAgCAIAgCAIAgCAIAgCA4qxqAj3FZMGBcgMCUBgSgMC5AZQv1QFgpXXCwZN6AIAgCAIAgCAIAgCAIAgCAIAgCAIAgCAIAgCAIAgPiA4K7G6eD9tPGw8i4X/d3rSVSMeLLNGzuK34cG/QhavpCoY/9qXfpafmbKP7xDkXI7Fu/wAyUfNpELVdLtGzc1x8XxN+brrH3jpFkq2Ol7daC9SOl6aIPwsZ5yj6NKx21T/gzZbMtF7VzH+ep8n6WOyHGCPK7Rp61xzE8rN1WkbicnuqOpPV2Pa0qfazrd18Hjj5am1nSG2wdJT2aeLZL+jgFN2lRcYe5lD7naTeKdfXxi0veWairmTxiSJ2Zp8iCN4I4FSQmprKKNxbVLeo6dRa/wA1RsLluQGBKAwLkBtpWXKAsdO2wWDJtQBAEB8JWG8A0yVjG73tHmFWqXtvT9uaXqSRo1JcEzlmxuFu9/8AnzVSW2rNcJZ8k2Sq1qPkc7tpIuGvm3+KrS+0FFcISfobqylzaM48ejO8OA56H5JD7Q2zeJKS9PoHYz5NHdBWsf7Lge7cfgV0qF/b1/w5p+HP3FedGcPaRvVwjPqAIAgCAIAgCAIAgCAIAgPhQEXjuPQ0bM0ztT7LBYud4D67lHUqRgsstWlnVuZYhw5vkvNnj21fSbLK/q25o43ENtGbGxNu3Je58rKvNVprPBfE69vU2fbVFFJ1JZxvflXkn+555tdicrJjG1xaLAkjRziebt6xbUoyjvM32ztCvCt2MJYikuGhWHyF3tEnxN1cSS4HnZTlJ5k8k1s7srUVp+7blj4yPuGDw949wWlSrGHEmo21SrwWnU9Pw3ZihwuPraiz323uaHvd3RR7gNf5qrvVKrwuB0NyjbLL1f8AOCITbwRvpop6eMRxvbDK1oAGW5LXXA0vzssU+7Xw+haryVXZuVyl/PmY4a/raYjlZdA84TnRLizhUSUrzcOF2X7r2+Go8COSgxuVNOEvmdHfde0cZcaeqfPdfFej4HrBpCpznGuWlIGqA43FAdFHUBp1QEvDisZcG31Pwvyuuc9qWyr9hva/DPTPUsfdqm5v40JALoEBwYvi0dMwvldYBU7q8jQxHDlJ8Iri/wBvElp0nPXglxZQdoulNkGoY8tPFgbcDn2jr8FTnT2lWTw4w8NW/fwJYu3i+DZsxmbEJsoojFlLczpJ3PIudzGMbx3anTVeYjXhJOV1KctcYXzf7F2o3DCppI8z2op8eZfresLOJprFv/L7QXasamx5Y3MZ/wAuPx0KdSpXfFnnlXUyud96+Qu453OJ9V6GnCml3EseBWcm+JrjD3ezmPhc/JbPdXEzGM5eymz0LDKp82ByNDnB9LO3c5wPVkg624dp2n5VwalONLasW0sTj05/xIsqTdBrmjp2UxieO2WV5HJzi8ep08l1LjZ1tXXegs9Vo/eiCFepDg/1PVMB21GcRzGxNrAnQ/ocePcVzX972e8tupS5/wDKP1/nAnzTrf4y+DL1FIHAFpuCu1SqwqwU4PKZUlFxeGbFIYCAIAgCAIAgCAIAgCAjdoMWbSwukdqRo0e88jQeHPuCjq1FCOSzaWzuKqguHN9FzZ4vWVrqovkkcXuJ3nlyaOA5BR0aLT356y+Rbvr6Mo9hQ0pr/wBvFlJxiGzgfzN/vBWJcGc2m8TT8V8zZjdG11a8uF8rI7A7rkHX0VClJqkkvE9PXoxqXkpSWcJEdiNKxpjeGtuJGgi2jgTuI4qWEpaorXlvSW7LC4peeS6YttjJBDTCJjGmUPBeBozq3ZS1jNwOoN1HSpKcm2R39eVHEYGqtkM8GdxLncSdSVeSSWEcSUnJ5Z8ni6zBm8421DPKOQvHoqNXu3CZ27SW9Y1I+HyInYmpzNyniLK+cMldlT1OKwu3XJB+I+gKgr6JPo0XbDWcodYyR7xj+IOga3qoxI97gNdwHvG3iFitVcEscWYs7eFaT7R4SRniDrt0INtDbmN4U6eSpJNFelfqsmMPiaTKql5Kp2e5S9qWifTq/RZJKSjvZlwWplT1Q3HcVGtm26odio6deeeueps7ipv7+S04RVZ22d7TdD3jgVixqycXRqe1DR+K5S9V8TNaKTUo8H/GisYnSNrsTFPMM0MEXWvZrZ73HLGHcwLSG3O3JR20N+7q1pcsRXhpl+8zUeKUYrzPO+miko4R1dLm6wXzgOvGwWPZ11zbtxsF1CuSOM4xNHhFNUU0jo3/AOilxFjcPbkIcDoRdeO2dQpyv6lGosrMjo15PsoyRtoNu5mQ55WNktvt92T8x6LpXH2etqvs6fH9yrG5kuKyZDG6PF4Jv9GBkjLWu61jS5ue4Dmvbv1C41Swr7OqRcajx4PQsU9yrpg8swdgbHa1iHODv1AlerqPLydbZ+72Cx458yzbGRh8tRTHdV07wBw62PUeZDvRcnarcI07hfkkvcyvd0kqnhJfFEfs8CLX0I0I5EaEL0eVyOCSG0m7yQEl0cdKToJBTVr80ZNmSk7uTZD/AIvjzXHr21S0k61qtPzQ6+Mej8OZZjNVFuz9Ge609ex4uHAdx0U9ttS2uFmMsPo9GazoTjyN7ZmnQOB8wrUbilJ4jJN+ZG4SXFGamNQgCAIAgCAIAgMXvABJNgNSToAOZWG8GUm3hHgPS1tt19QKeI9hu/wP1PytzVen/UnvvguH1OjWf3al2C9qXteX/H6nBgE1xbmFaOZk4cXprvAAuS5osPELEtEzaCzNJdUasYfernHu9W34Mv8AVc+CxTj6nq4z3q1T0+RXtoai2RvfmPlu+qsUY5yznbUq7u5FeZK7QdqgY4f7Kp+DZY7/ADYtKOk2vAztSOYRkS+zMnWwlg1JGgGpJ7grZw0s6ItuFbOSNopIZBrI95DRqWtkjyHN331XPuJqUk48juWMHThKM9MpkXgPR6aY3dMT4hrB8Lkrd3UuSRHHZ1LnJvyROM2fga8SE3eL2IzGxtbS9goJ1pzWG9C5RtaVKW9COvVs0U+KSvjdM9xcYuxFfSwYezpzzFaybbSzwL/ZQi3FL2tWTkuLupKQn23lup3WeXakj+kVvTqOOUuZSnaxuKy3uC+RvwyNr4onEDOSzMQNbv5/FKWFNPxI7tSanDlh/D/4SbsOzA5dbGx8QrtC5p1k3B5w8PzOBOnKGM89SLkgLXWUxoWjDxkDX8uy/wDSeJ8CubcyjCrGvFrTuy/1fXyfwyT08yi4PzXn+6I2k7GNS8OtpG2v/upP/IllL+tXj0kn74oxV9mPl+pQumGpZPG5r3dRUw3vG4/dTt11jdwfxF940XSITjw77/Zw8TGwH/g1Gb5LysP6W2X4/qi9LW3RDn/VT/ngvVlAw6K39uub+SJ37sn/AHLg7cXdg/F/IuWj7xWaiTqa6eL8LpHeRJuD6q/Q79vCXgW7Kt2dd0+TfxO51a6ndHOz2oZGv8RucPMEhR1KKrwlSl+ZYL9+v6W90aZ6vTbGQSPNQx7wyX7wNu0N7YzaG17a3Xl4/aK5oQVHdWY6Z1zp8DlO3pye9l6ky3AKYb4mvP5hm9SufW2xe1XrNry0+RLGhBcInVBSxR/s4mN8GgfIKhOrUn7Um/UlUEjfm7h8FobY8T5/nTRbRbTyhgnMLrc4yuPaHqF7vYm1Hcw7Kq++vivquZzbmhuPeXAkV3yqEAQBAEAQEDiW0rY3FkbescN5uGtB5X4qtUuVF4Wp0aGzpVI70nhe9kBiuLPqBle9sbOLGXcXfqO4+Cq1a0p6PRHStrWFB70U2+r09xVRsrQZi8wukcSSXPsSSeOt1r2ssYTZt92i3lxj65ZJQUVOwWbCWjuyj5Ba7zfFv3kqp7qwlH/xNzaeD3HA8+yjeeOTCU1w3fceR1r71tZoQOucBfU2BIF/IBW2u5HyILOTdSpvdSG2lh0Y7kSD56j6qSg+RBtWnmMZ+hYsAo/ttO+nDgHSMjc0ncHRPAJ07nFQyl2c8k8ofeLWKXRHoey2zsVEwNZd7/xPdbMe4e6O5RTrSnx4GtK1hSWnHqT07uwfBaciWK7yIozBaFzcZ8+0hZHZsjacARtZw6wvPk4u+eVZbJXF5yZYzPngkb+U+mv0SPEQp4eTroMQyMA5CMjxYQfkmcM0nQ3n7/ii/YdOBLIDYB3aF/j9VQsK8aF7WpzeE23/AD3nnbim5UotcVocNflMgsu6ryi6UqsZJxjlvGvAo9nLeUWjNtY1pJYLm1nsva4/mF4yptGH3pXEViM1icevX6+Z0VRlubrfDgyt4zg7MSkjl62SMw5mgtLWlzXBujv3Qsw2xXtKs3hS3scekdFw544ipbxmkuHl4nPX7B089hNJI6wt7YF7cza6zL7T3b9mMV6P6mitIeJL4Ps7T08Bpo23hdmzMcS7Nn9oElUIX1atc9tN97qtOHAl7NKG7jQjcU2GifGWQOMV9wPbb/H1XoaG3KsdKiUvg/oVZWyfAqGyux1Vh9VUOna0wvgkAkY67c2dhaCDYgnXeFJtC+o3VFKHFNaP1FCnKE9SkbVMtiju9zD8Y2rpbPebOPr8ySn/AHa80dFRHma5vMEKSLw8neqw34OPVHqvRdWdZhlPfewPZr+R7rehC8RtuluX08c8P3o41trTRa267lyXhFh6cTIgcT8NVjXkjGXyRibcD8dFth9DOvQxcbLZLJstRHMWkEbwpqFSVGoqkOKMSgpJplrpps7Q4cQCvpdtWValGouaycScHCTizapzQIAgCAj8druphc++u5v6joP4+Sjqz3YNlm0o9rVUfeedGULlHp91nzrxwWTO4zf1TvxZWfqcB6b0wR70eWX5Hzq3H2XMd3B4v6pgzvJcU16HHNOWmzgQeR0QmjBSWUeZYqLV9T+bI8ebRf1Vta04lCkty5qR8mceKw54njja48tVmm8SRveU9+hJevuN2wFdkkjJ/DJlP6ZNPqs3MStsye9RcejPZYyqKLkkdLRcEHiCPit0QvR5Ks+udE5zQbEEgnS+nI8AteB11RjUSk+BEzY9Jmuwm3Mk6rdRMOEOGDqZjQl/aCzveFr+dtHD1WrTNoUkvZ9306GmoqNCL7wfULBY7PQ1iq0A7h8lg2jSLzRVcvVMmcwSR9VG5xZo9gIA1Yfb3cD5Lz+0bXtatSSeq3W+muiPLXLlRqyhy3mb5qkF8T4zmjksPPgRyK5dFzpxqRziWHnxT4p9SLCkss6qplnCQD2dHW4s/lvVam8pwfp5/ub4NdNHkkfb2X2cPHc76fFbVJb8I9VoEdljyUGgyj7EdQpqGk0JLQ6V0iEitqZMtK883Qt/emYFPQpyk2+ST+TMN6o8G2v/APtD/Vf9ML1Gzf7NevzI4f3cfNHSpD0KL50Oy3pJGe5USDwuGu+q8v8AaGOLhS6xX6nEoaby6Nl1rsQZE273BrBz4n5k9y4tC2qVZbsFlkzxHvSK5U7XgDM1jWx8JJ5GwsP6b6nyXdofZ+pNZlL3LPxeEV53cY8DRTbaNe6wdTSE/hjqBnP6WvAzfFTz+zcku7L4fRmivVzRYqDE2TA5bgt9pjhZzD3j67iuHc2dS3lia9epcpzjPWJ1stxNvK6rPPJG7zyRN4DVg/di+gJBPju9V6r7PXk3m3ljCWV7zm3lJr+oTS9SUAgCAICidI9fldFGDpZzz46AfVUruXBHodiUMxnPyRSzVqmd7sja7Eer0Ye1+J/L8rDwHfxWTTsN/WXDkv1ZwNrnSXMUckvexpc3986eq2UGyKrdW1LSUkaKjEXR/tYZWDmW6fEGyOm0YpX1vN4jI6abHGvGV5zs/ts72318txWGmuJYVGMnvUnr8/NfqVHaWPLWMde4fGW3G4luoI8RZWKTzTa6HNuobl3CpylFr1XI0uFxbmhK1lYOTDaAQ3s4knju3brBbznvFW1tI0E8POT1/C6nrImP95oPnbVUnoyaSJON1t+7j4LZELR5ltRjRu+RtrvdZg7t1z5D1WYLeZ2av/a26S48PqVykbI4GWScQxXsXvJsT7sbBq89w9FaUN7gjz1a+dJ8Xk74MRpwLj7fKB+MRRBp7w05tPNSdgVFteunod9LXQzaQykuG+OVvVyjwbch/kb9yrVLeUdVqdqy2/TniFdbvjy9ehmCoOR6GMsya8j0CiqpW0cDYmSODomh/V+0GsFxY8Lm1zyuuFVnv160dMYS1/xxr6Hkdpr+vL/ZmbIHwxxxvIIAD282vabvb3ixJB7iuZvRqTlJc9PR8GVoRccJk9mVDdJ8GqaobC27tSPZHjwW8acqjwjRnDDjhc6zxYHcQd3ip5WaSzELHQlad13Dj/6WlCHfSRtPCiScUHNd2hZN6zKcp9CG26s2lA5z04+EgP0XRlBQpSx0Zmh3qmvRnie1uHNdWGS5BAjPcbNCs7Om1bJefzLtOzhNqrl5+hzq0dIu/RK8NgquFqh5PgWNN/gCvN7fi5V6f+q+bOTBJTn/ALMgdqtoCS6V3aN8sLOFz7It6nnu4rt2FnClFU15vxf8+Bz7iq2zhrcNZSRxVWKMfUvmOgBuxoae1Hpo1wHA+QXYSwUycxvCsPE8NL9lJkqHPyGE3c2EvtA8gc23cTyGqA4YZZ8Jq2QyP62F2b7NJmDs0YNiwuG9p9DYhUr+0hcUnF8SajVdOWT0qonL2AwubrYgu3ZT4LwcYKE2qi4HbzlZRKbHUMhlMr5QQ0EZANDmG+/cvR7EpQlN1IrGNPeUb2bUVHqXNemOYEAQAoClbW4TDUzB0ksjCxuUtY1pB/Fe58VBUoKo8tnUsdqytKbgoJ5edTzraGAU85jjc5zQ1rgXWza33203hUqtPclunrdnXH3u3VWSw8tY8iv12I5MvY66R7ssMOuWR24vktvaCbBvE9wKlt6W9qzi7a2jKE+wpPGOLJWm2XfUuAxCue5+eFjoYjZsLZnZWuDBoG5rN0AGqvpY0R5gh6DBmzNmdhtTKx0Au8SOOQ3dlAN9CXHcNUazxBwU1WXFwc3q5ozaRg0H6mjlzCp1aaj5M7mzb+e8oSevJ/oz7tM8iOF5/C9h/ouaVHQXecfA7G16idCnVXKS+Wp9WTUE23oYemrL1sVU5oMvuOI8ndofVQVF3jVkvjk5bTyEcRl/eNitUb20U60cnk2Ju62drL2a3Qnlxcfgp4LEcmm1bjvPpH5li2GwFtbmralrjBCckMQjdIxrdQHlo3gOtewPEldCMd1YPIyk5PLLRgUlcWVHXUwbJBLIYGtazLOeocwRMJIzgOMb7+W/RZMFZbs9LXUueeMxVgGeLIx+bIw2MkxAtELggAm5sSNyAiMMxPrI8z9Hglr+F3Dj5/O659eCjLQ9VsG7coulLlw8v2Pc6LDzTQQaEgQAOt73Vm/xXEvbJ0rmM48Jpp+bT+Zz610q0qkv8s+mSt0tTJNLGJCzLle4BlzYubbI524mzrrjSpwpQe7nOi18+JrFylJZJtsmVtzwGvkFT3cywizjQou0G2ETH2eXOefZjjGd9vk2/fqeS9RY7FbinUeF8Tn1rtJ4iQ9RtI42c6jrGM4OY5t/EsyW9V14bLoRWEvfqVXczbLXsVtTHUDK2XO5pGUuGSQfle3d4EaHdoV5/amzJWzVejw5+HiXre5VTuTPSKSpD2347iORVu2uY1aW9z5rxIqtNwlgrHSJUARQNv7VTH52Dit5T3oTXgya2STfkzyvab/WHeDP7oU+z/7devzOtb/hoijpv0V0menEneinEG9fWRF3ZfkcOWl2uPwcPguXtml+DU6PX4fQ4kZp1qiXMicWpiyvp4ZRYNmIcD7zXWHyC7Vvxkc2rxL1hxrH1M7amjgERaXROdGxplmjH3Bewus7tbnZdSAL62VkiJbGIpBSuew9bP1eVhqWNbZ7v20d3Bv3fVhxcL2GULIKTt0JBhNI6tbGysbOQwMEQtTgHKGCPs5OVlh8AXTZvZutkhZe0TLXaXnUtOoIaLnjxsvO1NlSq1N9YSZfjcqMcF72awR1K1wdJ1heQd1gLDcF1LKzVtFrOclatV7RomleIQgCAICibe1E1KeublMb3BoGUZmnL+InQg2KjqVNxZwXbGxd3NwjJLCzqeZYviTp39Y/flA3AaNuRu8VQqz7SWT2mzrX7nQ7Nyzq3044+ho2EpRNiUsjwC2lp8wJ1LLNBztZ+M3vp3lXqH4aPCXE3OrKT5tlg2RipaiokraR95+zFL+0hgzzEnrTGXF4bZns5rZiOSlIRjFJNT05OF00DJhVPzubYsD2RtAqIhM7I09rLY3AJuLElAVDbanfFXQOlGWaWK8wuDqRvJbofLkoq/4bJKUnGcWuqMdvaNzI2RWJeyKmLwAbhxjzG/hmCgh3auvQ9JeSdWwais95v0yynDEKgC13fuj+Cn3IHGV3dpYy/d+xpkE0ntB7vIrZbseBDNXFX2k2eldHlSQcjwQXMBIOnaZ/IqhXWuh6Kg5OlHeWuC1bRB74ckUb5Hvc0BrGucdDc3sNFHTi5PQkjVjSlvN4KTV7C4hG2WolpiyMNe4kvjuAR7odm48lacHFJvlg5F7dU6qluvVsmNn8OOIYLSshkkgdS1Egc6Njnuc6RziMmVwy2BBJcQArhxywU+IUk9O9gnhkdTxshfNI9zTEYbgzs0Odrjd4LTqb+KyYOGWF9VVCsiriaRzXSNiPWtYWsYI3EEdgvLm5iw2ILlgycHQhA6Wqr5YmNcMknVh/smRz7svppuUT1qLyNk2loVfEMPxZkz5mvnMwe50rWOdmY+9zZl9W8rcLLeUIyWJIwm1wLF0f7STzvkhqmHrY4y5j8mSwDgXNc0AC50142Xl9r7PhRSqQ4N6r+fI6FrWcnh9Cd6Qse+z0d2e1JoPh/EhVNjWiqXOZcI6/QmvKu7TwuZX8I2YmhojLCxzqyVplDnNzMe3eWB49h43gOtmXtTkEzX//ACRpYRDl+1k07appfCeqZCHMD5Gg3AJe0usNMqAidv8AA+pYMRpmuZLC5rJ7Na0PGjTKWA5mNLjYZtSFiSUlhhF32N2iE4ZzkZ/aAv8AK68XOg7WtOK4HV7TtKafMiuleo7eHt51QPwFvqrVlLfhW/1IprEo+Z5btzSyvrpOqY92kfshx/A3kuts2pTjax3mlx+ZFX3+0e7kj6fZWrk9pmQc5HAem/0U09o28ODz5GnZVZcS8bFdH1QyQSMzPNiOy3Kyzub3KlXr1LyO5TpvHVkkIRpPMmWbpR2DmkpY6mMA1EIb1oZrmawWEg5kAAHwvwXRpQlSinPph/Urzak9CtsxKDF6YRSVTKGpDmunzCwqBH7BznU5QCQ0HQndxVsjJ7H8Gp/tMFVNiUdMKcOdZsjpHyQ57w5A4m7nM0cLG9tQUBBxMftDiMbIGZKCmc7J2GsyxkgkkDS7iNB3+KjqPPcXF/Iyup+ho2AAAaAAAdwG5bpGDJZAQBAEAQEVtNgra2ndC52XMWkOAuWlrgQQPL1WlSG/HBZs7qVtVVSJST0TtP8A+p/7jf4qD7sup1nt+o/yL3lExqjl2exJkv7Snlj6t7i0kOjdYOu0H2hpx+akpd17j9DiVZb8nNLGSdxOlnZTsl2ejjkhdI+5ijbYRNGXq3sdd0pJu4l3uiwCmIzdjWCzCpjqZasU0ETXslZMY+rkiaGuvFCG5HMfms4EXBbx0QFa2XpTjWMiZjLUdOQWjLla2Nm5ttd54clHU17v8wZWmp6FRbN02KVFXO9jhH1gjbkc5pe6MdqQnv0AG6w3KGEVUk5cuH7nfuK9WxoU6MX3mt5+T4R/V+J0u6J6H3qgf1g+rVJ2MSj/ANVr+HuOmm6McPZvjfJ+uR59BYLKoxNJbTuHzx6ELtDsQY62ldh8AbFlc2XLYNZwDnXNzcOPP2VFWo50ii3aX6UJdtLXkeh4bQtgjDG8N54uPElT06ahHCOVXrSrTcpG6ogbIxzHi7XAtcDxBFiFs1lYZEeAYlhdTs7WPkbEaiglzBzbuyuY8WINtGvANtRr8o4y3e7L39f3M4yZ4btPgkUcoibUQteS+SItB6zPC+IwAi9mtzlwud6lMEPPi/2iJuHYDBM2J7ryPd7chtYk20aLXuVrKaiEj27o52SbhdI2LQyu7Urh71vZB5D+K1hFrV8WZZLYvTtH3ojBePxAa277bwqG1Lm4oUd+hHLzrzwvIloU4zniTKNjFQ98hEYL5pBua3MQ0cgNV593Ve/3VNLC4JJ6v4nSjSp0Mtc+pTelvDZm0MD5IyzJK5utrlrmtcLgHTUPXc2bQnRXfWG8/X6lG5mpvRnRBRRiSDE/tD2wsjZI5gaRGBGfZleXAEuOjWtBJPgV1yqSr9pKSnpWSl4MczpBE/qpBI4zBzT1xIygNDiXWJvl0WQQeIYXHhmEVpY6SUVhijYZDGbi+Zs0bmuPWMcNQbAi2oWAWroy2MzUVPO+V7HkZgAG2ABsDqOIC5lawhcvek8cSeFZwWMFqxfZpkoc6W5MQc6MjLqSL63B5DdZcuhsmVJ1VNvC9nx48Sd3Ce7j1OfZzZqnnhbLK1znOzX7TgNHEDQdwVvZ9jRqUIzmtdfma160ozaRYKXZ+mj1ZAy/Mi5+JXUhaUYcIorurN8WSTWgaDRWEsEYIQFB2o6JaGtcXhroHnUmOwaTzLbfKyi7Nr2Xj5GckHQdBFIxwMs8sgH4QGtv4nVZcZvmMo9LwTBYKOMRU0bY2DgN5PNx3kraMVHgYJBbAIAgCAIAUByyTSDdGD/TA+iA0uqp+EA/4g/ggIjaHDjWxGGppA9h/OLtPNp4FaygpcRk8uPRXiFM4uw6okiBO4Py/GzrFa99dH8DOhoj6J66Yt+3TSPa2+VubPa+ptd1gnffRfEaHpWz+HvoIRDTUgYzid7nn3nG+pW0YKJjLI3DMJraQv8Asri1j3FxZJGHgE8iCDy+CiVGUPYl7zs1dp0blL7zSy0sZi8fBkq3EMTG+OI/1cg/xLbFXqiu5WD/ACz96+hmMQxHiyIf1ch/xLOJ9URuVnyjP3r6HVFiNXbtRgniRG4DyF1Il1Kk3Fy7iwvHU5JcSrHezDIPGzR9SvM1LXadebbm4p8s409C8pWsF1Z2QV1S1oGQ6c2uPqvQW1HsaUYN5aWr6so1Jb0m0hPVzPaWviDmneHRkg+IKmaT0ZqVuo2LpJHZnUEd+5j2j4A2WnZR/jM5ZNYTS/ZRlpqZkQ45IiCfE7ysxhGPAxkkRXz+7/YK2B9+3T+7/YKYBx0sBjkdKyENe8AOOV24chw8lDTtqVOTlCOGzeVWclhs59qqF9dSywSRg5m9m7SAJBq034aqSUU0aJnlWC7E4xTMdA6CGppnHtQyPuy4vZzDoWHXeFsCxy7P1L4mRSYKx7GdVlY6t7Depa5rSBkvqHuvc6oCu7X7FYziMjXPpoYo42hsUUT2hrGj5nvQHp+wrsRiphHiEcYcyzWGPW7ALdsN7IPgsJJLALIKmX3fQrIPrZ5Pc9CiSQITFpMSJH2fqrAv1tYkEdgEPuNDobHW/CyADEa59JZ0LoKsssXNYyWNsl97Rn1FufNAY4XW4oI7TU0Ln3GV5lDNLamRrQ7W+tm+iAm8OE7GWmcJXkklwaGNF/wsbcnKO8koDrEjvd9UBkHu931QH0OPL1QGQJ5IDJAEAQBAEAQBAEAQBAEAQBAEAQBAEAQBAEAQBAEAQBAEAQBAEAQBAEAQBAEAQBAEAQBAEAQBAEAQBAEAQBAEAQBAEAQBAEAQBAEAQBAEAQBAEAQBAEAQBAEAQBAEAQBAEAQBAEAQBAEAQBAEAQBAEAQBAEAQBAEAQBAEAQBAEAQBAEAQBAEAQBAEAQBAE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pic>
        <p:nvPicPr>
          <p:cNvPr id="13320" name="Picture 8" descr="Машина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6372">
            <a:off x="-2422722" y="1529411"/>
            <a:ext cx="8569326" cy="53435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-182712" y="62915"/>
            <a:ext cx="9468544" cy="212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ru-RU" sz="4400" b="1" dirty="0">
                <a:ln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USING OF ARTIFICIAL INTELLIGENCE FOR THE ROAD SAFETY</a:t>
            </a:r>
            <a:endParaRPr lang="en-US" altLang="ru-RU" sz="4400" b="1" dirty="0">
              <a:ln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2794000" y="3047628"/>
            <a:ext cx="94685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ru-RU" sz="4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GO-BY  Pro</a:t>
            </a:r>
            <a:endParaRPr lang="en-US" altLang="ru-RU" sz="4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http://habrastorage.org/getpro/habr/post_images/f87/ef4/3f7/f87ef43f7619934706d0daceb70af1e7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" y="917606"/>
            <a:ext cx="9126966" cy="6060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Прямоугольник 2"/>
          <p:cNvSpPr/>
          <p:nvPr/>
        </p:nvSpPr>
        <p:spPr>
          <a:xfrm>
            <a:off x="-324544" y="137409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Control of adherence to safe lateral spacing</a:t>
            </a:r>
            <a:endParaRPr lang="ru-RU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692" y="236438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uk-UA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 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Control of adherence to safe lateral spacing</a:t>
            </a:r>
            <a:endParaRPr lang="ru-RU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89" y="1067435"/>
            <a:ext cx="8017867" cy="485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2987825" y="5936069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sz="2000" dirty="0" smtClean="0">
                <a:latin typeface="Impact" panose="020B0806030902050204" pitchFamily="34" charset="0"/>
                <a:cs typeface="Aharoni" panose="02010803020104030203" pitchFamily="2" charset="-79"/>
              </a:rPr>
              <a:t>Dependence of lateral spacing speed</a:t>
            </a:r>
            <a:endParaRPr lang="ru-RU" altLang="ru-RU" sz="2000" dirty="0"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49446" y="1358484"/>
            <a:ext cx="547260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The speed of the car which are overtaking, km/h</a:t>
            </a:r>
            <a:endParaRPr lang="ru-RU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77143" y="1196751"/>
            <a:ext cx="1296145" cy="1238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Car speed which overtakes km/h</a:t>
            </a:r>
            <a:endParaRPr lang="ru-RU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9"/>
          <a:stretch>
            <a:fillRect/>
          </a:stretch>
        </p:blipFill>
        <p:spPr bwMode="auto">
          <a:xfrm>
            <a:off x="3779912" y="1019637"/>
            <a:ext cx="5357440" cy="512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-324544" y="188640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uk-UA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 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Control of adherence to safe lateral spacing</a:t>
            </a:r>
            <a:endParaRPr lang="ru-RU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195908" y="1019637"/>
            <a:ext cx="4176588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sz="2800" dirty="0" smtClean="0">
                <a:latin typeface="Impact" panose="020B0806030902050204" pitchFamily="34" charset="0"/>
                <a:cs typeface="Aharoni" panose="02010803020104030203" pitchFamily="2" charset="-79"/>
              </a:rPr>
              <a:t>Using the formula, you can automate the process of calculating safe lateral spacing </a:t>
            </a:r>
            <a:r>
              <a:rPr lang="en-US" altLang="ru-RU" sz="2800" dirty="0" smtClean="0">
                <a:latin typeface="Impact" panose="020B0806030902050204" pitchFamily="34" charset="0"/>
                <a:cs typeface="Aharoni" panose="02010803020104030203" pitchFamily="2" charset="-79"/>
              </a:rPr>
              <a:t>.  </a:t>
            </a:r>
            <a:r>
              <a:rPr lang="en-US" altLang="ru-RU" sz="2800" dirty="0" smtClean="0">
                <a:latin typeface="Impact" panose="020B0806030902050204" pitchFamily="34" charset="0"/>
                <a:cs typeface="Aharoni" panose="02010803020104030203" pitchFamily="2" charset="-79"/>
              </a:rPr>
              <a:t>The system uses two sensor distance, but are under some angle β to the longitudinal axis of the vehicle, which will determine a safe interval to </a:t>
            </a:r>
            <a:r>
              <a:rPr lang="en-US" altLang="ru-RU" sz="2800" dirty="0" smtClean="0">
                <a:latin typeface="Impact" panose="020B0806030902050204" pitchFamily="34" charset="0"/>
                <a:cs typeface="Aharoni" panose="02010803020104030203" pitchFamily="2" charset="-79"/>
              </a:rPr>
              <a:t>" </a:t>
            </a:r>
            <a:r>
              <a:rPr lang="en-US" altLang="ru-RU" sz="2800" dirty="0" smtClean="0">
                <a:latin typeface="Impact" panose="020B0806030902050204" pitchFamily="34" charset="0"/>
                <a:cs typeface="Aharoni" panose="02010803020104030203" pitchFamily="2" charset="-79"/>
              </a:rPr>
              <a:t>foresight "</a:t>
            </a:r>
            <a:endParaRPr lang="ru-RU" altLang="ru-RU" sz="2800" dirty="0"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7" descr="http://wsm.com.sg/srsc/wp-content/uploads/2013/02/zebra_mascot_small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836613"/>
            <a:ext cx="26479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1" name="Полотно 83"/>
          <p:cNvGrpSpPr/>
          <p:nvPr/>
        </p:nvGrpSpPr>
        <p:grpSpPr bwMode="auto">
          <a:xfrm>
            <a:off x="755650" y="476250"/>
            <a:ext cx="7200900" cy="6048375"/>
            <a:chOff x="0" y="0"/>
            <a:chExt cx="54864" cy="42100"/>
          </a:xfrm>
          <a:noFill/>
        </p:grpSpPr>
        <p:sp>
          <p:nvSpPr>
            <p:cNvPr id="32776" name="AutoShape 1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4864" cy="42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ru-RU" altLang="ru-RU"/>
            </a:p>
          </p:txBody>
        </p:sp>
        <p:cxnSp>
          <p:nvCxnSpPr>
            <p:cNvPr id="32777" name="Прямая со стрелкой 65"/>
            <p:cNvCxnSpPr>
              <a:cxnSpLocks noChangeShapeType="1"/>
            </p:cNvCxnSpPr>
            <p:nvPr/>
          </p:nvCxnSpPr>
          <p:spPr bwMode="auto">
            <a:xfrm>
              <a:off x="28176" y="1701"/>
              <a:ext cx="0" cy="202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tailEnd type="arrow" w="med" len="med"/>
            </a:ln>
          </p:spPr>
        </p:cxnSp>
        <p:sp>
          <p:nvSpPr>
            <p:cNvPr id="32778" name="Ромб 66"/>
            <p:cNvSpPr>
              <a:spLocks noChangeArrowheads="1"/>
            </p:cNvSpPr>
            <p:nvPr/>
          </p:nvSpPr>
          <p:spPr bwMode="auto">
            <a:xfrm>
              <a:off x="16055" y="20520"/>
              <a:ext cx="24667" cy="9252"/>
            </a:xfrm>
            <a:prstGeom prst="diamond">
              <a:avLst/>
            </a:prstGeom>
            <a:grpFill/>
            <a:ln w="25400">
              <a:solidFill>
                <a:srgbClr val="243F60"/>
              </a:solidFill>
              <a:miter lim="800000"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uk-UA" altLang="ru-RU" b="1" dirty="0" err="1">
                  <a:latin typeface="Times New Roman" panose="02020603050405020304" pitchFamily="18" charset="0"/>
                  <a:ea typeface="Calibri" panose="020F0502020204030204" charset="0"/>
                  <a:cs typeface="Times New Roman" panose="02020603050405020304" pitchFamily="18" charset="0"/>
                </a:rPr>
                <a:t>Х</a:t>
              </a:r>
              <a:r>
                <a:rPr lang="uk-UA" altLang="ru-RU" b="1" baseline="-30000" dirty="0" err="1">
                  <a:latin typeface="Times New Roman" panose="02020603050405020304" pitchFamily="18" charset="0"/>
                  <a:ea typeface="Calibri" panose="020F0502020204030204" charset="0"/>
                  <a:cs typeface="Times New Roman" panose="02020603050405020304" pitchFamily="18" charset="0"/>
                </a:rPr>
                <a:t>п</a:t>
              </a:r>
              <a:r>
                <a:rPr lang="en-US" altLang="ru-RU" b="1" dirty="0">
                  <a:latin typeface="Times New Roman" panose="02020603050405020304" pitchFamily="18" charset="0"/>
                  <a:ea typeface="Calibri" panose="020F0502020204030204" charset="0"/>
                  <a:cs typeface="Times New Roman" panose="02020603050405020304" pitchFamily="18" charset="0"/>
                </a:rPr>
                <a:t>&gt;d</a:t>
              </a:r>
              <a:r>
                <a:rPr lang="uk-UA" altLang="ru-RU" b="1" baseline="-30000" dirty="0">
                  <a:latin typeface="Times New Roman" panose="02020603050405020304" pitchFamily="18" charset="0"/>
                  <a:ea typeface="Calibri" panose="020F0502020204030204" charset="0"/>
                  <a:cs typeface="Times New Roman" panose="02020603050405020304" pitchFamily="18" charset="0"/>
                </a:rPr>
                <a:t>і</a:t>
              </a:r>
              <a:r>
                <a:rPr lang="uk-UA" altLang="ru-RU" b="1" dirty="0">
                  <a:latin typeface="Times New Roman" panose="02020603050405020304" pitchFamily="18" charset="0"/>
                  <a:ea typeface="Calibri" panose="020F0502020204030204" charset="0"/>
                  <a:cs typeface="Times New Roman" panose="02020603050405020304" pitchFamily="18" charset="0"/>
                </a:rPr>
                <a:t>×</a:t>
              </a:r>
              <a:r>
                <a:rPr lang="en-US" altLang="ru-RU" b="1" dirty="0" smtClean="0">
                  <a:latin typeface="Times New Roman" panose="02020603050405020304" pitchFamily="18" charset="0"/>
                  <a:ea typeface="Calibri" panose="020F0502020204030204" charset="0"/>
                  <a:cs typeface="Times New Roman" panose="02020603050405020304" pitchFamily="18" charset="0"/>
                </a:rPr>
                <a:t>sinβ  or</a:t>
              </a:r>
              <a:endParaRPr lang="uk-UA" altLang="ru-RU" sz="1050" b="1" dirty="0">
                <a:ea typeface="Calibri" panose="020F0502020204030204" charset="0"/>
              </a:endParaRPr>
            </a:p>
            <a:p>
              <a:pPr algn="ctr"/>
              <a:r>
                <a:rPr lang="uk-UA" altLang="ru-RU" b="1" dirty="0" err="1">
                  <a:latin typeface="Times New Roman" panose="02020603050405020304" pitchFamily="18" charset="0"/>
                  <a:ea typeface="Calibri" panose="020F0502020204030204" charset="0"/>
                  <a:cs typeface="Times New Roman" panose="02020603050405020304" pitchFamily="18" charset="0"/>
                </a:rPr>
                <a:t>Х</a:t>
              </a:r>
              <a:r>
                <a:rPr lang="uk-UA" altLang="ru-RU" b="1" baseline="-30000" dirty="0" err="1">
                  <a:latin typeface="Times New Roman" panose="02020603050405020304" pitchFamily="18" charset="0"/>
                  <a:ea typeface="Calibri" panose="020F0502020204030204" charset="0"/>
                  <a:cs typeface="Times New Roman" panose="02020603050405020304" pitchFamily="18" charset="0"/>
                </a:rPr>
                <a:t>п</a:t>
              </a:r>
              <a:r>
                <a:rPr lang="en-US" altLang="ru-RU" b="1" dirty="0">
                  <a:latin typeface="Times New Roman" panose="02020603050405020304" pitchFamily="18" charset="0"/>
                  <a:ea typeface="Calibri" panose="020F0502020204030204" charset="0"/>
                  <a:cs typeface="Times New Roman" panose="02020603050405020304" pitchFamily="18" charset="0"/>
                </a:rPr>
                <a:t>&lt;d</a:t>
              </a:r>
              <a:r>
                <a:rPr lang="uk-UA" altLang="ru-RU" b="1" baseline="-30000" dirty="0">
                  <a:latin typeface="Times New Roman" panose="02020603050405020304" pitchFamily="18" charset="0"/>
                  <a:ea typeface="Calibri" panose="020F0502020204030204" charset="0"/>
                  <a:cs typeface="Times New Roman" panose="02020603050405020304" pitchFamily="18" charset="0"/>
                </a:rPr>
                <a:t>і</a:t>
              </a:r>
              <a:r>
                <a:rPr lang="uk-UA" altLang="ru-RU" b="1" dirty="0">
                  <a:latin typeface="Times New Roman" panose="02020603050405020304" pitchFamily="18" charset="0"/>
                  <a:ea typeface="Calibri" panose="020F0502020204030204" charset="0"/>
                  <a:cs typeface="Times New Roman" panose="02020603050405020304" pitchFamily="18" charset="0"/>
                </a:rPr>
                <a:t>×</a:t>
              </a:r>
              <a:r>
                <a:rPr lang="en-US" altLang="ru-RU" b="1" dirty="0">
                  <a:latin typeface="Times New Roman" panose="02020603050405020304" pitchFamily="18" charset="0"/>
                  <a:ea typeface="Calibri" panose="020F0502020204030204" charset="0"/>
                  <a:cs typeface="Times New Roman" panose="02020603050405020304" pitchFamily="18" charset="0"/>
                </a:rPr>
                <a:t>sinβ</a:t>
              </a:r>
              <a:endParaRPr lang="en-US" altLang="ru-RU" sz="2800" b="1" dirty="0"/>
            </a:p>
          </p:txBody>
        </p:sp>
        <p:sp>
          <p:nvSpPr>
            <p:cNvPr id="32779" name="Прямоугольник 67"/>
            <p:cNvSpPr>
              <a:spLocks noChangeArrowheads="1"/>
            </p:cNvSpPr>
            <p:nvPr/>
          </p:nvSpPr>
          <p:spPr bwMode="auto">
            <a:xfrm>
              <a:off x="16055" y="3831"/>
              <a:ext cx="24880" cy="6693"/>
            </a:xfrm>
            <a:prstGeom prst="rect">
              <a:avLst/>
            </a:prstGeom>
            <a:grpFill/>
            <a:ln w="25400">
              <a:solidFill>
                <a:srgbClr val="243F60"/>
              </a:solidFill>
              <a:miter lim="800000"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b="1" dirty="0" smtClean="0">
                  <a:latin typeface="Times New Roman" panose="02020603050405020304" pitchFamily="18" charset="0"/>
                  <a:ea typeface="Calibri" panose="020F0502020204030204" charset="0"/>
                  <a:cs typeface="Times New Roman" panose="02020603050405020304" pitchFamily="18" charset="0"/>
                </a:rPr>
                <a:t>Get the value of a </a:t>
              </a:r>
              <a:r>
                <a:rPr lang="en-US" altLang="ru-RU" b="1" dirty="0" err="1" smtClean="0">
                  <a:latin typeface="Times New Roman" panose="02020603050405020304" pitchFamily="18" charset="0"/>
                  <a:ea typeface="Calibri" panose="020F0502020204030204" charset="0"/>
                  <a:cs typeface="Times New Roman" panose="02020603050405020304" pitchFamily="18" charset="0"/>
                </a:rPr>
                <a:t>dì</a:t>
              </a:r>
              <a:r>
                <a:rPr lang="en-US" altLang="ru-RU" b="1" dirty="0" smtClean="0">
                  <a:latin typeface="Times New Roman" panose="02020603050405020304" pitchFamily="18" charset="0"/>
                  <a:ea typeface="Calibri" panose="020F0502020204030204" charset="0"/>
                  <a:cs typeface="Times New Roman" panose="02020603050405020304" pitchFamily="18" charset="0"/>
                </a:rPr>
                <a:t> vehicle side and its velocity V2</a:t>
              </a:r>
              <a:endParaRPr lang="en-US" altLang="ru-RU" sz="2800" b="1" dirty="0"/>
            </a:p>
          </p:txBody>
        </p:sp>
        <p:sp>
          <p:nvSpPr>
            <p:cNvPr id="32780" name="Прямоугольник 68"/>
            <p:cNvSpPr>
              <a:spLocks noChangeArrowheads="1"/>
            </p:cNvSpPr>
            <p:nvPr/>
          </p:nvSpPr>
          <p:spPr bwMode="auto">
            <a:xfrm>
              <a:off x="16055" y="12758"/>
              <a:ext cx="24880" cy="5955"/>
            </a:xfrm>
            <a:prstGeom prst="rect">
              <a:avLst/>
            </a:prstGeom>
            <a:grpFill/>
            <a:ln w="25400">
              <a:solidFill>
                <a:srgbClr val="243F60"/>
              </a:solidFill>
              <a:miter lim="800000"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b="1" dirty="0" smtClean="0">
                  <a:latin typeface="Times New Roman" panose="02020603050405020304" pitchFamily="18" charset="0"/>
                  <a:ea typeface="Calibri" panose="020F0502020204030204" charset="0"/>
                  <a:cs typeface="Times New Roman" panose="02020603050405020304" pitchFamily="18" charset="0"/>
                </a:rPr>
                <a:t>Calculation of safe distance Cps to the car ahead</a:t>
              </a:r>
              <a:endParaRPr lang="uk-UA" altLang="ru-RU" sz="2800" b="1" dirty="0">
                <a:ea typeface="Calibri" panose="020F0502020204030204" charset="0"/>
              </a:endParaRPr>
            </a:p>
          </p:txBody>
        </p:sp>
        <p:sp>
          <p:nvSpPr>
            <p:cNvPr id="32781" name="Прямоугольник 69"/>
            <p:cNvSpPr>
              <a:spLocks noChangeArrowheads="1"/>
            </p:cNvSpPr>
            <p:nvPr/>
          </p:nvSpPr>
          <p:spPr bwMode="auto">
            <a:xfrm>
              <a:off x="2551" y="32002"/>
              <a:ext cx="22435" cy="5955"/>
            </a:xfrm>
            <a:prstGeom prst="rect">
              <a:avLst/>
            </a:prstGeom>
            <a:grpFill/>
            <a:ln w="25400">
              <a:solidFill>
                <a:srgbClr val="243F60"/>
              </a:solidFill>
              <a:miter lim="800000"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ru-RU" b="1" dirty="0" smtClean="0">
                  <a:latin typeface="Times New Roman" panose="02020603050405020304" pitchFamily="18" charset="0"/>
                  <a:ea typeface="Calibri" panose="020F0502020204030204" charset="0"/>
                  <a:cs typeface="Times New Roman" panose="02020603050405020304" pitchFamily="18" charset="0"/>
                </a:rPr>
                <a:t>A warning to the driver</a:t>
              </a:r>
              <a:endParaRPr lang="uk-UA" altLang="ru-RU" sz="2800" b="1" dirty="0">
                <a:ea typeface="Calibri" panose="020F0502020204030204" charset="0"/>
              </a:endParaRPr>
            </a:p>
          </p:txBody>
        </p:sp>
        <p:cxnSp>
          <p:nvCxnSpPr>
            <p:cNvPr id="32782" name="Прямая со стрелкой 71"/>
            <p:cNvCxnSpPr>
              <a:cxnSpLocks noChangeShapeType="1"/>
            </p:cNvCxnSpPr>
            <p:nvPr/>
          </p:nvCxnSpPr>
          <p:spPr bwMode="auto">
            <a:xfrm>
              <a:off x="28176" y="10420"/>
              <a:ext cx="0" cy="2019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tailEnd type="arrow" w="med" len="med"/>
            </a:ln>
          </p:spPr>
        </p:cxnSp>
        <p:cxnSp>
          <p:nvCxnSpPr>
            <p:cNvPr id="32783" name="Прямая со стрелкой 72"/>
            <p:cNvCxnSpPr>
              <a:cxnSpLocks noChangeShapeType="1"/>
            </p:cNvCxnSpPr>
            <p:nvPr/>
          </p:nvCxnSpPr>
          <p:spPr bwMode="auto">
            <a:xfrm>
              <a:off x="28282" y="18505"/>
              <a:ext cx="0" cy="2019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tailEnd type="arrow" w="med" len="med"/>
            </a:ln>
          </p:spPr>
        </p:cxnSp>
        <p:cxnSp>
          <p:nvCxnSpPr>
            <p:cNvPr id="32784" name="Прямая со стрелкой 73"/>
            <p:cNvCxnSpPr>
              <a:cxnSpLocks noChangeShapeType="1"/>
            </p:cNvCxnSpPr>
            <p:nvPr/>
          </p:nvCxnSpPr>
          <p:spPr bwMode="auto">
            <a:xfrm>
              <a:off x="11164" y="25305"/>
              <a:ext cx="0" cy="648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tailEnd type="arrow" w="med" len="med"/>
            </a:ln>
          </p:spPr>
        </p:cxnSp>
        <p:sp>
          <p:nvSpPr>
            <p:cNvPr id="32785" name="Прямая соединительная линия 75"/>
            <p:cNvSpPr>
              <a:spLocks noChangeShapeType="1"/>
            </p:cNvSpPr>
            <p:nvPr/>
          </p:nvSpPr>
          <p:spPr bwMode="auto">
            <a:xfrm>
              <a:off x="11164" y="25096"/>
              <a:ext cx="4891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86" name="Прямая соединительная линия 76"/>
            <p:cNvSpPr>
              <a:spLocks noChangeShapeType="1"/>
            </p:cNvSpPr>
            <p:nvPr/>
          </p:nvSpPr>
          <p:spPr bwMode="auto">
            <a:xfrm>
              <a:off x="40722" y="25201"/>
              <a:ext cx="3615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87" name="Прямая соединительная линия 77"/>
            <p:cNvSpPr>
              <a:spLocks noChangeShapeType="1"/>
            </p:cNvSpPr>
            <p:nvPr/>
          </p:nvSpPr>
          <p:spPr bwMode="auto">
            <a:xfrm flipV="1">
              <a:off x="11376" y="37955"/>
              <a:ext cx="0" cy="1495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88" name="Прямая соединительная линия 78"/>
            <p:cNvSpPr>
              <a:spLocks noChangeShapeType="1"/>
            </p:cNvSpPr>
            <p:nvPr/>
          </p:nvSpPr>
          <p:spPr bwMode="auto">
            <a:xfrm flipV="1">
              <a:off x="44444" y="25198"/>
              <a:ext cx="0" cy="1424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89" name="Прямая соединительная линия 79"/>
            <p:cNvSpPr>
              <a:spLocks noChangeShapeType="1"/>
            </p:cNvSpPr>
            <p:nvPr/>
          </p:nvSpPr>
          <p:spPr bwMode="auto">
            <a:xfrm>
              <a:off x="11376" y="39449"/>
              <a:ext cx="33068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ru-RU"/>
            </a:p>
          </p:txBody>
        </p:sp>
        <p:cxnSp>
          <p:nvCxnSpPr>
            <p:cNvPr id="32790" name="Прямая со стрелкой 80"/>
            <p:cNvCxnSpPr>
              <a:cxnSpLocks noChangeShapeType="1"/>
            </p:cNvCxnSpPr>
            <p:nvPr/>
          </p:nvCxnSpPr>
          <p:spPr bwMode="auto">
            <a:xfrm>
              <a:off x="28388" y="39450"/>
              <a:ext cx="0" cy="202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tailEnd type="arrow" w="med" len="med"/>
            </a:ln>
          </p:spPr>
        </p:cxnSp>
        <p:sp>
          <p:nvSpPr>
            <p:cNvPr id="32791" name="Поле 81"/>
            <p:cNvSpPr txBox="1">
              <a:spLocks noChangeArrowheads="1"/>
            </p:cNvSpPr>
            <p:nvPr/>
          </p:nvSpPr>
          <p:spPr bwMode="auto">
            <a:xfrm>
              <a:off x="11650" y="21724"/>
              <a:ext cx="3918" cy="24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b="1" dirty="0" smtClean="0">
                  <a:latin typeface="Times New Roman" panose="02020603050405020304" pitchFamily="18" charset="0"/>
                  <a:ea typeface="Calibri" panose="020F0502020204030204" charset="0"/>
                  <a:cs typeface="Times New Roman" panose="02020603050405020304" pitchFamily="18" charset="0"/>
                </a:rPr>
                <a:t>YES</a:t>
              </a:r>
              <a:endParaRPr lang="uk-UA" altLang="ru-RU" sz="2800" b="1" dirty="0">
                <a:ea typeface="Calibri" panose="020F0502020204030204" charset="0"/>
              </a:endParaRPr>
            </a:p>
          </p:txBody>
        </p:sp>
        <p:sp>
          <p:nvSpPr>
            <p:cNvPr id="32792" name="Поле 82"/>
            <p:cNvSpPr txBox="1">
              <a:spLocks noChangeArrowheads="1"/>
            </p:cNvSpPr>
            <p:nvPr/>
          </p:nvSpPr>
          <p:spPr bwMode="auto">
            <a:xfrm>
              <a:off x="40354" y="21732"/>
              <a:ext cx="3074" cy="24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b="1" dirty="0" smtClean="0">
                  <a:latin typeface="Times New Roman" panose="02020603050405020304" pitchFamily="18" charset="0"/>
                  <a:ea typeface="Calibri" panose="020F0502020204030204" charset="0"/>
                  <a:cs typeface="Times New Roman" panose="02020603050405020304" pitchFamily="18" charset="0"/>
                </a:rPr>
                <a:t>NO</a:t>
              </a:r>
              <a:endParaRPr lang="uk-UA" altLang="ru-RU" sz="2800" b="1" dirty="0">
                <a:ea typeface="Calibri" panose="020F0502020204030204" charset="0"/>
              </a:endParaRP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-90425" y="188640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Control of adherence to safe lateral spacing</a:t>
            </a:r>
            <a:endParaRPr lang="ru-RU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32773" name="Прямоугольник 2"/>
          <p:cNvSpPr>
            <a:spLocks noChangeArrowheads="1"/>
          </p:cNvSpPr>
          <p:nvPr/>
        </p:nvSpPr>
        <p:spPr bwMode="auto">
          <a:xfrm>
            <a:off x="4247456" y="6324570"/>
            <a:ext cx="64087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sz="2000" dirty="0" smtClean="0">
                <a:latin typeface="Impact" panose="020B0806030902050204" pitchFamily="34" charset="0"/>
              </a:rPr>
              <a:t>Implementation of system functions GO-BY</a:t>
            </a:r>
            <a:endParaRPr lang="ru-RU" altLang="ru-RU" sz="2000" dirty="0">
              <a:latin typeface="Impact" panose="020B0806030902050204" pitchFamily="34" charset="0"/>
            </a:endParaRPr>
          </a:p>
        </p:txBody>
      </p:sp>
      <p:sp>
        <p:nvSpPr>
          <p:cNvPr id="3277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304" y="250768"/>
            <a:ext cx="55018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Speed control</a:t>
            </a:r>
            <a:endParaRPr lang="uk-UA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387028" y="1188492"/>
            <a:ext cx="83534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sz="2800" b="1" dirty="0" smtClean="0">
                <a:latin typeface="Impact" panose="020B0806030902050204" pitchFamily="34" charset="0"/>
              </a:rPr>
              <a:t>GO-BY</a:t>
            </a:r>
            <a:r>
              <a:rPr lang="en-US" altLang="ru-RU" sz="2800" b="1" dirty="0" smtClean="0">
                <a:latin typeface="Impact" panose="020B0806030902050204" pitchFamily="34" charset="0"/>
              </a:rPr>
              <a:t> Pro system </a:t>
            </a:r>
            <a:r>
              <a:rPr lang="en-US" altLang="ru-RU" sz="2800" b="1" dirty="0" smtClean="0">
                <a:latin typeface="Impact" panose="020B0806030902050204" pitchFamily="34" charset="0"/>
              </a:rPr>
              <a:t>providing well control the speed of the car, working in three modes: acceleration, deceleration, constant speed.</a:t>
            </a:r>
            <a:endParaRPr lang="ru-RU" altLang="ru-RU" sz="2400" dirty="0">
              <a:latin typeface="Impact" panose="020B080603090205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4880" y="2852936"/>
            <a:ext cx="2939008" cy="2927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006893">
            <a:off x="7031725" y="2929309"/>
            <a:ext cx="1797050" cy="3827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3799" name="Прямоугольник 10"/>
          <p:cNvSpPr>
            <a:spLocks noChangeArrowheads="1"/>
          </p:cNvSpPr>
          <p:nvPr/>
        </p:nvSpPr>
        <p:spPr bwMode="auto">
          <a:xfrm>
            <a:off x="3697028" y="3366030"/>
            <a:ext cx="334803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sz="2800" dirty="0" smtClean="0">
                <a:latin typeface="Impact" panose="020B0806030902050204" pitchFamily="34" charset="0"/>
              </a:rPr>
              <a:t>Selecting the speed by using the multifunction steering wheel.</a:t>
            </a:r>
            <a:endParaRPr lang="ru-RU" altLang="ru-RU" dirty="0">
              <a:latin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304" y="250768"/>
            <a:ext cx="4052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Speed control</a:t>
            </a:r>
            <a:endParaRPr lang="uk-UA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2273613"/>
            <a:ext cx="4104456" cy="35394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sz="2800" dirty="0" smtClean="0">
              <a:latin typeface="Arial Black" panose="020B0A04020102020204" pitchFamily="34" charset="0"/>
            </a:endParaRPr>
          </a:p>
          <a:p>
            <a:pPr>
              <a:defRPr/>
            </a:pPr>
            <a:r>
              <a:rPr lang="en-US" sz="2800" dirty="0" smtClean="0">
                <a:latin typeface="Arial Black" panose="020B0A04020102020204" pitchFamily="34" charset="0"/>
              </a:rPr>
              <a:t>If in the zone of coverage of the sensor </a:t>
            </a:r>
            <a:r>
              <a:rPr lang="en-US" sz="2800" dirty="0" smtClean="0">
                <a:latin typeface="Arial Black" panose="020B0A04020102020204" pitchFamily="34" charset="0"/>
              </a:rPr>
              <a:t>GO-BY Pro </a:t>
            </a:r>
            <a:r>
              <a:rPr lang="en-US" sz="2800" dirty="0" smtClean="0">
                <a:latin typeface="Arial Black" panose="020B0A04020102020204" pitchFamily="34" charset="0"/>
              </a:rPr>
              <a:t>vehicles there, then supported, given the speed of the car.</a:t>
            </a:r>
            <a:endParaRPr lang="uk-UA" sz="2800" dirty="0">
              <a:latin typeface="Impact" panose="020B0806030902050204" pitchFamily="34" charset="0"/>
            </a:endParaRPr>
          </a:p>
        </p:txBody>
      </p:sp>
      <p:pic>
        <p:nvPicPr>
          <p:cNvPr id="34820" name="Рисунок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144588"/>
            <a:ext cx="4681537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Прямоугольник 6"/>
          <p:cNvSpPr>
            <a:spLocks noChangeArrowheads="1"/>
          </p:cNvSpPr>
          <p:nvPr/>
        </p:nvSpPr>
        <p:spPr bwMode="auto">
          <a:xfrm>
            <a:off x="3959932" y="6155134"/>
            <a:ext cx="6408738" cy="57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fr-FR" altLang="ru-RU" sz="2400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Fig. 11. mode "Constant speed"</a:t>
            </a:r>
            <a:endParaRPr lang="ru-RU" altLang="ru-RU" sz="2400" dirty="0"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9692" y="1340768"/>
            <a:ext cx="7416824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Motion with </a:t>
            </a:r>
            <a:endParaRPr lang="en-US" sz="28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Black" panose="020B0A04020102020204" pitchFamily="34" charset="0"/>
            </a:endParaRPr>
          </a:p>
          <a:p>
            <a:pPr>
              <a:defRPr/>
            </a:pP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constant speed</a:t>
            </a:r>
            <a:endParaRPr lang="uk-UA" sz="2800" dirty="0">
              <a:latin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304" y="250768"/>
            <a:ext cx="4052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Speed control</a:t>
            </a:r>
            <a:endParaRPr lang="uk-UA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173584" y="2060575"/>
            <a:ext cx="410368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b="1" dirty="0" smtClean="0">
                <a:latin typeface="Georgia" panose="02040502050405020303" pitchFamily="18" charset="0"/>
              </a:rPr>
              <a:t>If </a:t>
            </a:r>
            <a:r>
              <a:rPr lang="en-US" sz="2400" b="1" dirty="0">
                <a:latin typeface="Georgia" panose="02040502050405020303" pitchFamily="18" charset="0"/>
              </a:rPr>
              <a:t>a car (green) equipped with GO-BY </a:t>
            </a:r>
            <a:r>
              <a:rPr lang="en-US" sz="2400" b="1" dirty="0" smtClean="0">
                <a:latin typeface="Georgia" panose="02040502050405020303" pitchFamily="18" charset="0"/>
              </a:rPr>
              <a:t>Pro System </a:t>
            </a:r>
            <a:r>
              <a:rPr lang="en-US" sz="2400" b="1" dirty="0">
                <a:latin typeface="Georgia" panose="02040502050405020303" pitchFamily="18" charset="0"/>
              </a:rPr>
              <a:t>while moving on its line takes over vehicle ahead (red), that moves slowly, then </a:t>
            </a:r>
            <a:r>
              <a:rPr lang="en-US" sz="2400" b="1" dirty="0" smtClean="0">
                <a:latin typeface="Georgia" panose="02040502050405020303" pitchFamily="18" charset="0"/>
              </a:rPr>
              <a:t>GO-BY Pro </a:t>
            </a:r>
            <a:r>
              <a:rPr lang="en-US" sz="2400" b="1" dirty="0">
                <a:latin typeface="Georgia" panose="02040502050405020303" pitchFamily="18" charset="0"/>
              </a:rPr>
              <a:t>decreases speed of a car.</a:t>
            </a:r>
            <a:endParaRPr lang="ru-RU" sz="2400" b="1" dirty="0">
              <a:latin typeface="Georgia" panose="02040502050405020303" pitchFamily="18" charset="0"/>
            </a:endParaRPr>
          </a:p>
          <a:p>
            <a:endParaRPr lang="uk-UA" altLang="ru-RU" sz="2800" dirty="0">
              <a:latin typeface="Impact" panose="020B0806030902050204" pitchFamily="34" charset="0"/>
            </a:endParaRPr>
          </a:p>
        </p:txBody>
      </p:sp>
      <p:sp>
        <p:nvSpPr>
          <p:cNvPr id="35844" name="Прямоугольник 6"/>
          <p:cNvSpPr>
            <a:spLocks noChangeArrowheads="1"/>
          </p:cNvSpPr>
          <p:nvPr/>
        </p:nvSpPr>
        <p:spPr bwMode="auto">
          <a:xfrm>
            <a:off x="4279851" y="6165849"/>
            <a:ext cx="6408738" cy="651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ru-RU" sz="2800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Fig. 11. mode "slowing down"</a:t>
            </a:r>
            <a:endParaRPr lang="ru-RU" altLang="ru-RU" sz="2800" dirty="0"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340768"/>
            <a:ext cx="7416824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uk-UA" sz="28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Impact" panose="020B0806030902050204" pitchFamily="34" charset="0"/>
              </a:rPr>
              <a:t> </a:t>
            </a: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2. slow down</a:t>
            </a:r>
            <a:endParaRPr lang="ru-RU" sz="2800" dirty="0">
              <a:latin typeface="Arial Black" panose="020B0A04020102020204" pitchFamily="34" charset="0"/>
            </a:endParaRPr>
          </a:p>
          <a:p>
            <a:pPr marL="514350" indent="-514350">
              <a:defRPr/>
            </a:pPr>
            <a:endParaRPr lang="uk-UA" sz="2800" dirty="0">
              <a:latin typeface="Impact" panose="020B0806030902050204" pitchFamily="34" charset="0"/>
            </a:endParaRPr>
          </a:p>
        </p:txBody>
      </p:sp>
      <p:pic>
        <p:nvPicPr>
          <p:cNvPr id="35846" name="Рисунок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125538"/>
            <a:ext cx="4608512" cy="50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304" y="250768"/>
            <a:ext cx="4052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Speed control</a:t>
            </a:r>
            <a:endParaRPr lang="uk-UA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36867" name="TextBox 3"/>
          <p:cNvSpPr txBox="1">
            <a:spLocks noChangeArrowheads="1"/>
          </p:cNvSpPr>
          <p:nvPr/>
        </p:nvSpPr>
        <p:spPr bwMode="auto">
          <a:xfrm>
            <a:off x="323850" y="2060575"/>
            <a:ext cx="410368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ru-RU" sz="2800" dirty="0" smtClean="0">
                <a:latin typeface="Impact" panose="020B0806030902050204" pitchFamily="34" charset="0"/>
              </a:rPr>
              <a:t>If moving ahead of vehicle increases its speed or changing Lane, a car "with" again accelerated to the set first, speed.</a:t>
            </a:r>
            <a:endParaRPr lang="uk-UA" altLang="ru-RU" sz="2800" dirty="0">
              <a:latin typeface="Impact" panose="020B0806030902050204" pitchFamily="34" charset="0"/>
            </a:endParaRPr>
          </a:p>
          <a:p>
            <a:endParaRPr lang="ru-RU" altLang="ru-RU" sz="2800" dirty="0">
              <a:latin typeface="Impact" panose="020B0806030902050204" pitchFamily="34" charset="0"/>
            </a:endParaRPr>
          </a:p>
          <a:p>
            <a:r>
              <a:rPr lang="en-US" altLang="ru-RU" sz="2800" dirty="0"/>
              <a:t> </a:t>
            </a:r>
            <a:endParaRPr lang="ru-RU" altLang="ru-RU" sz="2800" dirty="0"/>
          </a:p>
        </p:txBody>
      </p:sp>
      <p:sp>
        <p:nvSpPr>
          <p:cNvPr id="36868" name="Прямоугольник 6"/>
          <p:cNvSpPr>
            <a:spLocks noChangeArrowheads="1"/>
          </p:cNvSpPr>
          <p:nvPr/>
        </p:nvSpPr>
        <p:spPr bwMode="auto">
          <a:xfrm>
            <a:off x="4303539" y="6119812"/>
            <a:ext cx="6408738" cy="651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ru-RU" sz="2800" dirty="0" smtClean="0">
                <a:latin typeface="Impact" panose="020B0806030902050204" pitchFamily="34" charset="0"/>
                <a:cs typeface="Times New Roman" panose="02020603050405020304" pitchFamily="18" charset="0"/>
              </a:rPr>
              <a:t>Fig. 11. the regime of the "speed"</a:t>
            </a:r>
            <a:endParaRPr lang="ru-RU" altLang="ru-RU" sz="2800" dirty="0"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340768"/>
            <a:ext cx="7416824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3. Acceleration</a:t>
            </a:r>
            <a:endParaRPr lang="uk-UA" sz="2800" dirty="0">
              <a:latin typeface="Impact" panose="020B0806030902050204" pitchFamily="34" charset="0"/>
            </a:endParaRPr>
          </a:p>
        </p:txBody>
      </p:sp>
      <p:pic>
        <p:nvPicPr>
          <p:cNvPr id="36870" name="Рисунок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125538"/>
            <a:ext cx="4608512" cy="50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t3.gstatic.com/images?q=tbn:ANd9GcSukFsEQeMK55sz2U-UNeKs2hhp8hhYQP7XIyyXCovEFcDZKlwX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6548" y="70510"/>
            <a:ext cx="1728192" cy="20738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891" name="TextBox 2"/>
          <p:cNvSpPr txBox="1">
            <a:spLocks noChangeArrowheads="1"/>
          </p:cNvSpPr>
          <p:nvPr/>
        </p:nvSpPr>
        <p:spPr bwMode="auto">
          <a:xfrm>
            <a:off x="253976" y="2518296"/>
            <a:ext cx="338455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/>
            <a:r>
              <a:rPr lang="en-US" altLang="ru-RU" sz="2800" dirty="0" smtClean="0">
                <a:latin typeface="Impact" panose="020B0806030902050204" pitchFamily="34" charset="0"/>
              </a:rPr>
              <a:t>When activating the function "speed control" system GO-BY is also monitoring the safe distance.</a:t>
            </a:r>
            <a:endParaRPr lang="ru-RU" altLang="ru-RU" sz="2800" dirty="0">
              <a:latin typeface="Impact" panose="020B0806030902050204" pitchFamily="34" charset="0"/>
            </a:endParaRPr>
          </a:p>
          <a:p>
            <a:pPr algn="r" rtl="1"/>
            <a:r>
              <a:rPr lang="en-US" altLang="ru-RU" sz="2800" dirty="0"/>
              <a:t> </a:t>
            </a:r>
            <a:endParaRPr lang="ru-RU" altLang="ru-RU" sz="2800" dirty="0"/>
          </a:p>
        </p:txBody>
      </p:sp>
      <p:pic>
        <p:nvPicPr>
          <p:cNvPr id="36867" name="Picture 3" descr="http://volvocarvolgograd.ru/upload/4f83632a-2fce-4230-aabb-380d86c0ece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2492896"/>
            <a:ext cx="4829733" cy="3219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Заголовок 1"/>
          <p:cNvSpPr txBox="1"/>
          <p:nvPr/>
        </p:nvSpPr>
        <p:spPr bwMode="auto">
          <a:xfrm>
            <a:off x="302320" y="980728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  <a:ea typeface="+mj-ea"/>
                <a:cs typeface="+mj-cs"/>
              </a:rPr>
              <a:t>GO-BY PRO</a:t>
            </a:r>
            <a:r>
              <a:rPr lang="en-US" sz="4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 System </a:t>
            </a:r>
            <a:endParaRPr lang="ru-RU" sz="4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Black" panose="020B0A04020102020204" pitchFamily="34" charset="0"/>
              <a:ea typeface="+mj-ea"/>
              <a:cs typeface="+mj-cs"/>
            </a:endParaRPr>
          </a:p>
        </p:txBody>
      </p:sp>
      <p:pic>
        <p:nvPicPr>
          <p:cNvPr id="8" name="Picture 2" descr="http://t3.gstatic.com/images?q=tbn:ANd9GcSukFsEQeMK55sz2U-UNeKs2hhp8hhYQP7XIyyXCovEFcDZKlwX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40600" y="32712"/>
            <a:ext cx="1728192" cy="20738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/>
          <p:nvPr/>
        </p:nvSpPr>
        <p:spPr bwMode="auto">
          <a:xfrm>
            <a:off x="-216532" y="0"/>
            <a:ext cx="9865096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  <a:ea typeface="+mj-ea"/>
                <a:cs typeface="+mj-cs"/>
              </a:rPr>
              <a:t>The System Overtaking</a:t>
            </a:r>
            <a:endParaRPr lang="ru-RU" sz="4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Black" panose="020B0A04020102020204" pitchFamily="34" charset="0"/>
              <a:ea typeface="+mj-ea"/>
              <a:cs typeface="+mj-cs"/>
            </a:endParaRPr>
          </a:p>
        </p:txBody>
      </p:sp>
      <p:pic>
        <p:nvPicPr>
          <p:cNvPr id="38915" name="Рисунок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277938"/>
            <a:ext cx="48387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1008" y="1282085"/>
            <a:ext cx="4824536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>
              <a:defRPr/>
            </a:pP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Step 1. </a:t>
            </a:r>
            <a:endParaRPr lang="ru-RU" sz="3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Black" panose="020B0A04020102020204" pitchFamily="34" charset="0"/>
            </a:endParaRPr>
          </a:p>
          <a:p>
            <a:pPr rtl="1">
              <a:defRPr/>
            </a:pPr>
            <a:r>
              <a:rPr lang="en-US" sz="2400" dirty="0" smtClean="0">
                <a:latin typeface="Arial Black" panose="020B0A04020102020204" pitchFamily="34" charset="0"/>
              </a:rPr>
              <a:t>Getting coordinates from the GPS</a:t>
            </a:r>
            <a:endParaRPr lang="ru-RU" sz="3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Black" panose="020B0A04020102020204" pitchFamily="34" charset="0"/>
            </a:endParaRPr>
          </a:p>
          <a:p>
            <a:pPr rtl="1">
              <a:defRPr/>
            </a:pP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Step 2. </a:t>
            </a:r>
            <a:r>
              <a:rPr lang="en-US" sz="2400" dirty="0" smtClean="0">
                <a:latin typeface="Arial Black" panose="020B0A04020102020204" pitchFamily="34" charset="0"/>
              </a:rPr>
              <a:t>Determination of movement</a:t>
            </a:r>
            <a:endParaRPr lang="ru-RU" sz="2400" dirty="0" smtClean="0">
              <a:latin typeface="Arial Black" panose="020B0A04020102020204" pitchFamily="34" charset="0"/>
            </a:endParaRPr>
          </a:p>
          <a:p>
            <a:pPr rtl="1">
              <a:defRPr/>
            </a:pP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Step 3. </a:t>
            </a:r>
            <a:endParaRPr lang="ru-RU" sz="3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Black" panose="020B0A04020102020204" pitchFamily="34" charset="0"/>
            </a:endParaRPr>
          </a:p>
          <a:p>
            <a:pPr rtl="1">
              <a:defRPr/>
            </a:pPr>
            <a:r>
              <a:rPr lang="en-US" sz="2400" dirty="0" smtClean="0">
                <a:latin typeface="Arial Black" panose="020B0A04020102020204" pitchFamily="34" charset="0"/>
              </a:rPr>
              <a:t>Build your own coordinate system</a:t>
            </a:r>
            <a:endParaRPr lang="ru-RU" sz="2400" dirty="0" smtClean="0">
              <a:latin typeface="Arial Black" panose="020B0A04020102020204" pitchFamily="34" charset="0"/>
            </a:endParaRPr>
          </a:p>
          <a:p>
            <a:pPr rtl="1">
              <a:defRPr/>
            </a:pPr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</a:rPr>
              <a:t>Step 4. </a:t>
            </a:r>
            <a:endParaRPr lang="ru-RU" sz="3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Black" panose="020B0A04020102020204" pitchFamily="34" charset="0"/>
            </a:endParaRPr>
          </a:p>
          <a:p>
            <a:pPr rtl="1">
              <a:defRPr/>
            </a:pPr>
            <a:r>
              <a:rPr lang="en-US" sz="2400" dirty="0" smtClean="0">
                <a:latin typeface="Arial Black" panose="020B0A04020102020204" pitchFamily="34" charset="0"/>
              </a:rPr>
              <a:t>Checking the possibilities of overtaking</a:t>
            </a:r>
            <a:endParaRPr lang="ru-RU" sz="2000" dirty="0">
              <a:latin typeface="Impact" panose="020B0806030902050204" pitchFamily="34" charset="0"/>
            </a:endParaRPr>
          </a:p>
          <a:p>
            <a:pPr algn="r" rtl="1">
              <a:defRPr/>
            </a:pPr>
            <a:r>
              <a:rPr lang="en-US" sz="2000" dirty="0"/>
              <a:t> 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ъект 2"/>
          <p:cNvSpPr>
            <a:spLocks noGrp="1"/>
          </p:cNvSpPr>
          <p:nvPr>
            <p:ph idx="4294967295"/>
          </p:nvPr>
        </p:nvSpPr>
        <p:spPr>
          <a:xfrm>
            <a:off x="297781" y="2221880"/>
            <a:ext cx="4598640" cy="3652838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ru-RU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GO-BY – is  a system that is used to identify vehicles, their size, and other data through the communication channel.</a:t>
            </a:r>
            <a:endParaRPr lang="en-US" altLang="ru-RU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61" y="1866404"/>
            <a:ext cx="3952099" cy="3456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22924" y="260648"/>
            <a:ext cx="875143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uk-UA" altLang="ru-RU" sz="5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The</a:t>
            </a:r>
            <a:r>
              <a:rPr lang="uk-UA" altLang="ru-RU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uk-UA" altLang="ru-RU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GO-BY</a:t>
            </a:r>
            <a:r>
              <a:rPr lang="en-US" altLang="ru-RU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PRO </a:t>
            </a:r>
            <a:r>
              <a:rPr lang="uk-UA" altLang="ru-RU" sz="5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system</a:t>
            </a:r>
            <a:endParaRPr lang="ru-RU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i.huffpost.com/gen/1324194/thumbs/o-DRIVERS-TRAFFIC-facebook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00488" y="2049016"/>
            <a:ext cx="7416824" cy="39106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Заголовок 1"/>
          <p:cNvSpPr txBox="1"/>
          <p:nvPr/>
        </p:nvSpPr>
        <p:spPr bwMode="auto">
          <a:xfrm>
            <a:off x="-289976" y="468216"/>
            <a:ext cx="9597752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  <a:ea typeface="+mj-ea"/>
                <a:cs typeface="+mj-cs"/>
              </a:rPr>
              <a:t>If you want to feel confident on the road Choose system </a:t>
            </a: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 Black" panose="020B0A04020102020204" pitchFamily="34" charset="0"/>
                <a:ea typeface="+mj-ea"/>
                <a:cs typeface="+mj-cs"/>
              </a:rPr>
              <a:t>Go-by Pro</a:t>
            </a:r>
            <a:endParaRPr lang="uk-UA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s://hi-tech.imgsmail.ru/hitech_img/96607ea53f1b19e56905484e92843f26/r/900x-/i/cf/35/232c51cef61f81ecddd1cde0222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" y="-144463"/>
            <a:ext cx="9828239" cy="717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6" name="AutoShape 12" descr="http://static9.depositphotos.com/1637295/1164/v/950/depositphotos_11641735-Car-traffic-jam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sp>
        <p:nvSpPr>
          <p:cNvPr id="41987" name="AutoShape 14" descr="http://static4.depositphotos.com/1000507/448/i/950/depositphotos_4486259-Boom-with-stars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altLang="ru-RU"/>
          </a:p>
        </p:txBody>
      </p:sp>
      <p:pic>
        <p:nvPicPr>
          <p:cNvPr id="5" name="Рисунок 4" descr="ма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8880" y="4797425"/>
            <a:ext cx="29591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96296E-6 L 0.53906 0.0009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4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 descr="http://neuronus.com/images/news/2014_10/qwintrycom_1392756_14396453.jpg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908935" flipH="1">
            <a:off x="695306" y="943431"/>
            <a:ext cx="3603625" cy="6408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Объект 2"/>
          <p:cNvSpPr>
            <a:spLocks noGrp="1"/>
          </p:cNvSpPr>
          <p:nvPr>
            <p:ph idx="4294967295"/>
          </p:nvPr>
        </p:nvSpPr>
        <p:spPr>
          <a:xfrm>
            <a:off x="278448" y="1433512"/>
            <a:ext cx="8856662" cy="2592636"/>
          </a:xfrm>
        </p:spPr>
        <p:txBody>
          <a:bodyPr>
            <a:normAutofit/>
          </a:bodyPr>
          <a:lstStyle/>
          <a:p>
            <a:pPr marL="0" indent="0" algn="ctr" eaLnBrk="1" hangingPunct="1">
              <a:buFont typeface="Wingdings 2" panose="05020102010507070707" pitchFamily="18" charset="2"/>
              <a:buNone/>
            </a:pPr>
            <a:r>
              <a:rPr lang="en-US" altLang="ru-RU" sz="3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Scrutiny of the features applications of robotic systems for safety on the road as one of the areas of artificial intelligence and develop a system to detect and prevent traffic hazard</a:t>
            </a:r>
            <a:endParaRPr lang="uk-UA" altLang="ru-RU" sz="3200" b="1" dirty="0" smtClean="0">
              <a:cs typeface="Aharoni" panose="02010803020104030203" pitchFamily="2" charset="-79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37696" y="260648"/>
            <a:ext cx="357020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Purpose</a:t>
            </a:r>
            <a:endParaRPr lang="ru-RU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ъект 2"/>
          <p:cNvSpPr>
            <a:spLocks noGrp="1"/>
          </p:cNvSpPr>
          <p:nvPr>
            <p:ph idx="4294967295"/>
          </p:nvPr>
        </p:nvSpPr>
        <p:spPr>
          <a:xfrm>
            <a:off x="3493383" y="1843549"/>
            <a:ext cx="5400675" cy="4530725"/>
          </a:xfrm>
        </p:spPr>
        <p:txBody>
          <a:bodyPr/>
          <a:lstStyle/>
          <a:p>
            <a:pPr marL="0" indent="0" algn="ctr" eaLnBrk="1" hangingPunct="1">
              <a:buFont typeface="Wingdings 2" panose="05020102010507070707" pitchFamily="18" charset="2"/>
              <a:buNone/>
            </a:pPr>
            <a:r>
              <a:rPr lang="en-US" altLang="ru-RU" sz="3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Our main goal - the creation of a prototype </a:t>
            </a:r>
            <a:endParaRPr lang="ru-RU" altLang="ru-RU" sz="32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 eaLnBrk="1" hangingPunct="1">
              <a:buFont typeface="Wingdings 2" panose="05020102010507070707" pitchFamily="18" charset="2"/>
              <a:buNone/>
            </a:pPr>
            <a:r>
              <a:rPr lang="en-US" altLang="ru-RU" sz="3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on-board robotics system</a:t>
            </a:r>
            <a:endParaRPr lang="en-US" altLang="ru-RU" sz="32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 eaLnBrk="1" hangingPunct="1">
              <a:buFont typeface="Wingdings 2" panose="05020102010507070707" pitchFamily="18" charset="2"/>
              <a:buNone/>
            </a:pPr>
            <a:r>
              <a:rPr lang="en-US" altLang="ru-RU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f</a:t>
            </a:r>
            <a:r>
              <a:rPr lang="en-US" altLang="ru-RU" sz="3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or the vehicle.</a:t>
            </a:r>
            <a:endParaRPr lang="ru-RU" altLang="ru-RU" sz="3200" dirty="0" smtClean="0">
              <a:cs typeface="Aharoni" panose="02010803020104030203" pitchFamily="2" charset="-79"/>
            </a:endParaRPr>
          </a:p>
        </p:txBody>
      </p:sp>
      <p:pic>
        <p:nvPicPr>
          <p:cNvPr id="15368" name="Picture 8" descr="Безымянный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 rot="1049185" flipH="1">
            <a:off x="-2742732" y="1251671"/>
            <a:ext cx="7620000" cy="571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907043" y="268734"/>
            <a:ext cx="315977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ru-RU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Our </a:t>
            </a:r>
            <a:r>
              <a:rPr lang="en-US" altLang="ru-RU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AIM</a:t>
            </a:r>
            <a:endParaRPr lang="ru-RU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ъект 2"/>
          <p:cNvSpPr>
            <a:spLocks noGrp="1"/>
          </p:cNvSpPr>
          <p:nvPr>
            <p:ph idx="4294967295"/>
          </p:nvPr>
        </p:nvSpPr>
        <p:spPr>
          <a:xfrm>
            <a:off x="467544" y="476672"/>
            <a:ext cx="8229600" cy="4530725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ü"/>
            </a:pPr>
            <a:r>
              <a:rPr lang="en-US" altLang="ru-RU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Analysis of the types of accidents on the roads;</a:t>
            </a:r>
            <a:endParaRPr lang="en-US" altLang="ru-RU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buFont typeface="Wingdings" panose="05000000000000000000" pitchFamily="2" charset="2"/>
              <a:buChar char="ü"/>
            </a:pPr>
            <a:endParaRPr lang="en-US" altLang="ru-RU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altLang="ru-RU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Study of methods for the detection and prevention of accidents;</a:t>
            </a:r>
            <a:endParaRPr lang="en-US" altLang="ru-RU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buFont typeface="Wingdings" panose="05000000000000000000" pitchFamily="2" charset="2"/>
              <a:buChar char="ü"/>
            </a:pPr>
            <a:endParaRPr lang="en-US" altLang="ru-RU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altLang="ru-RU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An automated system to detect and prevent traffic hazard.</a:t>
            </a:r>
            <a:endParaRPr lang="ru-RU" altLang="ru-RU" sz="3200" b="1" dirty="0" smtClean="0">
              <a:cs typeface="Aharoni" panose="02010803020104030203" pitchFamily="2" charset="-79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endParaRPr lang="ru-RU" altLang="ru-RU" dirty="0" smtClean="0"/>
          </a:p>
        </p:txBody>
      </p:sp>
      <p:pic>
        <p:nvPicPr>
          <p:cNvPr id="17411" name="Picture 5" descr="Безымянныйqww22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5628" y="2852936"/>
            <a:ext cx="4968876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WordArt 7"/>
          <p:cNvSpPr>
            <a:spLocks noChangeArrowheads="1" noChangeShapeType="1" noTextEdit="1"/>
          </p:cNvSpPr>
          <p:nvPr/>
        </p:nvSpPr>
        <p:spPr bwMode="auto">
          <a:xfrm>
            <a:off x="4223248" y="4546600"/>
            <a:ext cx="3889375" cy="166052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2181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Isadora Cyr"/>
              </a:rPr>
              <a:t>Tasks</a:t>
            </a:r>
            <a:endParaRPr lang="ru-RU" sz="3600" kern="10" dirty="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Isadora Cyr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322388"/>
            <a:ext cx="2168525" cy="156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335088"/>
            <a:ext cx="2206625" cy="152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8"/>
          <a:stretch>
            <a:fillRect/>
          </a:stretch>
        </p:blipFill>
        <p:spPr bwMode="auto">
          <a:xfrm>
            <a:off x="190500" y="3754438"/>
            <a:ext cx="2144713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" t="8389"/>
          <a:stretch>
            <a:fillRect/>
          </a:stretch>
        </p:blipFill>
        <p:spPr bwMode="auto">
          <a:xfrm>
            <a:off x="4695825" y="1335088"/>
            <a:ext cx="2065338" cy="152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3759200"/>
            <a:ext cx="2230438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779838"/>
            <a:ext cx="21209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3"/>
          <a:stretch>
            <a:fillRect/>
          </a:stretch>
        </p:blipFill>
        <p:spPr bwMode="auto">
          <a:xfrm>
            <a:off x="6804025" y="3779838"/>
            <a:ext cx="2066925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/>
          <a:stretch>
            <a:fillRect/>
          </a:stretch>
        </p:blipFill>
        <p:spPr bwMode="auto">
          <a:xfrm>
            <a:off x="6804025" y="1319213"/>
            <a:ext cx="2146300" cy="154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2" name="Rectangle 12"/>
          <p:cNvSpPr>
            <a:spLocks noChangeArrowheads="1"/>
          </p:cNvSpPr>
          <p:nvPr/>
        </p:nvSpPr>
        <p:spPr bwMode="auto">
          <a:xfrm>
            <a:off x="395288" y="2689225"/>
            <a:ext cx="20510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br>
              <a:rPr lang="en-US" altLang="ru-RU" b="1" dirty="0">
                <a:latin typeface="Georgia" panose="02040502050405020303" pitchFamily="18" charset="0"/>
              </a:rPr>
            </a:br>
            <a:r>
              <a:rPr lang="en-US" altLang="ru-RU" b="1" dirty="0">
                <a:latin typeface="Georgia" panose="02040502050405020303" pitchFamily="18" charset="0"/>
              </a:rPr>
              <a:t>Exceeding the safe speed</a:t>
            </a:r>
            <a:br>
              <a:rPr lang="en-US" altLang="ru-RU" b="1" dirty="0">
                <a:latin typeface="Georgia" panose="02040502050405020303" pitchFamily="18" charset="0"/>
              </a:rPr>
            </a:br>
            <a:endParaRPr lang="ru-RU" altLang="ru-RU" b="1" dirty="0">
              <a:latin typeface="Georgia" panose="02040502050405020303" pitchFamily="18" charset="0"/>
            </a:endParaRPr>
          </a:p>
        </p:txBody>
      </p:sp>
      <p:sp>
        <p:nvSpPr>
          <p:cNvPr id="18443" name="Rectangle 13"/>
          <p:cNvSpPr>
            <a:spLocks noChangeArrowheads="1"/>
          </p:cNvSpPr>
          <p:nvPr/>
        </p:nvSpPr>
        <p:spPr bwMode="auto">
          <a:xfrm>
            <a:off x="2700338" y="2978150"/>
            <a:ext cx="18002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ru-RU" b="1">
                <a:latin typeface="Georgia" panose="02040502050405020303" pitchFamily="18" charset="0"/>
              </a:rPr>
              <a:t>Faulty maneuvering</a:t>
            </a:r>
            <a:br>
              <a:rPr lang="en-US" altLang="ru-RU" b="1">
                <a:latin typeface="Georgia" panose="02040502050405020303" pitchFamily="18" charset="0"/>
              </a:rPr>
            </a:br>
            <a:endParaRPr lang="ru-RU" altLang="ru-RU" b="1">
              <a:latin typeface="Georgia" panose="02040502050405020303" pitchFamily="18" charset="0"/>
            </a:endParaRPr>
          </a:p>
        </p:txBody>
      </p:sp>
      <p:sp>
        <p:nvSpPr>
          <p:cNvPr id="18444" name="Rectangle 14"/>
          <p:cNvSpPr>
            <a:spLocks noChangeArrowheads="1"/>
          </p:cNvSpPr>
          <p:nvPr/>
        </p:nvSpPr>
        <p:spPr bwMode="auto">
          <a:xfrm>
            <a:off x="4859338" y="2905125"/>
            <a:ext cx="18002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ru-RU" b="1">
                <a:latin typeface="Georgia" panose="02040502050405020303" pitchFamily="18" charset="0"/>
              </a:rPr>
              <a:t>Faulty intersections map</a:t>
            </a:r>
            <a:br>
              <a:rPr lang="en-US" altLang="ru-RU" b="1">
                <a:latin typeface="Georgia" panose="02040502050405020303" pitchFamily="18" charset="0"/>
              </a:rPr>
            </a:br>
            <a:endParaRPr lang="ru-RU" altLang="ru-RU" b="1">
              <a:latin typeface="Georgia" panose="02040502050405020303" pitchFamily="18" charset="0"/>
            </a:endParaRPr>
          </a:p>
        </p:txBody>
      </p:sp>
      <p:sp>
        <p:nvSpPr>
          <p:cNvPr id="18445" name="Rectangle 15"/>
          <p:cNvSpPr>
            <a:spLocks noChangeArrowheads="1"/>
          </p:cNvSpPr>
          <p:nvPr/>
        </p:nvSpPr>
        <p:spPr bwMode="auto">
          <a:xfrm>
            <a:off x="7019925" y="2905125"/>
            <a:ext cx="18716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ru-RU" b="1">
                <a:latin typeface="Georgia" panose="02040502050405020303" pitchFamily="18" charset="0"/>
              </a:rPr>
              <a:t>Violation of pedestrian travel</a:t>
            </a:r>
            <a:br>
              <a:rPr lang="en-US" altLang="ru-RU" b="1">
                <a:latin typeface="Georgia" panose="02040502050405020303" pitchFamily="18" charset="0"/>
              </a:rPr>
            </a:br>
            <a:endParaRPr lang="ru-RU" altLang="ru-RU" b="1">
              <a:latin typeface="Georgia" panose="02040502050405020303" pitchFamily="18" charset="0"/>
            </a:endParaRPr>
          </a:p>
        </p:txBody>
      </p:sp>
      <p:sp>
        <p:nvSpPr>
          <p:cNvPr id="18446" name="Rectangle 16"/>
          <p:cNvSpPr>
            <a:spLocks noChangeArrowheads="1"/>
          </p:cNvSpPr>
          <p:nvPr/>
        </p:nvSpPr>
        <p:spPr bwMode="auto">
          <a:xfrm>
            <a:off x="230188" y="5510213"/>
            <a:ext cx="18589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ru-RU" b="1">
                <a:latin typeface="Georgia" panose="02040502050405020303" pitchFamily="18" charset="0"/>
              </a:rPr>
              <a:t>Driving drunk</a:t>
            </a:r>
            <a:br>
              <a:rPr lang="en-US" altLang="ru-RU" b="1">
                <a:latin typeface="Georgia" panose="02040502050405020303" pitchFamily="18" charset="0"/>
              </a:rPr>
            </a:br>
            <a:endParaRPr lang="ru-RU" altLang="ru-RU" b="1">
              <a:latin typeface="Georgia" panose="02040502050405020303" pitchFamily="18" charset="0"/>
            </a:endParaRPr>
          </a:p>
        </p:txBody>
      </p:sp>
      <p:sp>
        <p:nvSpPr>
          <p:cNvPr id="18447" name="Rectangle 17"/>
          <p:cNvSpPr>
            <a:spLocks noChangeArrowheads="1"/>
          </p:cNvSpPr>
          <p:nvPr/>
        </p:nvSpPr>
        <p:spPr bwMode="auto">
          <a:xfrm>
            <a:off x="2297113" y="5437188"/>
            <a:ext cx="24479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ru-RU" b="1">
                <a:latin typeface="Georgia" panose="02040502050405020303" pitchFamily="18" charset="0"/>
              </a:rPr>
              <a:t>Go prohibited pedestrians in city</a:t>
            </a:r>
            <a:br>
              <a:rPr lang="en-US" altLang="ru-RU" b="1">
                <a:latin typeface="Georgia" panose="02040502050405020303" pitchFamily="18" charset="0"/>
              </a:rPr>
            </a:br>
            <a:endParaRPr lang="ru-RU" altLang="ru-RU" b="1">
              <a:latin typeface="Georgia" panose="02040502050405020303" pitchFamily="18" charset="0"/>
            </a:endParaRPr>
          </a:p>
        </p:txBody>
      </p:sp>
      <p:sp>
        <p:nvSpPr>
          <p:cNvPr id="18448" name="Rectangle 18"/>
          <p:cNvSpPr>
            <a:spLocks noChangeArrowheads="1"/>
          </p:cNvSpPr>
          <p:nvPr/>
        </p:nvSpPr>
        <p:spPr bwMode="auto">
          <a:xfrm>
            <a:off x="4729163" y="5511800"/>
            <a:ext cx="2082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ru-RU" b="1">
                <a:latin typeface="Georgia" panose="02040502050405020303" pitchFamily="18" charset="0"/>
              </a:rPr>
              <a:t>Failure distance</a:t>
            </a:r>
            <a:br>
              <a:rPr lang="en-US" altLang="ru-RU" b="1">
                <a:latin typeface="Georgia" panose="02040502050405020303" pitchFamily="18" charset="0"/>
              </a:rPr>
            </a:br>
            <a:br>
              <a:rPr lang="en-US" altLang="ru-RU" b="1">
                <a:latin typeface="Georgia" panose="02040502050405020303" pitchFamily="18" charset="0"/>
              </a:rPr>
            </a:br>
            <a:endParaRPr lang="ru-RU" altLang="ru-RU" b="1">
              <a:latin typeface="Georgia" panose="02040502050405020303" pitchFamily="18" charset="0"/>
            </a:endParaRPr>
          </a:p>
        </p:txBody>
      </p:sp>
      <p:sp>
        <p:nvSpPr>
          <p:cNvPr id="18449" name="Rectangle 19"/>
          <p:cNvSpPr>
            <a:spLocks noChangeArrowheads="1"/>
          </p:cNvSpPr>
          <p:nvPr/>
        </p:nvSpPr>
        <p:spPr bwMode="auto">
          <a:xfrm>
            <a:off x="6948488" y="5437188"/>
            <a:ext cx="18716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ru-RU" b="1">
                <a:latin typeface="Georgia" panose="02040502050405020303" pitchFamily="18" charset="0"/>
              </a:rPr>
              <a:t>Check into oncoming traffic</a:t>
            </a:r>
            <a:endParaRPr lang="ru-RU" altLang="ru-RU" b="1">
              <a:latin typeface="Georgia" panose="02040502050405020303" pitchFamily="18" charset="0"/>
            </a:endParaRPr>
          </a:p>
        </p:txBody>
      </p:sp>
      <p:sp>
        <p:nvSpPr>
          <p:cNvPr id="18450" name="WordArt 20"/>
          <p:cNvSpPr>
            <a:spLocks noChangeArrowheads="1" noChangeShapeType="1" noTextEdit="1"/>
          </p:cNvSpPr>
          <p:nvPr/>
        </p:nvSpPr>
        <p:spPr bwMode="auto">
          <a:xfrm>
            <a:off x="1238250" y="138113"/>
            <a:ext cx="6718300" cy="12636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9583"/>
              </a:avLst>
            </a:prstTxWarp>
          </a:bodyPr>
          <a:lstStyle/>
          <a:p>
            <a:pPr algn="ctr"/>
            <a:endParaRPr lang="ru-RU" sz="3200" b="1" kern="10">
              <a:ln w="9525">
                <a:solidFill>
                  <a:srgbClr val="000000"/>
                </a:solidFill>
                <a:round/>
              </a:ln>
              <a:solidFill>
                <a:srgbClr val="000000"/>
              </a:solidFill>
              <a:latin typeface="Isadora Cyr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16567" y="308273"/>
            <a:ext cx="834702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400" b="1" kern="1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Isadora Cyr"/>
              </a:rPr>
              <a:t>The causes of  accidents</a:t>
            </a:r>
            <a:endParaRPr lang="ru-RU" sz="4400" b="1" kern="1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Isadora Cyr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2916238" y="620713"/>
            <a:ext cx="3024187" cy="1008062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ru-RU" sz="4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Solutions</a:t>
            </a:r>
            <a:r>
              <a:rPr lang="uk-UA" altLang="ru-RU" sz="4000" b="1" dirty="0" smtClean="0">
                <a:latin typeface="Avalon" pitchFamily="2" charset="0"/>
                <a:cs typeface="Aharoni" panose="02010803020104030203" pitchFamily="2" charset="-79"/>
              </a:rPr>
              <a:t>:</a:t>
            </a:r>
            <a:endParaRPr lang="ru-RU" altLang="ru-RU" sz="4000" b="1" dirty="0" smtClean="0">
              <a:latin typeface="Avalon" pitchFamily="2" charset="0"/>
              <a:cs typeface="Aharoni" panose="02010803020104030203" pitchFamily="2" charset="-79"/>
            </a:endParaRP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395288" y="3098800"/>
            <a:ext cx="2520950" cy="24184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ru-RU" sz="28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ru-RU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Instruction</a:t>
            </a:r>
            <a:endParaRPr lang="en-US" altLang="ru-RU" sz="28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ru-RU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o</a:t>
            </a:r>
            <a:r>
              <a:rPr lang="en-US" altLang="ru-RU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f the </a:t>
            </a:r>
            <a:endParaRPr lang="en-US" altLang="ru-RU" sz="28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ru-RU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drivers </a:t>
            </a:r>
            <a:endParaRPr lang="en-US" altLang="ru-RU" sz="28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ru-RU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and </a:t>
            </a:r>
            <a:endParaRPr lang="en-US" altLang="ru-RU" sz="28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ru-RU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pedestrians</a:t>
            </a:r>
            <a:endParaRPr lang="en-US" altLang="ru-RU" sz="28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defRPr/>
            </a:pPr>
            <a:endParaRPr lang="ru-RU" altLang="ru-RU" b="1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6156176" y="3098800"/>
            <a:ext cx="2664296" cy="24184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ru-RU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Improvement</a:t>
            </a:r>
            <a:endParaRPr lang="en-US" altLang="ru-RU" sz="28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ru-RU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 roads </a:t>
            </a:r>
            <a:endParaRPr lang="en-US" altLang="ru-RU" sz="28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ru-RU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and vehicle</a:t>
            </a:r>
            <a:endParaRPr lang="ru-RU" altLang="ru-RU" sz="2800" b="1" dirty="0" smtClean="0">
              <a:latin typeface="Georgia" panose="02040502050405020303" pitchFamily="18" charset="0"/>
              <a:cs typeface="Aharoni" panose="02010803020104030203" pitchFamily="2" charset="-79"/>
            </a:endParaRP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3131841" y="4149725"/>
            <a:ext cx="2808584" cy="201557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ru-RU" sz="3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US" altLang="ru-RU" sz="36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ru-RU" sz="3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Scientific </a:t>
            </a:r>
            <a:endParaRPr lang="en-US" altLang="ru-RU" sz="36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ru-RU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p</a:t>
            </a:r>
            <a:r>
              <a:rPr lang="en-US" altLang="ru-RU" sz="3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rogress</a:t>
            </a:r>
            <a:endParaRPr lang="en-US" altLang="ru-RU" sz="36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ru-RU" sz="3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usage</a:t>
            </a:r>
            <a:endParaRPr lang="en-US" altLang="ru-RU" sz="36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defRPr/>
            </a:pPr>
            <a:endParaRPr lang="ru-RU" altLang="ru-RU" b="1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49170" name="AutoShape 18"/>
          <p:cNvCxnSpPr>
            <a:cxnSpLocks noChangeShapeType="1"/>
            <a:stCxn id="49162" idx="2"/>
            <a:endCxn id="49163" idx="0"/>
          </p:cNvCxnSpPr>
          <p:nvPr/>
        </p:nvCxnSpPr>
        <p:spPr bwMode="auto">
          <a:xfrm flipH="1">
            <a:off x="1655763" y="1628775"/>
            <a:ext cx="2772569" cy="147002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171" name="AutoShape 19"/>
          <p:cNvCxnSpPr>
            <a:cxnSpLocks noChangeShapeType="1"/>
            <a:stCxn id="49162" idx="2"/>
            <a:endCxn id="49165" idx="0"/>
          </p:cNvCxnSpPr>
          <p:nvPr/>
        </p:nvCxnSpPr>
        <p:spPr bwMode="auto">
          <a:xfrm>
            <a:off x="4428332" y="1628775"/>
            <a:ext cx="3059992" cy="147002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173" name="AutoShape 21"/>
          <p:cNvCxnSpPr>
            <a:cxnSpLocks noChangeShapeType="1"/>
            <a:stCxn id="49162" idx="2"/>
            <a:endCxn id="49167" idx="0"/>
          </p:cNvCxnSpPr>
          <p:nvPr/>
        </p:nvCxnSpPr>
        <p:spPr bwMode="auto">
          <a:xfrm>
            <a:off x="4428332" y="1628775"/>
            <a:ext cx="107801" cy="252095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2" descr="http://t3.gstatic.com/images?q=tbn:ANd9GcSukFsEQeMK55sz2U-UNeKs2hhp8hhYQP7XIyyXCovEFcDZKlwX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9512" y="188640"/>
            <a:ext cx="1728192" cy="20738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2" descr="http://t3.gstatic.com/images?q=tbn:ANd9GcSukFsEQeMK55sz2U-UNeKs2hhp8hhYQP7XIyyXCovEFcDZKlwX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 flipH="1">
            <a:off x="7299648" y="188640"/>
            <a:ext cx="1728192" cy="20738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ъект 2"/>
          <p:cNvSpPr>
            <a:spLocks noGrp="1"/>
          </p:cNvSpPr>
          <p:nvPr>
            <p:ph idx="4294967295"/>
          </p:nvPr>
        </p:nvSpPr>
        <p:spPr>
          <a:xfrm>
            <a:off x="179512" y="1412776"/>
            <a:ext cx="4906963" cy="4066877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uk-UA" altLang="ru-RU" sz="3000" b="1" dirty="0" err="1" smtClean="0">
                <a:cs typeface="Aharoni" panose="02010803020104030203" pitchFamily="2" charset="-79"/>
              </a:rPr>
              <a:t>Purpose</a:t>
            </a:r>
            <a:r>
              <a:rPr lang="uk-UA" altLang="ru-RU" sz="3000" b="1" dirty="0" smtClean="0">
                <a:cs typeface="Aharoni" panose="02010803020104030203" pitchFamily="2" charset="-79"/>
              </a:rPr>
              <a:t>:</a:t>
            </a:r>
            <a:endParaRPr lang="uk-UA" altLang="ru-RU" sz="3000" b="1" dirty="0" smtClean="0">
              <a:cs typeface="Aharoni" panose="02010803020104030203" pitchFamily="2" charset="-79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uk-UA" altLang="ru-RU" sz="2400" b="1" dirty="0" smtClean="0"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ru-RU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Improving the safety of vehicles through the following functions:</a:t>
            </a:r>
            <a:endParaRPr lang="ru-RU" altLang="ru-RU" b="1" dirty="0" smtClean="0"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altLang="ru-RU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ru-RU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control safe distance and          speed;</a:t>
            </a:r>
            <a:endParaRPr lang="en-US" altLang="ru-RU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ru-RU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control safe the later distance</a:t>
            </a:r>
            <a:endParaRPr lang="en-US" altLang="ru-RU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ru-RU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prevention of collisions when overtaking vehicles;</a:t>
            </a:r>
            <a:endParaRPr lang="en-US" altLang="ru-RU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ru-RU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obtain information about road users</a:t>
            </a:r>
            <a:endParaRPr lang="en-US" altLang="ru-RU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</a:pPr>
            <a:endParaRPr lang="ru-RU" altLang="ru-RU" sz="2400" b="1" dirty="0" smtClean="0"/>
          </a:p>
        </p:txBody>
      </p:sp>
      <p:pic>
        <p:nvPicPr>
          <p:cNvPr id="20483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44824"/>
            <a:ext cx="3683000" cy="32210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98020" y="-603448"/>
            <a:ext cx="8751435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br>
              <a:rPr lang="uk-UA" altLang="ru-RU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uk-UA" altLang="ru-RU" sz="5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The</a:t>
            </a:r>
            <a:r>
              <a:rPr lang="uk-UA" altLang="ru-RU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uk-UA" altLang="ru-RU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GO-BY</a:t>
            </a:r>
            <a:r>
              <a:rPr lang="en-US" altLang="ru-RU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altLang="ru-RU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 </a:t>
            </a:r>
            <a:r>
              <a:rPr lang="uk-UA" altLang="ru-RU" sz="5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system</a:t>
            </a:r>
            <a:endParaRPr lang="ru-RU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5147</Words>
  <Application>WPS Presentation</Application>
  <PresentationFormat>Экран (4:3)</PresentationFormat>
  <Paragraphs>309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66" baseType="lpstr">
      <vt:lpstr>Arial</vt:lpstr>
      <vt:lpstr>SimSun</vt:lpstr>
      <vt:lpstr>Wingdings</vt:lpstr>
      <vt:lpstr>Wingdings 3</vt:lpstr>
      <vt:lpstr>Verdana</vt:lpstr>
      <vt:lpstr>Wingdings 2</vt:lpstr>
      <vt:lpstr>Harlow Solid Italic</vt:lpstr>
      <vt:lpstr>Elephant</vt:lpstr>
      <vt:lpstr>Wingdings 2</vt:lpstr>
      <vt:lpstr>Aharoni</vt:lpstr>
      <vt:lpstr>Isadora Cyr</vt:lpstr>
      <vt:lpstr>AMGDT</vt:lpstr>
      <vt:lpstr>Georgia</vt:lpstr>
      <vt:lpstr>Avalon</vt:lpstr>
      <vt:lpstr>Lucida Sans Unicode</vt:lpstr>
      <vt:lpstr>Microsoft YaHei</vt:lpstr>
      <vt:lpstr/>
      <vt:lpstr>Arial Unicode MS</vt:lpstr>
      <vt:lpstr>Calibri</vt:lpstr>
      <vt:lpstr>Arial Black</vt:lpstr>
      <vt:lpstr>Times New Roman</vt:lpstr>
      <vt:lpstr>Impact</vt:lpstr>
      <vt:lpstr>Times New Roman</vt:lpstr>
      <vt:lpstr>Calibri</vt:lpstr>
      <vt:lpstr>Malgun Gothic Semilight</vt:lpstr>
      <vt:lpstr>Century</vt:lpstr>
      <vt:lpstr>Malgun Gothic</vt:lpstr>
      <vt:lpstr>Microsoft JhengHei UI</vt:lpstr>
      <vt:lpstr>Microsoft YaHei UI Light</vt:lpstr>
      <vt:lpstr>SimSun-ExtB</vt:lpstr>
      <vt:lpstr>Yu Gothic UI</vt:lpstr>
      <vt:lpstr>Yu Gothic Medium</vt:lpstr>
      <vt:lpstr>Yu Gothic UI Semibold</vt:lpstr>
      <vt:lpstr>Algerian</vt:lpstr>
      <vt:lpstr>Открытая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principle of operation</vt:lpstr>
      <vt:lpstr>PowerPoint 演示文稿</vt:lpstr>
      <vt:lpstr>PowerPoint 演示文稿</vt:lpstr>
      <vt:lpstr>Control of the observance of a safe distance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Функциональность ограничена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Генетичне програмування</dc:title>
  <dc:creator>Демонстрационная версия</dc:creator>
  <cp:lastModifiedBy>DELL 7567</cp:lastModifiedBy>
  <cp:revision>132</cp:revision>
  <dcterms:created xsi:type="dcterms:W3CDTF">2012-11-22T07:53:00Z</dcterms:created>
  <dcterms:modified xsi:type="dcterms:W3CDTF">2020-07-20T11:52:19Z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1049-11.2.0.9453</vt:lpwstr>
  </property>
</Properties>
</file>