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nzamam.rahaman@outlook.com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COMP 2700 - Lab 1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Inzamam Rahaman</a:t>
            </a:r>
            <a:br>
              <a:rPr sz="3200"/>
            </a:br>
            <a:r>
              <a:rPr sz="3200" u="sng">
                <a:hlinkClick r:id="rId2" invalidUrl="" action="" tgtFrame="" tooltip="" history="1" highlightClick="0" endSnd="0"/>
              </a:rPr>
              <a:t>inzamam.rahaman@outlook.com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10</a:t>
            </a:r>
          </a:p>
        </p:txBody>
      </p:sp>
      <p:sp>
        <p:nvSpPr>
          <p:cNvPr id="60" name="Shape 60"/>
          <p:cNvSpPr/>
          <p:nvPr/>
        </p:nvSpPr>
        <p:spPr>
          <a:xfrm>
            <a:off x="2807146" y="4827085"/>
            <a:ext cx="7390508" cy="1852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UPDATE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 Vender</a:t>
            </a:r>
            <a:endParaRPr sz="2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SET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 venderName </a:t>
            </a:r>
            <a:r>
              <a:rPr sz="26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6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'MGB Enterprises'</a:t>
            </a:r>
            <a:endParaRPr sz="2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WHERE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 venderID </a:t>
            </a:r>
            <a:r>
              <a:rPr sz="26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6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'DL'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;</a:t>
            </a:r>
            <a:endParaRPr sz="2600"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11</a:t>
            </a:r>
          </a:p>
        </p:txBody>
      </p:sp>
      <p:sp>
        <p:nvSpPr>
          <p:cNvPr id="63" name="Shape 63"/>
          <p:cNvSpPr/>
          <p:nvPr/>
        </p:nvSpPr>
        <p:spPr>
          <a:xfrm>
            <a:off x="1469529" y="3237464"/>
            <a:ext cx="10065743" cy="5031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CREATE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TABLE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>
                <a:solidFill>
                  <a:srgbClr val="B700CD"/>
                </a:solidFill>
                <a:latin typeface="Monaco"/>
                <a:ea typeface="Monaco"/>
                <a:cs typeface="Monaco"/>
                <a:sym typeface="Monaco"/>
              </a:rPr>
              <a:t>Product</a:t>
            </a:r>
            <a:endParaRPr sz="2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200">
                <a:latin typeface="Monaco"/>
                <a:ea typeface="Monaco"/>
                <a:cs typeface="Monaco"/>
                <a:sym typeface="Monaco"/>
              </a:rPr>
              <a:t>(</a:t>
            </a:r>
            <a:endParaRPr sz="2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200">
                <a:latin typeface="Monaco"/>
                <a:ea typeface="Monaco"/>
                <a:cs typeface="Monaco"/>
                <a:sym typeface="Monaco"/>
              </a:rPr>
              <a:t>  productId VARCHAR2(</a:t>
            </a:r>
            <a:r>
              <a:rPr sz="22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5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)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NOT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,</a:t>
            </a:r>
            <a:endParaRPr sz="2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200">
                <a:latin typeface="Monaco"/>
                <a:ea typeface="Monaco"/>
                <a:cs typeface="Monaco"/>
                <a:sym typeface="Monaco"/>
              </a:rPr>
              <a:t>  productName VARCHAR2(</a:t>
            </a:r>
            <a:r>
              <a:rPr sz="22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30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)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NOT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,</a:t>
            </a:r>
            <a:endParaRPr sz="2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200">
                <a:latin typeface="Monaco"/>
                <a:ea typeface="Monaco"/>
                <a:cs typeface="Monaco"/>
                <a:sym typeface="Monaco"/>
              </a:rPr>
              <a:t>  vendorId VARCHAR2(</a:t>
            </a:r>
            <a:r>
              <a:rPr sz="22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5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)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not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,</a:t>
            </a:r>
            <a:endParaRPr sz="2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200">
                <a:latin typeface="Monaco"/>
                <a:ea typeface="Monaco"/>
                <a:cs typeface="Monaco"/>
                <a:sym typeface="Monaco"/>
              </a:rPr>
              <a:t>  unitPrice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NUMBER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2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8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22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2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)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CHECK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(unitPrice </a:t>
            </a:r>
            <a:r>
              <a:rPr sz="22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&gt;=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0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)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NOT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,</a:t>
            </a:r>
            <a:endParaRPr sz="2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200">
                <a:latin typeface="Monaco"/>
                <a:ea typeface="Monaco"/>
                <a:cs typeface="Monaco"/>
                <a:sym typeface="Monaco"/>
              </a:rPr>
              <a:t>  unitsInStock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NUMBER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2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3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)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CHECK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(unitsInStock </a:t>
            </a:r>
            <a:r>
              <a:rPr sz="22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&gt;=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0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)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NOT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,</a:t>
            </a:r>
            <a:endParaRPr sz="2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200">
                <a:latin typeface="Monaco"/>
                <a:ea typeface="Monaco"/>
                <a:cs typeface="Monaco"/>
                <a:sym typeface="Monaco"/>
              </a:rPr>
              <a:t>  reorderQuantity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NUMBER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2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3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),</a:t>
            </a:r>
            <a:endParaRPr sz="2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200">
                <a:latin typeface="Monaco"/>
                <a:ea typeface="Monaco"/>
                <a:cs typeface="Monaco"/>
                <a:sym typeface="Monaco"/>
              </a:rPr>
              <a:t>  reorderFlag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CHAR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DEFAULT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'N'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,</a:t>
            </a:r>
            <a:endParaRPr sz="2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2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FOREIGN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KEY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(vendorId)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REFERENCES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 Vendor(VendorId),</a:t>
            </a:r>
            <a:endParaRPr sz="2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2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PRIMARY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KEY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(productId)</a:t>
            </a:r>
            <a:endParaRPr sz="2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200">
                <a:latin typeface="Monaco"/>
                <a:ea typeface="Monaco"/>
                <a:cs typeface="Monaco"/>
                <a:sym typeface="Monaco"/>
              </a:rPr>
              <a:t>);</a:t>
            </a:r>
            <a:endParaRPr sz="2200"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12 and 13</a:t>
            </a:r>
          </a:p>
        </p:txBody>
      </p:sp>
      <p:sp>
        <p:nvSpPr>
          <p:cNvPr id="66" name="Shape 66"/>
          <p:cNvSpPr/>
          <p:nvPr/>
        </p:nvSpPr>
        <p:spPr>
          <a:xfrm>
            <a:off x="2173535" y="3829605"/>
            <a:ext cx="8657730" cy="3846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500">
                <a:solidFill>
                  <a:srgbClr val="A16C00"/>
                </a:solidFill>
                <a:latin typeface="Monaco"/>
                <a:ea typeface="Monaco"/>
                <a:cs typeface="Monaco"/>
                <a:sym typeface="Monaco"/>
              </a:rPr>
              <a:t>-- solution for #12</a:t>
            </a:r>
            <a:endParaRPr sz="2500">
              <a:solidFill>
                <a:srgbClr val="A16C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ALTER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TABLE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Product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ADD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(reorderLevel </a:t>
            </a: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NUMBER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5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3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) </a:t>
            </a: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DEFAULT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10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);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A16C00"/>
                </a:solidFill>
                <a:latin typeface="Monaco"/>
                <a:ea typeface="Monaco"/>
                <a:cs typeface="Monaco"/>
                <a:sym typeface="Monaco"/>
              </a:rPr>
              <a:t>-- solution for #13</a:t>
            </a:r>
            <a:endParaRPr sz="2500">
              <a:solidFill>
                <a:srgbClr val="A16C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CREATE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SEQUENCE testSequence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START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WITH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INCREMENT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BY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;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14 and 15</a:t>
            </a:r>
          </a:p>
        </p:txBody>
      </p:sp>
      <p:sp>
        <p:nvSpPr>
          <p:cNvPr id="69" name="Shape 69"/>
          <p:cNvSpPr/>
          <p:nvPr/>
        </p:nvSpPr>
        <p:spPr>
          <a:xfrm>
            <a:off x="2136973" y="3549144"/>
            <a:ext cx="8730854" cy="440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300">
                <a:solidFill>
                  <a:srgbClr val="A16C00"/>
                </a:solidFill>
                <a:latin typeface="Monaco"/>
                <a:ea typeface="Monaco"/>
                <a:cs typeface="Monaco"/>
                <a:sym typeface="Monaco"/>
              </a:rPr>
              <a:t>-- solution for #14</a:t>
            </a:r>
            <a:endParaRPr sz="2300">
              <a:solidFill>
                <a:srgbClr val="A16C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3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CREATE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3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TABLE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300">
                <a:solidFill>
                  <a:srgbClr val="B700CD"/>
                </a:solidFill>
                <a:latin typeface="Monaco"/>
                <a:ea typeface="Monaco"/>
                <a:cs typeface="Monaco"/>
                <a:sym typeface="Monaco"/>
              </a:rPr>
              <a:t>SequenceTest</a:t>
            </a:r>
            <a:endParaRPr sz="2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300">
                <a:latin typeface="Monaco"/>
                <a:ea typeface="Monaco"/>
                <a:cs typeface="Monaco"/>
                <a:sym typeface="Monaco"/>
              </a:rPr>
              <a:t>(</a:t>
            </a:r>
            <a:endParaRPr sz="2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300">
                <a:latin typeface="Monaco"/>
                <a:ea typeface="Monaco"/>
                <a:cs typeface="Monaco"/>
                <a:sym typeface="Monaco"/>
              </a:rPr>
              <a:t>  numId </a:t>
            </a:r>
            <a:r>
              <a:rPr sz="23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NUMBER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3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5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) </a:t>
            </a:r>
            <a:r>
              <a:rPr sz="23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NOT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3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,</a:t>
            </a:r>
            <a:endParaRPr sz="2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3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3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PRIMARY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3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KEY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(numID)</a:t>
            </a:r>
            <a:endParaRPr sz="2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300">
                <a:latin typeface="Monaco"/>
                <a:ea typeface="Monaco"/>
                <a:cs typeface="Monaco"/>
                <a:sym typeface="Monaco"/>
              </a:rPr>
              <a:t>);</a:t>
            </a:r>
            <a:endParaRPr sz="2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2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300">
                <a:solidFill>
                  <a:srgbClr val="A16C00"/>
                </a:solidFill>
                <a:latin typeface="Monaco"/>
                <a:ea typeface="Monaco"/>
                <a:cs typeface="Monaco"/>
                <a:sym typeface="Monaco"/>
              </a:rPr>
              <a:t>-- solution for #15</a:t>
            </a:r>
            <a:endParaRPr sz="2300">
              <a:solidFill>
                <a:srgbClr val="A16C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3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INSERT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3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INTO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SequenceTest</a:t>
            </a:r>
            <a:endParaRPr sz="2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3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VALUES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(SequenceTest.nextVal);</a:t>
            </a:r>
            <a:endParaRPr sz="2300"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1</a:t>
            </a:r>
          </a:p>
        </p:txBody>
      </p:sp>
      <p:sp>
        <p:nvSpPr>
          <p:cNvPr id="36" name="Shape 36"/>
          <p:cNvSpPr/>
          <p:nvPr/>
        </p:nvSpPr>
        <p:spPr>
          <a:xfrm>
            <a:off x="2793454" y="3279275"/>
            <a:ext cx="7650064" cy="3931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9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CREATE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9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TABLE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900">
                <a:solidFill>
                  <a:srgbClr val="B700CD"/>
                </a:solidFill>
                <a:latin typeface="Monaco"/>
                <a:ea typeface="Monaco"/>
                <a:cs typeface="Monaco"/>
                <a:sym typeface="Monaco"/>
              </a:rPr>
              <a:t>Department</a:t>
            </a:r>
            <a:endParaRPr sz="2900">
              <a:solidFill>
                <a:srgbClr val="B700CD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900">
                <a:latin typeface="Monaco"/>
                <a:ea typeface="Monaco"/>
                <a:cs typeface="Monaco"/>
                <a:sym typeface="Monaco"/>
              </a:rPr>
              <a:t>(</a:t>
            </a:r>
            <a:endParaRPr sz="29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900">
                <a:latin typeface="Monaco"/>
                <a:ea typeface="Monaco"/>
                <a:cs typeface="Monaco"/>
                <a:sym typeface="Monaco"/>
              </a:rPr>
              <a:t>  deptNum </a:t>
            </a:r>
            <a:r>
              <a:rPr sz="29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NUMBER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9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3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) </a:t>
            </a:r>
            <a:r>
              <a:rPr sz="29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NOT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9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,</a:t>
            </a:r>
            <a:endParaRPr sz="29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900">
                <a:latin typeface="Monaco"/>
                <a:ea typeface="Monaco"/>
                <a:cs typeface="Monaco"/>
                <a:sym typeface="Monaco"/>
              </a:rPr>
              <a:t>  dName VARCHAR2(</a:t>
            </a:r>
            <a:r>
              <a:rPr sz="29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12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) </a:t>
            </a:r>
            <a:r>
              <a:rPr sz="29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NOT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9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,</a:t>
            </a:r>
            <a:endParaRPr sz="29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900">
                <a:latin typeface="Monaco"/>
                <a:ea typeface="Monaco"/>
                <a:cs typeface="Monaco"/>
                <a:sym typeface="Monaco"/>
              </a:rPr>
              <a:t>  loc VARCHAR2(</a:t>
            </a:r>
            <a:r>
              <a:rPr sz="29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12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) </a:t>
            </a:r>
            <a:r>
              <a:rPr sz="29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NOT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9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,</a:t>
            </a:r>
            <a:endParaRPr sz="29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9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9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PRIMARY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9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KEY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(deptNum)</a:t>
            </a:r>
            <a:endParaRPr sz="29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900">
                <a:latin typeface="Monaco"/>
                <a:ea typeface="Monaco"/>
                <a:cs typeface="Monaco"/>
                <a:sym typeface="Monaco"/>
              </a:rPr>
              <a:t>);</a:t>
            </a:r>
            <a:endParaRPr sz="2900"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2</a:t>
            </a:r>
          </a:p>
        </p:txBody>
      </p:sp>
      <p:sp>
        <p:nvSpPr>
          <p:cNvPr id="39" name="Shape 39"/>
          <p:cNvSpPr/>
          <p:nvPr/>
        </p:nvSpPr>
        <p:spPr>
          <a:xfrm>
            <a:off x="1486098" y="2769155"/>
            <a:ext cx="10331004" cy="5104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INSERT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INTO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Department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VALUES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5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10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25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'Accounting'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25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'New York'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);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INSERT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INTO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Department(deptNum, dName, loc)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VALUES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5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20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25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'Research'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25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'Dallas'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);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INSERT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INTO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Department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VALUES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5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30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,  </a:t>
            </a:r>
            <a:r>
              <a:rPr sz="25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'Sales'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25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'Chicago'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);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INSERT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INTO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Department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VALUES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5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40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25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'Operations'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25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'Boston'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);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3</a:t>
            </a:r>
          </a:p>
        </p:txBody>
      </p:sp>
      <p:sp>
        <p:nvSpPr>
          <p:cNvPr id="42" name="Shape 42"/>
          <p:cNvSpPr/>
          <p:nvPr/>
        </p:nvSpPr>
        <p:spPr>
          <a:xfrm>
            <a:off x="1752302" y="2678664"/>
            <a:ext cx="9821169" cy="5412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CREATE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TABLE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>
                <a:solidFill>
                  <a:srgbClr val="B700CD"/>
                </a:solidFill>
                <a:latin typeface="Monaco"/>
                <a:ea typeface="Monaco"/>
                <a:cs typeface="Monaco"/>
                <a:sym typeface="Monaco"/>
              </a:rPr>
              <a:t>Employee</a:t>
            </a:r>
            <a:endParaRPr sz="2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200">
                <a:latin typeface="Monaco"/>
                <a:ea typeface="Monaco"/>
                <a:cs typeface="Monaco"/>
                <a:sym typeface="Monaco"/>
              </a:rPr>
              <a:t>(</a:t>
            </a:r>
            <a:endParaRPr sz="2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200">
                <a:latin typeface="Monaco"/>
                <a:ea typeface="Monaco"/>
                <a:cs typeface="Monaco"/>
                <a:sym typeface="Monaco"/>
              </a:rPr>
              <a:t>  empNum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NUMBER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2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5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)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NOT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,</a:t>
            </a:r>
            <a:endParaRPr sz="2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200">
                <a:latin typeface="Monaco"/>
                <a:ea typeface="Monaco"/>
                <a:cs typeface="Monaco"/>
                <a:sym typeface="Monaco"/>
              </a:rPr>
              <a:t>  eName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VARCHAR2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2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15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)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NOT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,</a:t>
            </a:r>
            <a:endParaRPr sz="2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200">
                <a:latin typeface="Monaco"/>
                <a:ea typeface="Monaco"/>
                <a:cs typeface="Monaco"/>
                <a:sym typeface="Monaco"/>
              </a:rPr>
              <a:t>  job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VARCHAR2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2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15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)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NOT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,</a:t>
            </a:r>
            <a:endParaRPr sz="2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200">
                <a:latin typeface="Monaco"/>
                <a:ea typeface="Monaco"/>
                <a:cs typeface="Monaco"/>
                <a:sym typeface="Monaco"/>
              </a:rPr>
              <a:t>  mgr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NUMBER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2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5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),</a:t>
            </a:r>
            <a:endParaRPr sz="2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200">
                <a:latin typeface="Monaco"/>
                <a:ea typeface="Monaco"/>
                <a:cs typeface="Monaco"/>
                <a:sym typeface="Monaco"/>
              </a:rPr>
              <a:t>  hireDate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DATE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NOT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,</a:t>
            </a:r>
            <a:endParaRPr sz="2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200">
                <a:latin typeface="Monaco"/>
                <a:ea typeface="Monaco"/>
                <a:cs typeface="Monaco"/>
                <a:sym typeface="Monaco"/>
              </a:rPr>
              <a:t>  sal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NUMBER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2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7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22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2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)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NOT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,</a:t>
            </a:r>
            <a:endParaRPr sz="2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200">
                <a:latin typeface="Monaco"/>
                <a:ea typeface="Monaco"/>
                <a:cs typeface="Monaco"/>
                <a:sym typeface="Monaco"/>
              </a:rPr>
              <a:t>  comm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NUMBER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2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7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22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2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),</a:t>
            </a:r>
            <a:endParaRPr sz="2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200">
                <a:latin typeface="Monaco"/>
                <a:ea typeface="Monaco"/>
                <a:cs typeface="Monaco"/>
                <a:sym typeface="Monaco"/>
              </a:rPr>
              <a:t>  deptNum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NUMBER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2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3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),</a:t>
            </a:r>
            <a:endParaRPr sz="2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2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FOREIGN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KEY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(deptNum)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REFERENCES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 Department(deptNum),</a:t>
            </a:r>
            <a:endParaRPr sz="2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2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PRIMARY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KEY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(empNum)</a:t>
            </a:r>
            <a:endParaRPr sz="2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200">
                <a:latin typeface="Monaco"/>
                <a:ea typeface="Monaco"/>
                <a:cs typeface="Monaco"/>
                <a:sym typeface="Monaco"/>
              </a:rPr>
              <a:t>);</a:t>
            </a:r>
            <a:endParaRPr sz="2200"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4</a:t>
            </a:r>
          </a:p>
        </p:txBody>
      </p:sp>
      <p:sp>
        <p:nvSpPr>
          <p:cNvPr id="45" name="Shape 45"/>
          <p:cNvSpPr/>
          <p:nvPr/>
        </p:nvSpPr>
        <p:spPr>
          <a:xfrm>
            <a:off x="1567656" y="2942183"/>
            <a:ext cx="9869488" cy="4351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1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INSERT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INTO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Employee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VALUES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7369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'SMITH'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'CLERK'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7902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, to_date(</a:t>
            </a:r>
            <a:r>
              <a:rPr sz="16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'17-DEC-1980'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6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'DD-MON-YYYYY'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),</a:t>
            </a:r>
            <a:br>
              <a:rPr sz="1600">
                <a:latin typeface="Monaco"/>
                <a:ea typeface="Monaco"/>
                <a:cs typeface="Monaco"/>
                <a:sym typeface="Monaco"/>
              </a:rPr>
            </a:br>
            <a:r>
              <a:rPr sz="16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800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20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);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INSERT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INTO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Employee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VALUES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7566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'JONES'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'MANAGER'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7839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, to_date(</a:t>
            </a:r>
            <a:r>
              <a:rPr sz="16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'02-APR-1987'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6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'DD-MON-YYYYY'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), 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1975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20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);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INSERT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INTO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Employee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VALUES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7499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'ALLEN'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'SALESMAN'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7698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, to_date(</a:t>
            </a:r>
            <a:r>
              <a:rPr sz="16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'20-FEB-1981'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6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'DD-MON-YYYYY'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), 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1600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300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30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);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INSERT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INTO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Employee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VALUES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7839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'KING'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'PRESIDENT'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, to_date(</a:t>
            </a:r>
            <a:r>
              <a:rPr sz="16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’17-NOV-1981'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6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'DD-MON-YYYYY'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),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5000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6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10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);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5</a:t>
            </a:r>
          </a:p>
        </p:txBody>
      </p:sp>
      <p:sp>
        <p:nvSpPr>
          <p:cNvPr id="48" name="Shape 48"/>
          <p:cNvSpPr/>
          <p:nvPr/>
        </p:nvSpPr>
        <p:spPr>
          <a:xfrm>
            <a:off x="4617516" y="3898900"/>
            <a:ext cx="327446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@../InstEmp.sql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6</a:t>
            </a:r>
          </a:p>
        </p:txBody>
      </p:sp>
      <p:sp>
        <p:nvSpPr>
          <p:cNvPr id="51" name="Shape 51"/>
          <p:cNvSpPr/>
          <p:nvPr/>
        </p:nvSpPr>
        <p:spPr>
          <a:xfrm>
            <a:off x="1781050" y="3675626"/>
            <a:ext cx="9442700" cy="4154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34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CREATE</a:t>
            </a:r>
            <a:r>
              <a:rPr sz="3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34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TABLE</a:t>
            </a:r>
            <a:r>
              <a:rPr sz="3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3400">
                <a:solidFill>
                  <a:srgbClr val="B700CD"/>
                </a:solidFill>
                <a:latin typeface="Monaco"/>
                <a:ea typeface="Monaco"/>
                <a:cs typeface="Monaco"/>
                <a:sym typeface="Monaco"/>
              </a:rPr>
              <a:t>Vendor</a:t>
            </a:r>
            <a:endParaRPr sz="3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3400">
                <a:latin typeface="Monaco"/>
                <a:ea typeface="Monaco"/>
                <a:cs typeface="Monaco"/>
                <a:sym typeface="Monaco"/>
              </a:rPr>
              <a:t>(</a:t>
            </a:r>
            <a:endParaRPr sz="3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3400">
                <a:latin typeface="Monaco"/>
                <a:ea typeface="Monaco"/>
                <a:cs typeface="Monaco"/>
                <a:sym typeface="Monaco"/>
              </a:rPr>
              <a:t>  venderID </a:t>
            </a:r>
            <a:r>
              <a:rPr sz="34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VARCHAR2</a:t>
            </a:r>
            <a:r>
              <a:rPr sz="34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34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5</a:t>
            </a:r>
            <a:r>
              <a:rPr sz="3400">
                <a:latin typeface="Monaco"/>
                <a:ea typeface="Monaco"/>
                <a:cs typeface="Monaco"/>
                <a:sym typeface="Monaco"/>
              </a:rPr>
              <a:t>) </a:t>
            </a:r>
            <a:r>
              <a:rPr sz="34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NOT</a:t>
            </a:r>
            <a:r>
              <a:rPr sz="3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34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3400">
                <a:latin typeface="Monaco"/>
                <a:ea typeface="Monaco"/>
                <a:cs typeface="Monaco"/>
                <a:sym typeface="Monaco"/>
              </a:rPr>
              <a:t>,</a:t>
            </a:r>
            <a:endParaRPr sz="3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3400">
                <a:latin typeface="Monaco"/>
                <a:ea typeface="Monaco"/>
                <a:cs typeface="Monaco"/>
                <a:sym typeface="Monaco"/>
              </a:rPr>
              <a:t>  venderName </a:t>
            </a:r>
            <a:r>
              <a:rPr sz="34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VARCHAR2</a:t>
            </a:r>
            <a:r>
              <a:rPr sz="34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34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30</a:t>
            </a:r>
            <a:r>
              <a:rPr sz="3400">
                <a:latin typeface="Monaco"/>
                <a:ea typeface="Monaco"/>
                <a:cs typeface="Monaco"/>
                <a:sym typeface="Monaco"/>
              </a:rPr>
              <a:t>) </a:t>
            </a:r>
            <a:r>
              <a:rPr sz="34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NOT</a:t>
            </a:r>
            <a:r>
              <a:rPr sz="3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34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3400">
                <a:latin typeface="Monaco"/>
                <a:ea typeface="Monaco"/>
                <a:cs typeface="Monaco"/>
                <a:sym typeface="Monaco"/>
              </a:rPr>
              <a:t>,</a:t>
            </a:r>
            <a:endParaRPr sz="3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3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34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PRIMARY</a:t>
            </a:r>
            <a:r>
              <a:rPr sz="3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34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KEY</a:t>
            </a:r>
            <a:r>
              <a:rPr sz="3400">
                <a:latin typeface="Monaco"/>
                <a:ea typeface="Monaco"/>
                <a:cs typeface="Monaco"/>
                <a:sym typeface="Monaco"/>
              </a:rPr>
              <a:t>(venderID)</a:t>
            </a:r>
            <a:endParaRPr sz="3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3400">
                <a:latin typeface="Monaco"/>
                <a:ea typeface="Monaco"/>
                <a:cs typeface="Monaco"/>
                <a:sym typeface="Monaco"/>
              </a:rPr>
              <a:t>);</a:t>
            </a:r>
            <a:endParaRPr sz="3400"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7</a:t>
            </a:r>
          </a:p>
        </p:txBody>
      </p:sp>
      <p:sp>
        <p:nvSpPr>
          <p:cNvPr id="54" name="Shape 54"/>
          <p:cNvSpPr/>
          <p:nvPr/>
        </p:nvSpPr>
        <p:spPr>
          <a:xfrm>
            <a:off x="4384116" y="3898900"/>
            <a:ext cx="374126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@../InstVendor.sql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8 and 9</a:t>
            </a:r>
          </a:p>
        </p:txBody>
      </p:sp>
      <p:sp>
        <p:nvSpPr>
          <p:cNvPr id="57" name="Shape 57"/>
          <p:cNvSpPr/>
          <p:nvPr/>
        </p:nvSpPr>
        <p:spPr>
          <a:xfrm>
            <a:off x="2158302" y="2953305"/>
            <a:ext cx="8688196" cy="3846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500">
                <a:solidFill>
                  <a:srgbClr val="A16C00"/>
                </a:solidFill>
                <a:latin typeface="Monaco"/>
                <a:ea typeface="Monaco"/>
                <a:cs typeface="Monaco"/>
                <a:sym typeface="Monaco"/>
              </a:rPr>
              <a:t>-- solution for #8</a:t>
            </a:r>
            <a:endParaRPr sz="2500">
              <a:solidFill>
                <a:srgbClr val="A16C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INSERT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INTO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Vendor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VALUES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5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'DL'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25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'Dangers Ltd'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);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A16C00"/>
                </a:solidFill>
                <a:latin typeface="Monaco"/>
                <a:ea typeface="Monaco"/>
                <a:cs typeface="Monaco"/>
                <a:sym typeface="Monaco"/>
              </a:rPr>
              <a:t>-- solution for #9</a:t>
            </a:r>
            <a:endParaRPr sz="2500">
              <a:solidFill>
                <a:srgbClr val="A16C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INSERT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INTO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Vendor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VALUES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5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'Complete Computer Supplies'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25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'CCS'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);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