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inzamam.rahaman@outlook.com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08940">
              <a:defRPr sz="1800"/>
            </a:pPr>
            <a:r>
              <a:rPr sz="5600"/>
              <a:t>COMP 2700</a:t>
            </a:r>
            <a:br>
              <a:rPr sz="5600"/>
            </a:br>
            <a:r>
              <a:rPr sz="5600"/>
              <a:t>Database Management Systems </a:t>
            </a:r>
            <a:br>
              <a:rPr sz="5600"/>
            </a:br>
            <a:r>
              <a:rPr sz="5600"/>
              <a:t>Lab 2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Inzamam Rahaman</a:t>
            </a:r>
            <a:br>
              <a:rPr sz="3200"/>
            </a:br>
            <a:r>
              <a:rPr sz="3200" u="sng">
                <a:hlinkClick r:id="rId2" invalidUrl="" action="" tgtFrame="" tooltip="" history="1" highlightClick="0" endSnd="0"/>
              </a:rPr>
              <a:t>inzamam.rahaman@outlook.com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9</a:t>
            </a:r>
          </a:p>
        </p:txBody>
      </p:sp>
      <p:sp>
        <p:nvSpPr>
          <p:cNvPr id="60" name="Shape 60"/>
          <p:cNvSpPr/>
          <p:nvPr/>
        </p:nvSpPr>
        <p:spPr>
          <a:xfrm>
            <a:off x="3308002" y="2756985"/>
            <a:ext cx="7049630" cy="4519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2600">
                <a:solidFill>
                  <a:srgbClr val="A16C00"/>
                </a:solidFill>
                <a:latin typeface="Monaco"/>
                <a:ea typeface="Monaco"/>
                <a:cs typeface="Monaco"/>
                <a:sym typeface="Monaco"/>
              </a:rPr>
              <a:t>-- a</a:t>
            </a:r>
            <a:endParaRPr sz="2600">
              <a:solidFill>
                <a:srgbClr val="A16C00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6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SELECT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 lName, fName, jobTitle</a:t>
            </a:r>
            <a:endParaRPr sz="26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6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FROM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 myEmployee</a:t>
            </a:r>
            <a:endParaRPr sz="26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6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WHERE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 sal </a:t>
            </a:r>
            <a:r>
              <a:rPr sz="26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&gt;=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6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2500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6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AND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 Sal </a:t>
            </a:r>
            <a:r>
              <a:rPr sz="26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&lt;=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6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5000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;</a:t>
            </a:r>
            <a:endParaRPr sz="26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26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600">
                <a:solidFill>
                  <a:srgbClr val="A16C00"/>
                </a:solidFill>
                <a:latin typeface="Monaco"/>
                <a:ea typeface="Monaco"/>
                <a:cs typeface="Monaco"/>
                <a:sym typeface="Monaco"/>
              </a:rPr>
              <a:t>-- b</a:t>
            </a:r>
            <a:endParaRPr sz="2600">
              <a:solidFill>
                <a:srgbClr val="A16C00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6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SELECT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 lName, fName, jobTitle</a:t>
            </a:r>
            <a:endParaRPr sz="26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6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FROM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 myEmployee</a:t>
            </a:r>
            <a:endParaRPr sz="26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6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WHERE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 sal </a:t>
            </a:r>
            <a:r>
              <a:rPr sz="26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BETWEEN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6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2500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6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AND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6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5000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;</a:t>
            </a:r>
            <a:endParaRPr sz="2600"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10</a:t>
            </a:r>
          </a:p>
        </p:txBody>
      </p:sp>
      <p:sp>
        <p:nvSpPr>
          <p:cNvPr id="63" name="Shape 63"/>
          <p:cNvSpPr/>
          <p:nvPr/>
        </p:nvSpPr>
        <p:spPr>
          <a:xfrm>
            <a:off x="3038723" y="3925915"/>
            <a:ext cx="8139467" cy="1901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27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SELECT</a:t>
            </a:r>
            <a:r>
              <a:rPr sz="2700">
                <a:latin typeface="Monaco"/>
                <a:ea typeface="Monaco"/>
                <a:cs typeface="Monaco"/>
                <a:sym typeface="Monaco"/>
              </a:rPr>
              <a:t> fName </a:t>
            </a:r>
            <a:r>
              <a:rPr sz="27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||</a:t>
            </a:r>
            <a:r>
              <a:rPr sz="27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7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 '</a:t>
            </a:r>
            <a:r>
              <a:rPr sz="27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7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||</a:t>
            </a:r>
            <a:r>
              <a:rPr sz="2700">
                <a:latin typeface="Monaco"/>
                <a:ea typeface="Monaco"/>
                <a:cs typeface="Monaco"/>
                <a:sym typeface="Monaco"/>
              </a:rPr>
              <a:t> lName, jobTitle</a:t>
            </a:r>
            <a:endParaRPr sz="27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7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FROM</a:t>
            </a:r>
            <a:r>
              <a:rPr sz="2700">
                <a:latin typeface="Monaco"/>
                <a:ea typeface="Monaco"/>
                <a:cs typeface="Monaco"/>
                <a:sym typeface="Monaco"/>
              </a:rPr>
              <a:t> myEmployee</a:t>
            </a:r>
            <a:endParaRPr sz="27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7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WHERE</a:t>
            </a:r>
            <a:r>
              <a:rPr sz="2700">
                <a:latin typeface="Monaco"/>
                <a:ea typeface="Monaco"/>
                <a:cs typeface="Monaco"/>
                <a:sym typeface="Monaco"/>
              </a:rPr>
              <a:t> mgr </a:t>
            </a:r>
            <a:r>
              <a:rPr sz="27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IS</a:t>
            </a:r>
            <a:r>
              <a:rPr sz="27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7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NULL</a:t>
            </a:r>
            <a:r>
              <a:rPr sz="2700">
                <a:latin typeface="Monaco"/>
                <a:ea typeface="Monaco"/>
                <a:cs typeface="Monaco"/>
                <a:sym typeface="Monaco"/>
              </a:rPr>
              <a:t>;</a:t>
            </a:r>
            <a:endParaRPr sz="2700"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11</a:t>
            </a:r>
          </a:p>
        </p:txBody>
      </p:sp>
      <p:sp>
        <p:nvSpPr>
          <p:cNvPr id="66" name="Shape 66"/>
          <p:cNvSpPr/>
          <p:nvPr/>
        </p:nvSpPr>
        <p:spPr>
          <a:xfrm>
            <a:off x="3681412" y="2491345"/>
            <a:ext cx="6942932" cy="4770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2800">
                <a:solidFill>
                  <a:srgbClr val="A16C00"/>
                </a:solidFill>
                <a:latin typeface="Monaco"/>
                <a:ea typeface="Monaco"/>
                <a:cs typeface="Monaco"/>
                <a:sym typeface="Monaco"/>
              </a:rPr>
              <a:t>-- a</a:t>
            </a:r>
            <a:endParaRPr sz="2800">
              <a:solidFill>
                <a:srgbClr val="A16C00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8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SELECT</a:t>
            </a:r>
            <a:r>
              <a:rPr sz="2800">
                <a:latin typeface="Monaco"/>
                <a:ea typeface="Monaco"/>
                <a:cs typeface="Monaco"/>
                <a:sym typeface="Monaco"/>
              </a:rPr>
              <a:t> fName </a:t>
            </a:r>
            <a:r>
              <a:rPr sz="28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||</a:t>
            </a:r>
            <a:r>
              <a:rPr sz="28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 '</a:t>
            </a:r>
            <a:r>
              <a:rPr sz="28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||</a:t>
            </a:r>
            <a:r>
              <a:rPr sz="2800">
                <a:latin typeface="Monaco"/>
                <a:ea typeface="Monaco"/>
                <a:cs typeface="Monaco"/>
                <a:sym typeface="Monaco"/>
              </a:rPr>
              <a:t> lName</a:t>
            </a:r>
            <a:endParaRPr sz="28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8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FROM</a:t>
            </a:r>
            <a:r>
              <a:rPr sz="2800">
                <a:latin typeface="Monaco"/>
                <a:ea typeface="Monaco"/>
                <a:cs typeface="Monaco"/>
                <a:sym typeface="Monaco"/>
              </a:rPr>
              <a:t> myEmployee</a:t>
            </a:r>
            <a:endParaRPr sz="28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8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WHERE</a:t>
            </a:r>
            <a:r>
              <a:rPr sz="2800">
                <a:latin typeface="Monaco"/>
                <a:ea typeface="Monaco"/>
                <a:cs typeface="Monaco"/>
                <a:sym typeface="Monaco"/>
              </a:rPr>
              <a:t> mgr </a:t>
            </a:r>
            <a:r>
              <a:rPr sz="28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IN</a:t>
            </a:r>
            <a:r>
              <a:rPr sz="2800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28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7698</a:t>
            </a:r>
            <a:r>
              <a:rPr sz="28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28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7839</a:t>
            </a:r>
            <a:r>
              <a:rPr sz="2800">
                <a:latin typeface="Monaco"/>
                <a:ea typeface="Monaco"/>
                <a:cs typeface="Monaco"/>
                <a:sym typeface="Monaco"/>
              </a:rPr>
              <a:t>);</a:t>
            </a:r>
            <a:endParaRPr sz="28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28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800">
                <a:solidFill>
                  <a:srgbClr val="A16C00"/>
                </a:solidFill>
                <a:latin typeface="Monaco"/>
                <a:ea typeface="Monaco"/>
                <a:cs typeface="Monaco"/>
                <a:sym typeface="Monaco"/>
              </a:rPr>
              <a:t>-- b</a:t>
            </a:r>
            <a:endParaRPr sz="2800">
              <a:solidFill>
                <a:srgbClr val="A16C00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8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SELECT</a:t>
            </a:r>
            <a:r>
              <a:rPr sz="2800">
                <a:latin typeface="Monaco"/>
                <a:ea typeface="Monaco"/>
                <a:cs typeface="Monaco"/>
                <a:sym typeface="Monaco"/>
              </a:rPr>
              <a:t> fName, lName</a:t>
            </a:r>
            <a:endParaRPr sz="28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8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FROM</a:t>
            </a:r>
            <a:r>
              <a:rPr sz="2800">
                <a:latin typeface="Monaco"/>
                <a:ea typeface="Monaco"/>
                <a:cs typeface="Monaco"/>
                <a:sym typeface="Monaco"/>
              </a:rPr>
              <a:t> myEmployee</a:t>
            </a:r>
            <a:endParaRPr sz="28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8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WHERE</a:t>
            </a:r>
            <a:r>
              <a:rPr sz="2800">
                <a:latin typeface="Monaco"/>
                <a:ea typeface="Monaco"/>
                <a:cs typeface="Monaco"/>
                <a:sym typeface="Monaco"/>
              </a:rPr>
              <a:t> mgr </a:t>
            </a:r>
            <a:r>
              <a:rPr sz="28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28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7698</a:t>
            </a:r>
            <a:r>
              <a:rPr sz="28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OR</a:t>
            </a:r>
            <a:r>
              <a:rPr sz="2800">
                <a:latin typeface="Monaco"/>
                <a:ea typeface="Monaco"/>
                <a:cs typeface="Monaco"/>
                <a:sym typeface="Monaco"/>
              </a:rPr>
              <a:t> mgr </a:t>
            </a:r>
            <a:r>
              <a:rPr sz="28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28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7839</a:t>
            </a:r>
            <a:r>
              <a:rPr sz="2800">
                <a:latin typeface="Monaco"/>
                <a:ea typeface="Monaco"/>
                <a:cs typeface="Monaco"/>
                <a:sym typeface="Monaco"/>
              </a:rPr>
              <a:t>;</a:t>
            </a:r>
            <a:endParaRPr sz="2800"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12</a:t>
            </a:r>
          </a:p>
        </p:txBody>
      </p:sp>
      <p:sp>
        <p:nvSpPr>
          <p:cNvPr id="69" name="Shape 69"/>
          <p:cNvSpPr/>
          <p:nvPr/>
        </p:nvSpPr>
        <p:spPr>
          <a:xfrm>
            <a:off x="1976834" y="3791504"/>
            <a:ext cx="10784037" cy="217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25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SELECT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fName </a:t>
            </a:r>
            <a:r>
              <a:rPr sz="25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||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5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 '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5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||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lName </a:t>
            </a:r>
            <a:r>
              <a:rPr sz="25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AS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5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"Name"</a:t>
            </a:r>
            <a:endParaRPr sz="2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5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FROM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myEmployee</a:t>
            </a:r>
            <a:endParaRPr sz="2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5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WHERE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jobTitle </a:t>
            </a:r>
            <a:r>
              <a:rPr sz="25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LIKE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5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'SALES%'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5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AND</a:t>
            </a:r>
            <a:endParaRPr sz="2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500">
                <a:latin typeface="Monaco"/>
                <a:ea typeface="Monaco"/>
                <a:cs typeface="Monaco"/>
                <a:sym typeface="Monaco"/>
              </a:rPr>
              <a:t>      hireDate </a:t>
            </a:r>
            <a:r>
              <a:rPr sz="25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&lt;=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to_date(</a:t>
            </a:r>
            <a:r>
              <a:rPr sz="25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'01-MAR-1981'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sz="25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'DD-MON-YYYY'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);</a:t>
            </a:r>
            <a:endParaRPr sz="2500"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`</a:t>
            </a:r>
          </a:p>
        </p:txBody>
      </p:sp>
      <p:sp>
        <p:nvSpPr>
          <p:cNvPr id="72" name="Shape 72"/>
          <p:cNvSpPr/>
          <p:nvPr/>
        </p:nvSpPr>
        <p:spPr>
          <a:xfrm>
            <a:off x="3127623" y="3728535"/>
            <a:ext cx="7842238" cy="2296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26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SELECT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 fName </a:t>
            </a:r>
            <a:r>
              <a:rPr sz="26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||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6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 '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6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||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 lName </a:t>
            </a:r>
            <a:r>
              <a:rPr sz="26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AS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6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"Name"</a:t>
            </a:r>
            <a:endParaRPr sz="26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6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FROM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 myEmployee</a:t>
            </a:r>
            <a:endParaRPr sz="26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6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WHERE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 jobTitle </a:t>
            </a:r>
            <a:r>
              <a:rPr sz="26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LIKE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6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'SALES%'</a:t>
            </a:r>
            <a:endParaRPr sz="26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6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ORDER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6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BY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6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"Name"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6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DESC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;</a:t>
            </a:r>
            <a:endParaRPr sz="2600"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14</a:t>
            </a:r>
          </a:p>
        </p:txBody>
      </p:sp>
      <p:sp>
        <p:nvSpPr>
          <p:cNvPr id="75" name="Shape 75"/>
          <p:cNvSpPr/>
          <p:nvPr/>
        </p:nvSpPr>
        <p:spPr>
          <a:xfrm>
            <a:off x="2401093" y="3581955"/>
            <a:ext cx="9259790" cy="2589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25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SELECT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fName </a:t>
            </a:r>
            <a:r>
              <a:rPr sz="25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||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5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 '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5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||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lName, jobTitle,</a:t>
            </a:r>
            <a:endParaRPr sz="2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500">
                <a:latin typeface="Monaco"/>
                <a:ea typeface="Monaco"/>
                <a:cs typeface="Monaco"/>
                <a:sym typeface="Monaco"/>
              </a:rPr>
              <a:t>  to_char(hireDate, </a:t>
            </a:r>
            <a:r>
              <a:rPr sz="25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'DD-MON-YYYY'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)</a:t>
            </a:r>
            <a:endParaRPr sz="2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5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FROM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myEmployee</a:t>
            </a:r>
            <a:endParaRPr sz="2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5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ORDER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5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BY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jobTitle </a:t>
            </a:r>
            <a:r>
              <a:rPr sz="25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ASC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,</a:t>
            </a:r>
            <a:endParaRPr sz="2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500">
                <a:latin typeface="Monaco"/>
                <a:ea typeface="Monaco"/>
                <a:cs typeface="Monaco"/>
                <a:sym typeface="Monaco"/>
              </a:rPr>
              <a:t>         to_char(hireDate, </a:t>
            </a:r>
            <a:r>
              <a:rPr sz="25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'DD-MON-YYYY'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) </a:t>
            </a:r>
            <a:r>
              <a:rPr sz="25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DESC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;</a:t>
            </a:r>
            <a:endParaRPr sz="2500"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15</a:t>
            </a:r>
          </a:p>
        </p:txBody>
      </p:sp>
      <p:sp>
        <p:nvSpPr>
          <p:cNvPr id="78" name="Shape 78"/>
          <p:cNvSpPr/>
          <p:nvPr/>
        </p:nvSpPr>
        <p:spPr>
          <a:xfrm>
            <a:off x="2579439" y="4050794"/>
            <a:ext cx="10105747" cy="1652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23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SELECT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 fName </a:t>
            </a:r>
            <a:r>
              <a:rPr sz="23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||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3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 '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3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||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 lName </a:t>
            </a:r>
            <a:r>
              <a:rPr sz="23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AS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3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"NAME"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,</a:t>
            </a:r>
            <a:endParaRPr sz="2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300">
                <a:latin typeface="Monaco"/>
                <a:ea typeface="Monaco"/>
                <a:cs typeface="Monaco"/>
                <a:sym typeface="Monaco"/>
              </a:rPr>
              <a:t>       </a:t>
            </a:r>
            <a:r>
              <a:rPr sz="23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length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(fName) </a:t>
            </a:r>
            <a:r>
              <a:rPr sz="23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+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3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length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(lName) </a:t>
            </a:r>
            <a:r>
              <a:rPr sz="23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AS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3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"LENGTH OF NAME"</a:t>
            </a:r>
            <a:endParaRPr sz="2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3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FROM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 myEmployee;</a:t>
            </a:r>
            <a:endParaRPr sz="2300"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16</a:t>
            </a:r>
          </a:p>
        </p:txBody>
      </p:sp>
      <p:sp>
        <p:nvSpPr>
          <p:cNvPr id="81" name="Shape 81"/>
          <p:cNvSpPr/>
          <p:nvPr/>
        </p:nvSpPr>
        <p:spPr>
          <a:xfrm>
            <a:off x="3625502" y="4154515"/>
            <a:ext cx="7316373" cy="1444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27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SELECT</a:t>
            </a:r>
            <a:r>
              <a:rPr sz="2700">
                <a:latin typeface="Monaco"/>
                <a:ea typeface="Monaco"/>
                <a:cs typeface="Monaco"/>
                <a:sym typeface="Monaco"/>
              </a:rPr>
              <a:t> fName, SUBSTR (fName, </a:t>
            </a:r>
            <a:r>
              <a:rPr sz="27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sz="27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27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sz="2700">
                <a:latin typeface="Monaco"/>
                <a:ea typeface="Monaco"/>
                <a:cs typeface="Monaco"/>
                <a:sym typeface="Monaco"/>
              </a:rPr>
              <a:t>)</a:t>
            </a:r>
            <a:endParaRPr sz="27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7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FROM</a:t>
            </a:r>
            <a:r>
              <a:rPr sz="2700">
                <a:latin typeface="Monaco"/>
                <a:ea typeface="Monaco"/>
                <a:cs typeface="Monaco"/>
                <a:sym typeface="Monaco"/>
              </a:rPr>
              <a:t> myEmployee;</a:t>
            </a:r>
            <a:endParaRPr sz="2700"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17</a:t>
            </a:r>
          </a:p>
        </p:txBody>
      </p:sp>
      <p:sp>
        <p:nvSpPr>
          <p:cNvPr id="84" name="Shape 84"/>
          <p:cNvSpPr/>
          <p:nvPr/>
        </p:nvSpPr>
        <p:spPr>
          <a:xfrm>
            <a:off x="3086893" y="3822724"/>
            <a:ext cx="8893970" cy="2108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24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SELECT</a:t>
            </a:r>
            <a:r>
              <a:rPr sz="2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'The job title of employee '</a:t>
            </a:r>
            <a:r>
              <a:rPr sz="2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||</a:t>
            </a:r>
            <a:r>
              <a:rPr sz="2400">
                <a:latin typeface="Monaco"/>
                <a:ea typeface="Monaco"/>
                <a:cs typeface="Monaco"/>
                <a:sym typeface="Monaco"/>
              </a:rPr>
              <a:t> lName </a:t>
            </a:r>
            <a:r>
              <a:rPr sz="24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||</a:t>
            </a:r>
            <a:endParaRPr sz="2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40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24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 is '</a:t>
            </a:r>
            <a:r>
              <a:rPr sz="24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||</a:t>
            </a:r>
            <a:endParaRPr sz="2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400">
                <a:latin typeface="Monaco"/>
                <a:ea typeface="Monaco"/>
                <a:cs typeface="Monaco"/>
                <a:sym typeface="Monaco"/>
              </a:rPr>
              <a:t>        jobTitle </a:t>
            </a:r>
            <a:r>
              <a:rPr sz="24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AS</a:t>
            </a:r>
            <a:r>
              <a:rPr sz="2400">
                <a:latin typeface="Monaco"/>
                <a:ea typeface="Monaco"/>
                <a:cs typeface="Monaco"/>
                <a:sym typeface="Monaco"/>
              </a:rPr>
              <a:t> “Employee Listing”</a:t>
            </a:r>
            <a:endParaRPr sz="24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4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FROM</a:t>
            </a:r>
            <a:r>
              <a:rPr sz="2400">
                <a:latin typeface="Monaco"/>
                <a:ea typeface="Monaco"/>
                <a:cs typeface="Monaco"/>
                <a:sym typeface="Monaco"/>
              </a:rPr>
              <a:t> myEmployee;</a:t>
            </a:r>
            <a:endParaRPr sz="2400"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18</a:t>
            </a:r>
          </a:p>
        </p:txBody>
      </p:sp>
      <p:sp>
        <p:nvSpPr>
          <p:cNvPr id="87" name="Shape 87"/>
          <p:cNvSpPr/>
          <p:nvPr/>
        </p:nvSpPr>
        <p:spPr>
          <a:xfrm>
            <a:off x="2317154" y="3853944"/>
            <a:ext cx="8581462" cy="2045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 defTabSz="457200">
              <a:defRPr sz="1800"/>
            </a:pPr>
            <a:r>
              <a:rPr sz="23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SELECT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 INITCAP(fName) </a:t>
            </a:r>
            <a:r>
              <a:rPr sz="23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|| ‘ ‘ ||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 INITCAP(lName) </a:t>
            </a:r>
            <a:br>
              <a:rPr sz="2300">
                <a:latin typeface="Monaco"/>
                <a:ea typeface="Monaco"/>
                <a:cs typeface="Monaco"/>
                <a:sym typeface="Monaco"/>
              </a:rPr>
            </a:br>
            <a:r>
              <a:rPr sz="23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AS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3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"Employee name"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,</a:t>
            </a:r>
            <a:endParaRPr sz="2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300">
                <a:latin typeface="Monaco"/>
                <a:ea typeface="Monaco"/>
                <a:cs typeface="Monaco"/>
                <a:sym typeface="Monaco"/>
              </a:rPr>
              <a:t>        sal </a:t>
            </a:r>
            <a:r>
              <a:rPr sz="23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AS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3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"Salary"</a:t>
            </a:r>
            <a:endParaRPr sz="2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3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FROM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 myEmployee;</a:t>
            </a:r>
            <a:endParaRPr sz="2300"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1</a:t>
            </a:r>
          </a:p>
        </p:txBody>
      </p:sp>
      <p:sp>
        <p:nvSpPr>
          <p:cNvPr id="36" name="Shape 36"/>
          <p:cNvSpPr/>
          <p:nvPr/>
        </p:nvSpPr>
        <p:spPr>
          <a:xfrm>
            <a:off x="2658169" y="3184025"/>
            <a:ext cx="8197653" cy="2750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29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SELECT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29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50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9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+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29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100</a:t>
            </a:r>
            <a:r>
              <a:rPr sz="29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/</a:t>
            </a:r>
            <a:r>
              <a:rPr sz="29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20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)) </a:t>
            </a:r>
            <a:r>
              <a:rPr sz="2900">
                <a:solidFill>
                  <a:srgbClr val="B51700"/>
                </a:solidFill>
                <a:latin typeface="Monaco"/>
                <a:ea typeface="Monaco"/>
                <a:cs typeface="Monaco"/>
                <a:sym typeface="Monaco"/>
              </a:rPr>
              <a:t>–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29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-</a:t>
            </a:r>
            <a:r>
              <a:rPr sz="29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10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)</a:t>
            </a:r>
            <a:endParaRPr sz="29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9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FROM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 DUAL;</a:t>
            </a:r>
            <a:br>
              <a:rPr sz="2900">
                <a:latin typeface="Monaco"/>
                <a:ea typeface="Monaco"/>
                <a:cs typeface="Monaco"/>
                <a:sym typeface="Monaco"/>
              </a:rPr>
            </a:br>
            <a:br>
              <a:rPr sz="2900">
                <a:latin typeface="Monaco"/>
                <a:ea typeface="Monaco"/>
                <a:cs typeface="Monaco"/>
                <a:sym typeface="Monaco"/>
              </a:rPr>
            </a:br>
            <a:r>
              <a:rPr sz="29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@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..</a:t>
            </a:r>
            <a:r>
              <a:rPr sz="29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/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lab2script.</a:t>
            </a:r>
            <a:r>
              <a:rPr sz="29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sql</a:t>
            </a:r>
            <a:endParaRPr sz="29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1600"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19</a:t>
            </a:r>
          </a:p>
        </p:txBody>
      </p:sp>
      <p:sp>
        <p:nvSpPr>
          <p:cNvPr id="90" name="Shape 90"/>
          <p:cNvSpPr/>
          <p:nvPr/>
        </p:nvSpPr>
        <p:spPr>
          <a:xfrm>
            <a:off x="2568674" y="4050794"/>
            <a:ext cx="9579881" cy="1652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23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SELECT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 fName, lName, jobTitle,</a:t>
            </a:r>
            <a:endParaRPr sz="2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300">
                <a:latin typeface="Monaco"/>
                <a:ea typeface="Monaco"/>
                <a:cs typeface="Monaco"/>
                <a:sym typeface="Monaco"/>
              </a:rPr>
              <a:t>       NVL(to_char(mgr), </a:t>
            </a:r>
            <a:r>
              <a:rPr sz="23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'No Manager'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) </a:t>
            </a:r>
            <a:r>
              <a:rPr sz="23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AS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3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"Manager #"</a:t>
            </a:r>
            <a:endParaRPr sz="23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3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FROM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 myEmployee;</a:t>
            </a:r>
            <a:endParaRPr sz="2300"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20</a:t>
            </a:r>
          </a:p>
        </p:txBody>
      </p:sp>
      <p:sp>
        <p:nvSpPr>
          <p:cNvPr id="93" name="Shape 93"/>
          <p:cNvSpPr/>
          <p:nvPr/>
        </p:nvSpPr>
        <p:spPr>
          <a:xfrm>
            <a:off x="3371403" y="2953305"/>
            <a:ext cx="8688196" cy="3846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25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SELECT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fName, lName, jobTitle, sal </a:t>
            </a:r>
            <a:r>
              <a:rPr sz="25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5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12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,</a:t>
            </a:r>
            <a:endParaRPr sz="2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500">
                <a:latin typeface="Monaco"/>
                <a:ea typeface="Monaco"/>
                <a:cs typeface="Monaco"/>
                <a:sym typeface="Monaco"/>
              </a:rPr>
              <a:t>DECODE ( jobTitle, </a:t>
            </a:r>
            <a:r>
              <a:rPr sz="25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'CLERK'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, sal </a:t>
            </a:r>
            <a:r>
              <a:rPr sz="25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5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12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5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5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0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25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02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,</a:t>
            </a:r>
            <a:endParaRPr sz="2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50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25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'SALESMAN'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, sal </a:t>
            </a:r>
            <a:r>
              <a:rPr sz="25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5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12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5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5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0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25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,</a:t>
            </a:r>
            <a:endParaRPr sz="2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50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25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'MANAGER'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, sal </a:t>
            </a:r>
            <a:r>
              <a:rPr sz="25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5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12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5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5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0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25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15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,</a:t>
            </a:r>
            <a:endParaRPr sz="2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50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25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'ANALYST'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, sal </a:t>
            </a:r>
            <a:r>
              <a:rPr sz="25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5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12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5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5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0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25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05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,</a:t>
            </a:r>
            <a:endParaRPr sz="2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50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25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'PRESIDENT'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, sal </a:t>
            </a:r>
            <a:r>
              <a:rPr sz="25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5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12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5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5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0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25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2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,</a:t>
            </a:r>
            <a:endParaRPr sz="2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50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25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0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)  </a:t>
            </a:r>
            <a:r>
              <a:rPr sz="25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as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5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"Bonus"</a:t>
            </a:r>
            <a:endParaRPr sz="25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5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from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 myEmployee;</a:t>
            </a:r>
            <a:endParaRPr sz="2500"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2</a:t>
            </a:r>
          </a:p>
        </p:txBody>
      </p:sp>
      <p:sp>
        <p:nvSpPr>
          <p:cNvPr id="39" name="Shape 39"/>
          <p:cNvSpPr/>
          <p:nvPr/>
        </p:nvSpPr>
        <p:spPr>
          <a:xfrm>
            <a:off x="3642717" y="4358775"/>
            <a:ext cx="5937102" cy="1036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29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DESCRIBE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 myEmployee;</a:t>
            </a:r>
            <a:endParaRPr sz="2900"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3</a:t>
            </a:r>
          </a:p>
        </p:txBody>
      </p:sp>
      <p:sp>
        <p:nvSpPr>
          <p:cNvPr id="42" name="Shape 42"/>
          <p:cNvSpPr/>
          <p:nvPr/>
        </p:nvSpPr>
        <p:spPr>
          <a:xfrm>
            <a:off x="1811535" y="3565543"/>
            <a:ext cx="10540158" cy="2622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>
                <a:solidFill>
                  <a:srgbClr val="A16C00"/>
                </a:solidFill>
                <a:latin typeface="Monaco"/>
                <a:ea typeface="Monaco"/>
                <a:cs typeface="Monaco"/>
                <a:sym typeface="Monaco"/>
              </a:rPr>
              <a:t>-- a</a:t>
            </a:r>
            <a:endParaRPr>
              <a:solidFill>
                <a:srgbClr val="A16C00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SELECT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empNo, fName, lName, jobTitle, mgr, to_char(hiredate,</a:t>
            </a:r>
            <a:r>
              <a:rPr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'DD-MON-YYYY'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),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	sal, deptNo, address, phone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FROM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myEmployee 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>
                <a:solidFill>
                  <a:srgbClr val="A16C00"/>
                </a:solidFill>
                <a:latin typeface="Monaco"/>
                <a:ea typeface="Monaco"/>
                <a:cs typeface="Monaco"/>
                <a:sym typeface="Monaco"/>
              </a:rPr>
              <a:t>-- b</a:t>
            </a:r>
            <a:endParaRPr>
              <a:solidFill>
                <a:srgbClr val="A16C00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SELECT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FROM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myEmployee ;</a:t>
            </a:r>
            <a:endParaRPr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4</a:t>
            </a:r>
          </a:p>
        </p:txBody>
      </p:sp>
      <p:sp>
        <p:nvSpPr>
          <p:cNvPr id="45" name="Shape 45"/>
          <p:cNvSpPr/>
          <p:nvPr/>
        </p:nvSpPr>
        <p:spPr>
          <a:xfrm>
            <a:off x="3351026" y="4028045"/>
            <a:ext cx="7598322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28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SELECT</a:t>
            </a:r>
            <a:r>
              <a:rPr sz="2800">
                <a:latin typeface="Monaco"/>
                <a:ea typeface="Monaco"/>
                <a:cs typeface="Monaco"/>
                <a:sym typeface="Monaco"/>
              </a:rPr>
              <a:t> fName </a:t>
            </a:r>
            <a:r>
              <a:rPr sz="28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||</a:t>
            </a:r>
            <a:r>
              <a:rPr sz="28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 '</a:t>
            </a:r>
            <a:r>
              <a:rPr sz="28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||</a:t>
            </a:r>
            <a:r>
              <a:rPr sz="2800">
                <a:latin typeface="Monaco"/>
                <a:ea typeface="Monaco"/>
                <a:cs typeface="Monaco"/>
                <a:sym typeface="Monaco"/>
              </a:rPr>
              <a:t> lName, </a:t>
            </a:r>
            <a:endParaRPr sz="2800">
              <a:latin typeface="Monaco"/>
              <a:ea typeface="Monaco"/>
              <a:cs typeface="Monaco"/>
              <a:sym typeface="Monaco"/>
            </a:endParaRPr>
          </a:p>
          <a:p>
            <a:pPr lvl="1" algn="l" defTabSz="457200">
              <a:defRPr sz="1800"/>
            </a:pPr>
            <a:r>
              <a:rPr sz="2800">
                <a:latin typeface="Monaco"/>
                <a:ea typeface="Monaco"/>
                <a:cs typeface="Monaco"/>
                <a:sym typeface="Monaco"/>
              </a:rPr>
              <a:t>to_char(hireDate, ‘DD-MON-YYYY’),</a:t>
            </a:r>
            <a:endParaRPr sz="28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8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from</a:t>
            </a:r>
            <a:r>
              <a:rPr sz="2800">
                <a:latin typeface="Monaco"/>
                <a:ea typeface="Monaco"/>
                <a:cs typeface="Monaco"/>
                <a:sym typeface="Monaco"/>
              </a:rPr>
              <a:t> myEmployee;</a:t>
            </a:r>
            <a:endParaRPr sz="2800"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5</a:t>
            </a:r>
          </a:p>
        </p:txBody>
      </p:sp>
      <p:sp>
        <p:nvSpPr>
          <p:cNvPr id="48" name="Shape 48"/>
          <p:cNvSpPr/>
          <p:nvPr/>
        </p:nvSpPr>
        <p:spPr>
          <a:xfrm>
            <a:off x="5167461" y="4154515"/>
            <a:ext cx="3612450" cy="1444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27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SELECT</a:t>
            </a:r>
            <a:r>
              <a:rPr sz="2700">
                <a:latin typeface="Monaco"/>
                <a:ea typeface="Monaco"/>
                <a:cs typeface="Monaco"/>
                <a:sym typeface="Monaco"/>
              </a:rPr>
              <a:t> deptNo</a:t>
            </a:r>
            <a:endParaRPr sz="27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7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FROM</a:t>
            </a:r>
            <a:r>
              <a:rPr sz="2700">
                <a:latin typeface="Monaco"/>
                <a:ea typeface="Monaco"/>
                <a:cs typeface="Monaco"/>
                <a:sym typeface="Monaco"/>
              </a:rPr>
              <a:t> myEmployee;</a:t>
            </a:r>
            <a:endParaRPr sz="2700"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6</a:t>
            </a:r>
          </a:p>
        </p:txBody>
      </p:sp>
      <p:sp>
        <p:nvSpPr>
          <p:cNvPr id="51" name="Shape 51"/>
          <p:cNvSpPr/>
          <p:nvPr/>
        </p:nvSpPr>
        <p:spPr>
          <a:xfrm>
            <a:off x="4382541" y="4042336"/>
            <a:ext cx="5548246" cy="1668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31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SELECT</a:t>
            </a:r>
            <a:r>
              <a:rPr sz="31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31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DISTINCT</a:t>
            </a:r>
            <a:r>
              <a:rPr sz="3100">
                <a:latin typeface="Monaco"/>
                <a:ea typeface="Monaco"/>
                <a:cs typeface="Monaco"/>
                <a:sym typeface="Monaco"/>
              </a:rPr>
              <a:t> deptNo</a:t>
            </a:r>
            <a:endParaRPr sz="3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31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FROM</a:t>
            </a:r>
            <a:r>
              <a:rPr sz="3100">
                <a:latin typeface="Monaco"/>
                <a:ea typeface="Monaco"/>
                <a:cs typeface="Monaco"/>
                <a:sym typeface="Monaco"/>
              </a:rPr>
              <a:t> myEmployee;</a:t>
            </a:r>
            <a:endParaRPr sz="3100"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7</a:t>
            </a:r>
          </a:p>
        </p:txBody>
      </p:sp>
      <p:sp>
        <p:nvSpPr>
          <p:cNvPr id="54" name="Shape 54"/>
          <p:cNvSpPr/>
          <p:nvPr/>
        </p:nvSpPr>
        <p:spPr>
          <a:xfrm>
            <a:off x="2441575" y="3236934"/>
            <a:ext cx="10357247" cy="3279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2100">
                <a:solidFill>
                  <a:srgbClr val="A16C00"/>
                </a:solidFill>
                <a:latin typeface="Monaco"/>
                <a:ea typeface="Monaco"/>
                <a:cs typeface="Monaco"/>
                <a:sym typeface="Monaco"/>
              </a:rPr>
              <a:t>-- a</a:t>
            </a:r>
            <a:endParaRPr sz="2100">
              <a:solidFill>
                <a:srgbClr val="A16C00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1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SELECT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 fName </a:t>
            </a:r>
            <a:r>
              <a:rPr sz="21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||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1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 '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1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||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 lName, jobTitle, sal </a:t>
            </a:r>
            <a:r>
              <a:rPr sz="21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1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12</a:t>
            </a:r>
            <a:endParaRPr sz="2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1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FROM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 myEmployee;</a:t>
            </a:r>
            <a:endParaRPr sz="2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2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100">
                <a:solidFill>
                  <a:srgbClr val="A16C00"/>
                </a:solidFill>
                <a:latin typeface="Monaco"/>
                <a:ea typeface="Monaco"/>
                <a:cs typeface="Monaco"/>
                <a:sym typeface="Monaco"/>
              </a:rPr>
              <a:t>-- b</a:t>
            </a:r>
            <a:endParaRPr sz="2100">
              <a:solidFill>
                <a:srgbClr val="A16C00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1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SELECT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 fName </a:t>
            </a:r>
            <a:r>
              <a:rPr sz="21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||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1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 '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1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||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 lName </a:t>
            </a:r>
            <a:r>
              <a:rPr sz="21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AS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1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"Name"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, jobTitle </a:t>
            </a:r>
            <a:r>
              <a:rPr sz="21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AS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1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"JobTitle"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,</a:t>
            </a:r>
            <a:endParaRPr sz="2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100">
                <a:latin typeface="Monaco"/>
                <a:ea typeface="Monaco"/>
                <a:cs typeface="Monaco"/>
                <a:sym typeface="Monaco"/>
              </a:rPr>
              <a:t>  sal </a:t>
            </a:r>
            <a:r>
              <a:rPr sz="21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100">
                <a:solidFill>
                  <a:srgbClr val="0329D8"/>
                </a:solidFill>
                <a:latin typeface="Monaco"/>
                <a:ea typeface="Monaco"/>
                <a:cs typeface="Monaco"/>
                <a:sym typeface="Monaco"/>
              </a:rPr>
              <a:t>12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1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as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1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"Annual Salary"</a:t>
            </a:r>
            <a:endParaRPr sz="21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1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FROM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 myEmployee;</a:t>
            </a:r>
            <a:endParaRPr sz="2100"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8</a:t>
            </a:r>
          </a:p>
        </p:txBody>
      </p:sp>
      <p:sp>
        <p:nvSpPr>
          <p:cNvPr id="57" name="Shape 57"/>
          <p:cNvSpPr/>
          <p:nvPr/>
        </p:nvSpPr>
        <p:spPr>
          <a:xfrm>
            <a:off x="3396753" y="2669675"/>
            <a:ext cx="7186812" cy="4414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2900">
                <a:solidFill>
                  <a:srgbClr val="A16C00"/>
                </a:solidFill>
                <a:latin typeface="Monaco"/>
                <a:ea typeface="Monaco"/>
                <a:cs typeface="Monaco"/>
                <a:sym typeface="Monaco"/>
              </a:rPr>
              <a:t>-- a</a:t>
            </a:r>
            <a:endParaRPr sz="2900">
              <a:solidFill>
                <a:srgbClr val="A16C00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9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SELECT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9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endParaRPr sz="29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9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FROM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 myEmployee</a:t>
            </a:r>
            <a:endParaRPr sz="29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9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WHERE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 jobTitle </a:t>
            </a:r>
            <a:r>
              <a:rPr sz="29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9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'SALESMAN'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;</a:t>
            </a:r>
            <a:endParaRPr sz="29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endParaRPr sz="29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900">
                <a:solidFill>
                  <a:srgbClr val="A16C00"/>
                </a:solidFill>
                <a:latin typeface="Monaco"/>
                <a:ea typeface="Monaco"/>
                <a:cs typeface="Monaco"/>
                <a:sym typeface="Monaco"/>
              </a:rPr>
              <a:t>-- b</a:t>
            </a:r>
            <a:endParaRPr sz="2900">
              <a:solidFill>
                <a:srgbClr val="A16C00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9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SELECT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900">
                <a:solidFill>
                  <a:srgbClr val="D97100"/>
                </a:solidFill>
                <a:latin typeface="Monaco"/>
                <a:ea typeface="Monaco"/>
                <a:cs typeface="Monaco"/>
                <a:sym typeface="Monaco"/>
              </a:rPr>
              <a:t>*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9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FROM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 myEmployee</a:t>
            </a:r>
            <a:endParaRPr sz="29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/>
            </a:pPr>
            <a:r>
              <a:rPr sz="29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WHERE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 jobTitle </a:t>
            </a:r>
            <a:r>
              <a:rPr sz="2900">
                <a:solidFill>
                  <a:srgbClr val="295E99"/>
                </a:solidFill>
                <a:latin typeface="Monaco"/>
                <a:ea typeface="Monaco"/>
                <a:cs typeface="Monaco"/>
                <a:sym typeface="Monaco"/>
              </a:rPr>
              <a:t>LIKE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900">
                <a:solidFill>
                  <a:srgbClr val="5EA702"/>
                </a:solidFill>
                <a:latin typeface="Monaco"/>
                <a:ea typeface="Monaco"/>
                <a:cs typeface="Monaco"/>
                <a:sym typeface="Monaco"/>
              </a:rPr>
              <a:t>'SALESMAN'</a:t>
            </a:r>
            <a:r>
              <a:rPr sz="2900">
                <a:latin typeface="Monaco"/>
                <a:ea typeface="Monaco"/>
                <a:cs typeface="Monaco"/>
                <a:sym typeface="Monaco"/>
              </a:rPr>
              <a:t>;</a:t>
            </a:r>
            <a:endParaRPr sz="2900"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