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6447" y="5889995"/>
            <a:ext cx="7315199" cy="4663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Emīls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Jurševics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DP3-2</a:t>
            </a:r>
          </a:p>
        </p:txBody>
      </p:sp>
      <p:pic>
        <p:nvPicPr>
          <p:cNvPr id="4" name="Picture 3" descr="A logo of a car&#10;&#10;Description automatically generated">
            <a:extLst>
              <a:ext uri="{FF2B5EF4-FFF2-40B4-BE49-F238E27FC236}">
                <a16:creationId xmlns:a16="http://schemas.microsoft.com/office/drawing/2014/main" id="{33C7A25B-11F0-EB49-C5D6-4BF381DC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7" y="894099"/>
            <a:ext cx="10945825" cy="359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9AE4-4156-5CA0-2543-6E06178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Saturs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8861-E5F3-8020-8459-09DD7D64C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Ideja</a:t>
            </a:r>
            <a:endParaRPr lang="en-GB" dirty="0"/>
          </a:p>
          <a:p>
            <a:r>
              <a:rPr lang="en-GB" err="1"/>
              <a:t>Mērķis</a:t>
            </a:r>
            <a:endParaRPr lang="en-GB"/>
          </a:p>
          <a:p>
            <a:r>
              <a:rPr lang="en-GB" dirty="0" err="1"/>
              <a:t>Mērķauditorija</a:t>
            </a:r>
          </a:p>
          <a:p>
            <a:r>
              <a:rPr lang="en-GB" dirty="0" err="1"/>
              <a:t>Tirgus</a:t>
            </a:r>
            <a:r>
              <a:rPr lang="en-GB" dirty="0"/>
              <a:t> </a:t>
            </a:r>
            <a:r>
              <a:rPr lang="en-GB" dirty="0" err="1"/>
              <a:t>izpēte</a:t>
            </a:r>
          </a:p>
          <a:p>
            <a:r>
              <a:rPr lang="en-GB" dirty="0"/>
              <a:t>SVID </a:t>
            </a:r>
            <a:r>
              <a:rPr lang="en-GB" dirty="0" err="1"/>
              <a:t>analīze</a:t>
            </a:r>
          </a:p>
          <a:p>
            <a:r>
              <a:rPr lang="en-GB" dirty="0" err="1"/>
              <a:t>Secinājumi</a:t>
            </a:r>
          </a:p>
        </p:txBody>
      </p:sp>
    </p:spTree>
    <p:extLst>
      <p:ext uri="{BB962C8B-B14F-4D97-AF65-F5344CB8AC3E}">
        <p14:creationId xmlns:p14="http://schemas.microsoft.com/office/powerpoint/2010/main" val="209744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862C-9CF3-5BE5-77FB-4C1C5C53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Ideja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8A1A-7FA9-F2AD-5766-B8352100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Mūsdienās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cilvēki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meklē</a:t>
            </a:r>
            <a:r>
              <a:rPr lang="en-GB" dirty="0">
                <a:ea typeface="+mn-lt"/>
                <a:cs typeface="+mn-lt"/>
              </a:rPr>
              <a:t> auto </a:t>
            </a:r>
            <a:r>
              <a:rPr lang="en-GB" dirty="0" err="1">
                <a:ea typeface="+mn-lt"/>
                <a:cs typeface="+mn-lt"/>
              </a:rPr>
              <a:t>centrā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kas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tikai</a:t>
            </a:r>
            <a:r>
              <a:rPr lang="en-GB" dirty="0">
                <a:ea typeface="+mn-lt"/>
                <a:cs typeface="+mn-lt"/>
              </a:rPr>
              <a:t> piedāvā </a:t>
            </a:r>
            <a:r>
              <a:rPr lang="en-GB" dirty="0" err="1">
                <a:ea typeface="+mn-lt"/>
                <a:cs typeface="+mn-lt"/>
              </a:rPr>
              <a:t>labu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automašīnu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izvēli</a:t>
            </a:r>
            <a:r>
              <a:rPr lang="en-GB" dirty="0">
                <a:ea typeface="+mn-lt"/>
                <a:cs typeface="+mn-lt"/>
              </a:rPr>
              <a:t>, bet </a:t>
            </a:r>
            <a:r>
              <a:rPr lang="en-GB" dirty="0" err="1">
                <a:ea typeface="+mn-lt"/>
                <a:cs typeface="+mn-lt"/>
              </a:rPr>
              <a:t>arī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nodrošina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ērtu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uz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klientu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orientētu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servisu</a:t>
            </a:r>
            <a:r>
              <a:rPr lang="en-GB" dirty="0">
                <a:ea typeface="+mn-lt"/>
                <a:cs typeface="+mn-lt"/>
              </a:rPr>
              <a:t>.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Magness</a:t>
            </a:r>
            <a:r>
              <a:rPr lang="en-GB" dirty="0">
                <a:ea typeface="+mn-lt"/>
                <a:cs typeface="+mn-lt"/>
              </a:rPr>
              <a:t> auto </a:t>
            </a:r>
            <a:r>
              <a:rPr lang="en-GB" dirty="0" err="1">
                <a:ea typeface="+mn-lt"/>
                <a:cs typeface="+mn-lt"/>
              </a:rPr>
              <a:t>centrs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Tukumā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sava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veida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mājīgs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draudzīgs</a:t>
            </a:r>
            <a:r>
              <a:rPr lang="en-GB" dirty="0">
                <a:ea typeface="+mn-lt"/>
                <a:cs typeface="+mn-lt"/>
              </a:rPr>
              <a:t> auto </a:t>
            </a:r>
            <a:r>
              <a:rPr lang="en-GB" dirty="0" err="1">
                <a:ea typeface="+mn-lt"/>
                <a:cs typeface="+mn-lt"/>
              </a:rPr>
              <a:t>serviss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taču</a:t>
            </a:r>
            <a:r>
              <a:rPr lang="en-GB" dirty="0">
                <a:ea typeface="+mn-lt"/>
                <a:cs typeface="+mn-lt"/>
              </a:rPr>
              <a:t> viņu </a:t>
            </a:r>
            <a:r>
              <a:rPr lang="en-GB" dirty="0" err="1">
                <a:ea typeface="+mn-lt"/>
                <a:cs typeface="+mn-lt"/>
              </a:rPr>
              <a:t>esošā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tīmekļa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vietne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nepietiekami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informatīva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neļauj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klientiem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sazināties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iegūt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vajadzīgo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informāciju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ātri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vienkārši</a:t>
            </a:r>
            <a:r>
              <a:rPr lang="en-GB" dirty="0">
                <a:ea typeface="+mn-lt"/>
                <a:cs typeface="+mn-lt"/>
              </a:rPr>
              <a:t>.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Problēma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ir</a:t>
            </a:r>
            <a:r>
              <a:rPr lang="en-GB" dirty="0">
                <a:ea typeface="+mn-lt"/>
                <a:cs typeface="+mn-lt"/>
              </a:rPr>
              <a:t> tajā, </a:t>
            </a:r>
            <a:r>
              <a:rPr lang="en-GB" dirty="0" err="1">
                <a:ea typeface="+mn-lt"/>
                <a:cs typeface="+mn-lt"/>
              </a:rPr>
              <a:t>ka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klientiem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grūtības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atrast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vajadzīgo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informāciju</a:t>
            </a:r>
            <a:r>
              <a:rPr lang="en-GB" dirty="0">
                <a:ea typeface="+mn-lt"/>
                <a:cs typeface="+mn-lt"/>
              </a:rPr>
              <a:t> par </a:t>
            </a:r>
            <a:r>
              <a:rPr lang="en-GB" dirty="0" err="1">
                <a:ea typeface="+mn-lt"/>
                <a:cs typeface="+mn-lt"/>
              </a:rPr>
              <a:t>automašīnām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pakalpojumiem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cenām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tādējādi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samazinot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potenciālo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klientu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plūsmu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pakalpojumu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pieprasījum</a:t>
            </a:r>
            <a:r>
              <a:rPr lang="lv-LV" dirty="0">
                <a:ea typeface="+mn-lt"/>
                <a:cs typeface="+mn-lt"/>
              </a:rPr>
              <a:t>.</a:t>
            </a:r>
            <a:r>
              <a:rPr lang="en-GB" dirty="0" err="1">
                <a:ea typeface="+mn-lt"/>
                <a:cs typeface="+mn-lt"/>
              </a:rPr>
              <a:t>Esošās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sistēmas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bieži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fragmentētas</a:t>
            </a:r>
            <a:r>
              <a:rPr lang="en-GB" dirty="0">
                <a:ea typeface="+mn-lt"/>
                <a:cs typeface="+mn-lt"/>
              </a:rPr>
              <a:t>, piedāvā </a:t>
            </a:r>
            <a:r>
              <a:rPr lang="en-GB" dirty="0" err="1">
                <a:ea typeface="+mn-lt"/>
                <a:cs typeface="+mn-lt"/>
              </a:rPr>
              <a:t>ierobežotas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iespējas</a:t>
            </a:r>
            <a:r>
              <a:rPr lang="en-GB" dirty="0">
                <a:ea typeface="+mn-lt"/>
                <a:cs typeface="+mn-lt"/>
              </a:rPr>
              <a:t> auto </a:t>
            </a:r>
            <a:r>
              <a:rPr lang="en-GB" dirty="0" err="1">
                <a:ea typeface="+mn-lt"/>
                <a:cs typeface="+mn-lt"/>
              </a:rPr>
              <a:t>pārvaldībai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klientu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pieprasījumu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apstrādei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dirty="0" err="1">
                <a:ea typeface="+mn-lt"/>
                <a:cs typeface="+mn-lt"/>
              </a:rPr>
              <a:t>Tas</a:t>
            </a:r>
            <a:r>
              <a:rPr lang="en-GB" dirty="0">
                <a:ea typeface="+mn-lt"/>
                <a:cs typeface="+mn-lt"/>
              </a:rPr>
              <a:t> var radīt </a:t>
            </a:r>
            <a:r>
              <a:rPr lang="en-GB" dirty="0" err="1">
                <a:ea typeface="+mn-lt"/>
                <a:cs typeface="+mn-lt"/>
              </a:rPr>
              <a:t>kavēšanos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atbildēs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neskaidrības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starp</a:t>
            </a:r>
            <a:r>
              <a:rPr lang="en-GB" dirty="0">
                <a:ea typeface="+mn-lt"/>
                <a:cs typeface="+mn-lt"/>
              </a:rPr>
              <a:t> abām pusēm.</a:t>
            </a:r>
            <a:endParaRPr lang="lv-LV" dirty="0">
              <a:ea typeface="+mn-lt"/>
              <a:cs typeface="+mn-lt"/>
            </a:endParaRP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228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09B8-ABD6-72CE-879B-8F88D4BB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Mērķis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D37D-7938-B313-4310-75DB7E002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593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Mēs </a:t>
            </a:r>
            <a:r>
              <a:rPr lang="en-GB" dirty="0" err="1">
                <a:ea typeface="+mn-lt"/>
                <a:cs typeface="+mn-lt"/>
              </a:rPr>
              <a:t>vēlamies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izveidot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modernu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lietotājam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draudzīgu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tīmekļa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vietni</a:t>
            </a:r>
            <a:r>
              <a:rPr lang="en-GB" dirty="0">
                <a:ea typeface="+mn-lt"/>
                <a:cs typeface="+mn-lt"/>
              </a:rPr>
              <a:t> Magness auto </a:t>
            </a:r>
            <a:r>
              <a:rPr lang="en-GB" dirty="0" err="1">
                <a:ea typeface="+mn-lt"/>
                <a:cs typeface="+mn-lt"/>
              </a:rPr>
              <a:t>centram</a:t>
            </a:r>
            <a:r>
              <a:rPr lang="en-GB" dirty="0">
                <a:ea typeface="+mn-lt"/>
                <a:cs typeface="+mn-lt"/>
              </a:rPr>
              <a:t>, kas </a:t>
            </a:r>
            <a:r>
              <a:rPr lang="en-GB" dirty="0" err="1">
                <a:ea typeface="+mn-lt"/>
                <a:cs typeface="+mn-lt"/>
              </a:rPr>
              <a:t>nodrošina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detalizētu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informāciju</a:t>
            </a:r>
            <a:r>
              <a:rPr lang="en-GB" dirty="0">
                <a:ea typeface="+mn-lt"/>
                <a:cs typeface="+mn-lt"/>
              </a:rPr>
              <a:t> par </a:t>
            </a:r>
            <a:r>
              <a:rPr lang="en-GB" dirty="0" err="1">
                <a:ea typeface="+mn-lt"/>
                <a:cs typeface="+mn-lt"/>
              </a:rPr>
              <a:t>automašīnām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pakalpojumiem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cenām</a:t>
            </a:r>
            <a:r>
              <a:rPr lang="en-GB" dirty="0">
                <a:ea typeface="+mn-lt"/>
                <a:cs typeface="+mn-lt"/>
              </a:rPr>
              <a:t>, kā </a:t>
            </a:r>
            <a:r>
              <a:rPr lang="en-GB" dirty="0" err="1">
                <a:ea typeface="+mn-lt"/>
                <a:cs typeface="+mn-lt"/>
              </a:rPr>
              <a:t>arī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iespēju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viegli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sazināties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ar</a:t>
            </a:r>
            <a:r>
              <a:rPr lang="en-GB" dirty="0">
                <a:ea typeface="+mn-lt"/>
                <a:cs typeface="+mn-lt"/>
              </a:rPr>
              <a:t> centra </a:t>
            </a:r>
            <a:r>
              <a:rPr lang="en-GB" dirty="0" err="1">
                <a:ea typeface="+mn-lt"/>
                <a:cs typeface="+mn-lt"/>
              </a:rPr>
              <a:t>pārstāvjiem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veikt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rezervācijas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tiešsaistē</a:t>
            </a:r>
            <a:r>
              <a:rPr lang="en-GB" dirty="0">
                <a:ea typeface="+mn-lt"/>
                <a:cs typeface="+mn-lt"/>
              </a:rPr>
              <a:t>.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Mūsu mērķis </a:t>
            </a:r>
            <a:r>
              <a:rPr lang="en-GB" dirty="0" err="1">
                <a:ea typeface="+mn-lt"/>
                <a:cs typeface="+mn-lt"/>
              </a:rPr>
              <a:t>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uzlabot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klientu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pieredzi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palielinot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klientu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apmierinātību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veicinot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uzņēmuma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izaugsmi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izmantojot</a:t>
            </a:r>
            <a:r>
              <a:rPr lang="en-GB" dirty="0">
                <a:ea typeface="+mn-lt"/>
                <a:cs typeface="+mn-lt"/>
              </a:rPr>
              <a:t> internet</a:t>
            </a:r>
            <a:r>
              <a:rPr lang="lv-LV" dirty="0">
                <a:ea typeface="+mn-lt"/>
                <a:cs typeface="+mn-lt"/>
              </a:rPr>
              <a:t>Informācijas kopumu.</a:t>
            </a:r>
          </a:p>
          <a:p>
            <a:pPr marL="0" indent="0">
              <a:buNone/>
            </a:pPr>
            <a:r>
              <a:rPr lang="lv-LV" dirty="0">
                <a:ea typeface="+mn-lt"/>
                <a:cs typeface="+mn-lt"/>
              </a:rPr>
              <a:t>Auto dati: Marka, modelis, gads, cena, attēli u.c	</a:t>
            </a:r>
          </a:p>
          <a:p>
            <a:pPr marL="0" indent="0">
              <a:buNone/>
            </a:pPr>
            <a:r>
              <a:rPr lang="lv-LV" dirty="0">
                <a:ea typeface="+mn-lt"/>
                <a:cs typeface="+mn-lt"/>
              </a:rPr>
              <a:t>Kontakta informācija: Klienta vārds, e-pasts, ziņa.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5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D94D-800E-0E8B-AF2B-31715D0A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Mērķauditorija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BD5D2B-B502-043F-A1E2-80F0CAA36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66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Mūsu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mērķauditorija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ir</a:t>
            </a:r>
            <a:r>
              <a:rPr lang="en-GB" dirty="0">
                <a:ea typeface="+mn-lt"/>
                <a:cs typeface="+mn-lt"/>
              </a:rPr>
              <a:t> Tukuma </a:t>
            </a:r>
            <a:r>
              <a:rPr lang="en-GB" dirty="0" err="1">
                <a:ea typeface="+mn-lt"/>
                <a:cs typeface="+mn-lt"/>
              </a:rPr>
              <a:t>iedzīvotāji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cilvēki</a:t>
            </a:r>
            <a:r>
              <a:rPr lang="en-GB" dirty="0">
                <a:ea typeface="+mn-lt"/>
                <a:cs typeface="+mn-lt"/>
              </a:rPr>
              <a:t> no </a:t>
            </a:r>
            <a:r>
              <a:rPr lang="en-GB" dirty="0" err="1">
                <a:ea typeface="+mn-lt"/>
                <a:cs typeface="+mn-lt"/>
              </a:rPr>
              <a:t>apkārtējām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teritorijām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kā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piemēram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Rīgas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Jelgavas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Tumes</a:t>
            </a:r>
            <a:r>
              <a:rPr lang="en-GB" dirty="0">
                <a:ea typeface="+mn-lt"/>
                <a:cs typeface="+mn-lt"/>
              </a:rPr>
              <a:t>, uc, </a:t>
            </a:r>
            <a:r>
              <a:rPr lang="en-GB" dirty="0" err="1">
                <a:ea typeface="+mn-lt"/>
                <a:cs typeface="+mn-lt"/>
              </a:rPr>
              <a:t>kuri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meklē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automašīnas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pirkšanas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nomas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vai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servisa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iespējas</a:t>
            </a:r>
            <a:r>
              <a:rPr lang="en-GB" dirty="0">
                <a:ea typeface="+mn-lt"/>
                <a:cs typeface="+mn-lt"/>
              </a:rPr>
              <a:t>. Tas var </a:t>
            </a:r>
            <a:r>
              <a:rPr lang="en-GB" dirty="0" err="1">
                <a:ea typeface="+mn-lt"/>
                <a:cs typeface="+mn-lt"/>
              </a:rPr>
              <a:t>būt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plašs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spektrs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cilvēku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sākot</a:t>
            </a:r>
            <a:r>
              <a:rPr lang="en-GB" dirty="0">
                <a:ea typeface="+mn-lt"/>
                <a:cs typeface="+mn-lt"/>
              </a:rPr>
              <a:t> no </a:t>
            </a:r>
            <a:r>
              <a:rPr lang="en-GB" dirty="0" err="1">
                <a:ea typeface="+mn-lt"/>
                <a:cs typeface="+mn-lt"/>
              </a:rPr>
              <a:t>jaunajiem</a:t>
            </a:r>
            <a:r>
              <a:rPr lang="en-GB" dirty="0">
                <a:ea typeface="+mn-lt"/>
                <a:cs typeface="+mn-lt"/>
              </a:rPr>
              <a:t> auto </a:t>
            </a:r>
            <a:r>
              <a:rPr lang="en-GB" dirty="0" err="1">
                <a:ea typeface="+mn-lt"/>
                <a:cs typeface="+mn-lt"/>
              </a:rPr>
              <a:t>entuziastiem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līdz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pieredzējušiem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automašīnu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īpašniekiem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kuri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vēlas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uzticīgu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kvalitatīvu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servisu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</p:txBody>
      </p:sp>
      <p:pic>
        <p:nvPicPr>
          <p:cNvPr id="3" name="Picture 2" descr="A white circle with red text and buildings&#10;&#10;Description automatically generated">
            <a:extLst>
              <a:ext uri="{FF2B5EF4-FFF2-40B4-BE49-F238E27FC236}">
                <a16:creationId xmlns:a16="http://schemas.microsoft.com/office/drawing/2014/main" id="{A8B18DDE-77CB-7042-7539-AF5EDB9A9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552" y="-72455"/>
            <a:ext cx="2304332" cy="23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3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964AE-725B-2338-DB8D-5BF62E93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6" y="1412488"/>
            <a:ext cx="3416774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Tirgus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izpēte</a:t>
            </a:r>
            <a:r>
              <a:rPr lang="en-US" sz="4000" dirty="0">
                <a:solidFill>
                  <a:srgbClr val="FFFFFF"/>
                </a:solidFill>
              </a:rPr>
              <a:t> -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biznesa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konkurenti</a:t>
            </a:r>
            <a:endParaRPr lang="en-US" dirty="0" err="1"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B3CF6-7B7B-3F56-C66E-3701E7CA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195" y="61018"/>
            <a:ext cx="3772339" cy="67073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algn="ctr"/>
            <a:r>
              <a:rPr lang="en-US" sz="2000" dirty="0"/>
              <a:t>FirstAuto.lv</a:t>
            </a:r>
            <a:endParaRPr lang="en-US"/>
          </a:p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FirstAuto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pazīstams</a:t>
            </a:r>
            <a:r>
              <a:rPr lang="en-US" sz="2000" dirty="0">
                <a:ea typeface="+mn-lt"/>
                <a:cs typeface="+mn-lt"/>
              </a:rPr>
              <a:t> auto </a:t>
            </a:r>
            <a:r>
              <a:rPr lang="en-US" sz="2000" dirty="0" err="1">
                <a:ea typeface="+mn-lt"/>
                <a:cs typeface="+mn-lt"/>
              </a:rPr>
              <a:t>centrs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Tukumā</a:t>
            </a:r>
            <a:r>
              <a:rPr lang="en-US" sz="2000" dirty="0">
                <a:ea typeface="+mn-lt"/>
                <a:cs typeface="+mn-lt"/>
              </a:rPr>
              <a:t>, kas </a:t>
            </a:r>
            <a:r>
              <a:rPr lang="en-US" sz="2000" dirty="0" err="1">
                <a:ea typeface="+mn-lt"/>
                <a:cs typeface="+mn-lt"/>
              </a:rPr>
              <a:t>piedāvā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plašu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automašīnu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klāstu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kā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arī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servisa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pakalpojumus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Viņu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tīmekļa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vietne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salīdzinoši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labi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strukturēta</a:t>
            </a:r>
            <a:r>
              <a:rPr lang="en-US" sz="2000" dirty="0">
                <a:ea typeface="+mn-lt"/>
                <a:cs typeface="+mn-lt"/>
              </a:rPr>
              <a:t> un </a:t>
            </a:r>
            <a:r>
              <a:rPr lang="en-US" sz="2000" dirty="0" err="1">
                <a:ea typeface="+mn-lt"/>
                <a:cs typeface="+mn-lt"/>
              </a:rPr>
              <a:t>piedāvā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informāciju</a:t>
            </a:r>
            <a:r>
              <a:rPr lang="en-US" sz="2000" dirty="0">
                <a:ea typeface="+mn-lt"/>
                <a:cs typeface="+mn-lt"/>
              </a:rPr>
              <a:t> par </a:t>
            </a:r>
            <a:r>
              <a:rPr lang="en-US" sz="2000" dirty="0" err="1">
                <a:ea typeface="+mn-lt"/>
                <a:cs typeface="+mn-lt"/>
              </a:rPr>
              <a:t>automašīnām</a:t>
            </a:r>
            <a:r>
              <a:rPr lang="en-US" sz="2000" dirty="0">
                <a:ea typeface="+mn-lt"/>
                <a:cs typeface="+mn-lt"/>
              </a:rPr>
              <a:t> un </a:t>
            </a:r>
            <a:r>
              <a:rPr lang="en-US" sz="2000" dirty="0" err="1">
                <a:ea typeface="+mn-lt"/>
                <a:cs typeface="+mn-lt"/>
              </a:rPr>
              <a:t>pakalpojumiem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kā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arī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iespēju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sazināties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ar</a:t>
            </a:r>
            <a:r>
              <a:rPr lang="en-US" sz="2000" dirty="0">
                <a:ea typeface="+mn-lt"/>
                <a:cs typeface="+mn-lt"/>
              </a:rPr>
              <a:t> centra </a:t>
            </a:r>
            <a:r>
              <a:rPr lang="en-US" sz="2000" dirty="0" err="1">
                <a:ea typeface="+mn-lt"/>
                <a:cs typeface="+mn-lt"/>
              </a:rPr>
              <a:t>pārstāvjiem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tiešsaistē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Stiprās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puses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Plaša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automašīnu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izvēle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labi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strukturēta</a:t>
            </a:r>
            <a:r>
              <a:rPr lang="en-US" sz="2000" dirty="0">
                <a:ea typeface="+mn-lt"/>
                <a:cs typeface="+mn-lt"/>
              </a:rPr>
              <a:t> un </a:t>
            </a:r>
            <a:r>
              <a:rPr lang="en-US" sz="2000" dirty="0" err="1">
                <a:ea typeface="+mn-lt"/>
                <a:cs typeface="+mn-lt"/>
              </a:rPr>
              <a:t>vizuāli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patikama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tīmekļa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vietne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viegla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saziņa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pārstāvjiem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Vājās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puses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Varbūtība</a:t>
            </a:r>
            <a:r>
              <a:rPr lang="en-US" sz="2000" dirty="0">
                <a:ea typeface="+mn-lt"/>
                <a:cs typeface="+mn-lt"/>
              </a:rPr>
              <a:t>, ka </a:t>
            </a:r>
            <a:r>
              <a:rPr lang="en-US" sz="2000" dirty="0" err="1">
                <a:ea typeface="+mn-lt"/>
                <a:cs typeface="+mn-lt"/>
              </a:rPr>
              <a:t>vietnē</a:t>
            </a:r>
            <a:r>
              <a:rPr lang="en-US" sz="2000" dirty="0">
                <a:ea typeface="+mn-lt"/>
                <a:cs typeface="+mn-lt"/>
              </a:rPr>
              <a:t> var </a:t>
            </a:r>
            <a:r>
              <a:rPr lang="en-US" sz="2000" dirty="0" err="1">
                <a:ea typeface="+mn-lt"/>
                <a:cs typeface="+mn-lt"/>
              </a:rPr>
              <a:t>būt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nepietiekama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informācija</a:t>
            </a:r>
            <a:r>
              <a:rPr lang="en-US" sz="2000" dirty="0">
                <a:ea typeface="+mn-lt"/>
                <a:cs typeface="+mn-lt"/>
              </a:rPr>
              <a:t> par </a:t>
            </a:r>
            <a:r>
              <a:rPr lang="en-US" sz="2000" dirty="0" err="1">
                <a:ea typeface="+mn-lt"/>
                <a:cs typeface="+mn-lt"/>
              </a:rPr>
              <a:t>konkrētajām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automašīnām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vai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pakalpojumiem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3A450A-39FB-DD0E-F5B8-B2CB43F4A442}"/>
              </a:ext>
            </a:extLst>
          </p:cNvPr>
          <p:cNvSpPr txBox="1"/>
          <p:nvPr/>
        </p:nvSpPr>
        <p:spPr>
          <a:xfrm>
            <a:off x="8207188" y="61018"/>
            <a:ext cx="3844682" cy="67073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Autocentrs.com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ea typeface="+mn-lt"/>
                <a:cs typeface="+mn-lt"/>
              </a:rPr>
              <a:t>AutoCentrs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vēl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viens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konkurents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Tukumā</a:t>
            </a:r>
            <a:r>
              <a:rPr lang="en-US" sz="2000" dirty="0">
                <a:ea typeface="+mn-lt"/>
                <a:cs typeface="+mn-lt"/>
              </a:rPr>
              <a:t>, kas </a:t>
            </a:r>
            <a:r>
              <a:rPr lang="en-US" sz="2000" dirty="0" err="1">
                <a:ea typeface="+mn-lt"/>
                <a:cs typeface="+mn-lt"/>
              </a:rPr>
              <a:t>piedāvā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automašīnas</a:t>
            </a:r>
            <a:r>
              <a:rPr lang="en-US" sz="2000" dirty="0">
                <a:ea typeface="+mn-lt"/>
                <a:cs typeface="+mn-lt"/>
              </a:rPr>
              <a:t> un </a:t>
            </a:r>
            <a:r>
              <a:rPr lang="en-US" sz="2000" dirty="0" err="1">
                <a:ea typeface="+mn-lt"/>
                <a:cs typeface="+mn-lt"/>
              </a:rPr>
              <a:t>servisa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pakalpojumus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Viņu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tīmekļa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vietne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mazliet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novecojusi</a:t>
            </a:r>
            <a:r>
              <a:rPr lang="en-US" sz="2000" dirty="0">
                <a:ea typeface="+mn-lt"/>
                <a:cs typeface="+mn-lt"/>
              </a:rPr>
              <a:t> un </a:t>
            </a:r>
            <a:r>
              <a:rPr lang="en-US" sz="2000" dirty="0" err="1">
                <a:ea typeface="+mn-lt"/>
                <a:cs typeface="+mn-lt"/>
              </a:rPr>
              <a:t>varētu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būt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nepietiekami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informatīva</a:t>
            </a:r>
            <a:r>
              <a:rPr lang="en-US" sz="2000" dirty="0">
                <a:ea typeface="+mn-lt"/>
                <a:cs typeface="+mn-lt"/>
              </a:rPr>
              <a:t>.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ea typeface="+mn-lt"/>
                <a:cs typeface="+mn-lt"/>
              </a:rPr>
              <a:t>Stiprās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puses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Ilggadēja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reputācija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pieredze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automašīnu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tirgū</a:t>
            </a:r>
            <a:r>
              <a:rPr lang="en-US" sz="2000" dirty="0">
                <a:ea typeface="+mn-lt"/>
                <a:cs typeface="+mn-lt"/>
              </a:rPr>
              <a:t>.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ea typeface="+mn-lt"/>
                <a:cs typeface="+mn-lt"/>
              </a:rPr>
              <a:t>Vājās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puses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Novecojusi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tīmekļa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vietne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iespējams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nepietiekama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informācija</a:t>
            </a:r>
            <a:r>
              <a:rPr lang="en-US" sz="2000" dirty="0">
                <a:ea typeface="+mn-lt"/>
                <a:cs typeface="+mn-lt"/>
              </a:rPr>
              <a:t> un </a:t>
            </a:r>
            <a:r>
              <a:rPr lang="en-US" sz="2000" dirty="0" err="1">
                <a:ea typeface="+mn-lt"/>
                <a:cs typeface="+mn-lt"/>
              </a:rPr>
              <a:t>sarežģīta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saziņa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pārstāvjiem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4492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716C-DE03-B0C6-10DB-0BEA0A1B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SVID </a:t>
            </a:r>
            <a:r>
              <a:rPr lang="en-GB" dirty="0" err="1"/>
              <a:t>Analīze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AC6775-B128-1C78-F07A-F29AB1673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133759"/>
              </p:ext>
            </p:extLst>
          </p:nvPr>
        </p:nvGraphicFramePr>
        <p:xfrm>
          <a:off x="445698" y="1437735"/>
          <a:ext cx="11143172" cy="473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793">
                  <a:extLst>
                    <a:ext uri="{9D8B030D-6E8A-4147-A177-3AD203B41FA5}">
                      <a16:colId xmlns:a16="http://schemas.microsoft.com/office/drawing/2014/main" val="3090737020"/>
                    </a:ext>
                  </a:extLst>
                </a:gridCol>
                <a:gridCol w="2785793">
                  <a:extLst>
                    <a:ext uri="{9D8B030D-6E8A-4147-A177-3AD203B41FA5}">
                      <a16:colId xmlns:a16="http://schemas.microsoft.com/office/drawing/2014/main" val="1939787480"/>
                    </a:ext>
                  </a:extLst>
                </a:gridCol>
                <a:gridCol w="2785793">
                  <a:extLst>
                    <a:ext uri="{9D8B030D-6E8A-4147-A177-3AD203B41FA5}">
                      <a16:colId xmlns:a16="http://schemas.microsoft.com/office/drawing/2014/main" val="2415589850"/>
                    </a:ext>
                  </a:extLst>
                </a:gridCol>
                <a:gridCol w="2785793">
                  <a:extLst>
                    <a:ext uri="{9D8B030D-6E8A-4147-A177-3AD203B41FA5}">
                      <a16:colId xmlns:a16="http://schemas.microsoft.com/office/drawing/2014/main" val="918750887"/>
                    </a:ext>
                  </a:extLst>
                </a:gridCol>
              </a:tblGrid>
              <a:tr h="463868">
                <a:tc>
                  <a:txBody>
                    <a:bodyPr/>
                    <a:lstStyle/>
                    <a:p>
                      <a:r>
                        <a:rPr lang="en-GB" dirty="0" err="1"/>
                        <a:t>Stiprās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Vājās</a:t>
                      </a:r>
                      <a:r>
                        <a:rPr lang="en-GB" dirty="0"/>
                        <a:t> </a:t>
                      </a:r>
                      <a:r>
                        <a:rPr lang="en-GB" err="1"/>
                        <a:t>puses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Iespējas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Draudi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21588"/>
                  </a:ext>
                </a:extLst>
              </a:tr>
              <a:tr h="14247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Aptos"/>
                        </a:rPr>
                        <a:t>Moderna un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lietotājam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draudzīga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tīmekļa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vietne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err="1">
                          <a:latin typeface="Aptos"/>
                        </a:rPr>
                        <a:t>Nepieciešamība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pastāvīgi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uzturēt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un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atjaunināt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informāciju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vietnē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err="1">
                          <a:latin typeface="Aptos"/>
                        </a:rPr>
                        <a:t>Palielināt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klientu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apmierinātību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un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lojalitāti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latin typeface="Aptos"/>
                        </a:rPr>
                        <a:t>Konkurence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no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citiem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auto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centriem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76378"/>
                  </a:ext>
                </a:extLst>
              </a:tr>
              <a:tr h="14247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err="1">
                          <a:latin typeface="Aptos"/>
                        </a:rPr>
                        <a:t>Detalizēta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informācija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par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automašīnām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un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pakalpojumiem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err="1">
                          <a:latin typeface="Aptos"/>
                        </a:rPr>
                        <a:t>Sākotnējā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ieguldījuma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un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laika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nepieciešamība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,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lai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izveidotu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tīmekļa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vietni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err="1">
                          <a:latin typeface="Aptos"/>
                        </a:rPr>
                        <a:t>Palielināt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klientu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skaitu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un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pakalpojumu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pieprasījumu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err="1">
                          <a:latin typeface="Aptos"/>
                        </a:rPr>
                        <a:t>Nepieciešamība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saglabāt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un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uzlabot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tīmekļa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vietnes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kvalitāti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05728"/>
                  </a:ext>
                </a:extLst>
              </a:tr>
              <a:tr h="14247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latin typeface="Aptos"/>
                        </a:rPr>
                        <a:t>Viegla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iespēja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sazināties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ar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centra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pārstāvjiem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un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veikt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rezervācijas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tiešsaistē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err="1">
                          <a:latin typeface="Aptos"/>
                        </a:rPr>
                        <a:t>Ieviest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lojalitātes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programmu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vai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akcijas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,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lai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veicinātu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atkārtotus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err="1">
                          <a:latin typeface="Aptos"/>
                        </a:rPr>
                        <a:t>pirkumus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latin typeface="Aptos"/>
                        </a:rPr>
                        <a:t>Tehniskie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draudi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,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piemēram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,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tīmekļa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vietnes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servera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Aptos"/>
                        </a:rPr>
                        <a:t>sabrukums</a:t>
                      </a:r>
                      <a:r>
                        <a:rPr lang="en-GB" sz="1800" b="0" i="0" u="none" strike="noStrike" noProof="0" dirty="0">
                          <a:latin typeface="Apto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74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40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CAA9-BEE7-BE58-9035-9EF6A3CB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Secinājumi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9017-C487-6947-1780-1A6233700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err="1">
                <a:ea typeface="+mn-lt"/>
                <a:cs typeface="+mn-lt"/>
              </a:rPr>
              <a:t>Jaunai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modernai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tīmekļa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vietnei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svarīga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nozīme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lai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uzlabotu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klientu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pieredzi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err="1">
                <a:ea typeface="+mn-lt"/>
                <a:cs typeface="+mn-lt"/>
              </a:rPr>
              <a:t>palielinātu</a:t>
            </a:r>
            <a:r>
              <a:rPr lang="en-GB" dirty="0">
                <a:ea typeface="+mn-lt"/>
                <a:cs typeface="+mn-lt"/>
              </a:rPr>
              <a:t> Magness auto centra </a:t>
            </a:r>
            <a:r>
              <a:rPr lang="en-GB" err="1">
                <a:ea typeface="+mn-lt"/>
                <a:cs typeface="+mn-lt"/>
              </a:rPr>
              <a:t>konkurētspēju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err="1">
                <a:ea typeface="+mn-lt"/>
                <a:cs typeface="+mn-lt"/>
              </a:rPr>
              <a:t>Konkurentu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tīmekļa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vietnes</a:t>
            </a:r>
            <a:r>
              <a:rPr lang="en-GB" dirty="0">
                <a:ea typeface="+mn-lt"/>
                <a:cs typeface="+mn-lt"/>
              </a:rPr>
              <a:t> var </a:t>
            </a:r>
            <a:r>
              <a:rPr lang="en-GB" err="1">
                <a:ea typeface="+mn-lt"/>
                <a:cs typeface="+mn-lt"/>
              </a:rPr>
              <a:t>būt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nepietiekami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informatīvas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vai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novecojušas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tādējādi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radot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iespēju</a:t>
            </a:r>
            <a:r>
              <a:rPr lang="en-GB" dirty="0">
                <a:ea typeface="+mn-lt"/>
                <a:cs typeface="+mn-lt"/>
              </a:rPr>
              <a:t> Magness auto </a:t>
            </a:r>
            <a:r>
              <a:rPr lang="en-GB" err="1">
                <a:ea typeface="+mn-lt"/>
                <a:cs typeface="+mn-lt"/>
              </a:rPr>
              <a:t>centrā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iegūt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konkurētspējīgu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priekšrocību</a:t>
            </a:r>
            <a:r>
              <a:rPr lang="en-GB" dirty="0">
                <a:ea typeface="+mn-lt"/>
                <a:cs typeface="+mn-lt"/>
              </a:rPr>
              <a:t>.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Lai </a:t>
            </a:r>
            <a:r>
              <a:rPr lang="en-GB" dirty="0" err="1">
                <a:ea typeface="+mn-lt"/>
                <a:cs typeface="+mn-lt"/>
              </a:rPr>
              <a:t>arī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jaunas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tīmekļa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vietnes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izstrāde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prasīs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laiku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ieguldījumus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tā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varētu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rezultēties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klientu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apmierinātības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pakalpojumu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pieprasījuma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pieaugumu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kā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arī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uzņēmuma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ilgtermiņa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panākumiem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dirty="0" err="1">
                <a:ea typeface="+mn-lt"/>
                <a:cs typeface="+mn-lt"/>
              </a:rPr>
              <a:t>Šie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secinājumi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atbalsta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nepieciešamību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lietderību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jaunas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tīmekļa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vietnes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izstrādē</a:t>
            </a:r>
            <a:r>
              <a:rPr lang="en-GB" dirty="0">
                <a:ea typeface="+mn-lt"/>
                <a:cs typeface="+mn-lt"/>
              </a:rPr>
              <a:t> Magness auto </a:t>
            </a:r>
            <a:r>
              <a:rPr lang="en-GB" dirty="0" err="1">
                <a:ea typeface="+mn-lt"/>
                <a:cs typeface="+mn-lt"/>
              </a:rPr>
              <a:t>centram</a:t>
            </a:r>
            <a:r>
              <a:rPr lang="en-GB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675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Saturs</vt:lpstr>
      <vt:lpstr>Ideja</vt:lpstr>
      <vt:lpstr>Mērķis</vt:lpstr>
      <vt:lpstr>Mērķauditorija</vt:lpstr>
      <vt:lpstr>Tirgus izpēte - biznesa konkurenti</vt:lpstr>
      <vt:lpstr>SVID Analīze</vt:lpstr>
      <vt:lpstr>Secinājumi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[Students] Emils Jursevics</cp:lastModifiedBy>
  <cp:revision>387</cp:revision>
  <dcterms:created xsi:type="dcterms:W3CDTF">2024-02-06T11:29:10Z</dcterms:created>
  <dcterms:modified xsi:type="dcterms:W3CDTF">2024-06-06T07:04:27Z</dcterms:modified>
</cp:coreProperties>
</file>