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p:restoredTop sz="96400" autoAdjust="0"/>
  </p:normalViewPr>
  <p:slideViewPr>
    <p:cSldViewPr snapToGrid="0">
      <p:cViewPr>
        <p:scale>
          <a:sx n="36" d="100"/>
          <a:sy n="36" d="100"/>
        </p:scale>
        <p:origin x="2432" y="-13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511127"/>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5" y="7191794"/>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a:t>
            </a:r>
            <a:r>
              <a:rPr lang="en-GB" sz="4000" b="0" i="0" u="none" strike="noStrike">
                <a:solidFill>
                  <a:srgbClr val="000000"/>
                </a:solidFill>
                <a:effectLst/>
                <a:latin typeface="Arial" panose="020B0604020202020204" pitchFamily="34" charset="0"/>
                <a:cs typeface="Arial" panose="020B0604020202020204" pitchFamily="34" charset="0"/>
              </a:rPr>
              <a:t>own External </a:t>
            </a:r>
            <a:r>
              <a:rPr lang="en-GB" sz="4000">
                <a:solidFill>
                  <a:srgbClr val="000000"/>
                </a:solidFill>
                <a:latin typeface="Arial" panose="020B0604020202020204" pitchFamily="34" charset="0"/>
                <a:cs typeface="Arial" panose="020B0604020202020204" pitchFamily="34" charset="0"/>
              </a:rPr>
              <a:t>C</a:t>
            </a:r>
            <a:r>
              <a:rPr lang="en-GB" sz="4000" b="0" i="0" u="none" strike="noStrike">
                <a:solidFill>
                  <a:srgbClr val="000000"/>
                </a:solidFill>
                <a:effectLst/>
                <a:latin typeface="Arial" panose="020B0604020202020204" pitchFamily="34" charset="0"/>
                <a:cs typeface="Arial" panose="020B0604020202020204" pitchFamily="34" charset="0"/>
              </a:rPr>
              <a:t>avity </a:t>
            </a:r>
            <a:r>
              <a:rPr lang="en-GB" sz="4000">
                <a:solidFill>
                  <a:srgbClr val="000000"/>
                </a:solidFill>
                <a:latin typeface="Arial" panose="020B0604020202020204" pitchFamily="34" charset="0"/>
                <a:cs typeface="Arial" panose="020B0604020202020204" pitchFamily="34" charset="0"/>
              </a:rPr>
              <a:t>D</a:t>
            </a:r>
            <a:r>
              <a:rPr lang="en-GB" sz="4000" b="0" i="0" u="none" strike="noStrike">
                <a:solidFill>
                  <a:srgbClr val="000000"/>
                </a:solidFill>
                <a:effectLst/>
                <a:latin typeface="Arial" panose="020B0604020202020204" pitchFamily="34" charset="0"/>
                <a:cs typeface="Arial" panose="020B0604020202020204" pitchFamily="34" charset="0"/>
              </a:rPr>
              <a:t>iode </a:t>
            </a:r>
            <a:r>
              <a:rPr lang="en-GB" sz="4000" dirty="0">
                <a:solidFill>
                  <a:srgbClr val="000000"/>
                </a:solidFill>
                <a:latin typeface="Arial" panose="020B0604020202020204" pitchFamily="34" charset="0"/>
                <a:cs typeface="Arial" panose="020B0604020202020204" pitchFamily="34" charset="0"/>
              </a:rPr>
              <a:t>L</a:t>
            </a:r>
            <a:r>
              <a:rPr lang="en-GB" sz="4000" b="0" i="0" u="none" strike="noStrike">
                <a:solidFill>
                  <a:srgbClr val="000000"/>
                </a:solidFill>
                <a:effectLst/>
                <a:latin typeface="Arial" panose="020B0604020202020204" pitchFamily="34" charset="0"/>
                <a:cs typeface="Arial" panose="020B0604020202020204" pitchFamily="34" charset="0"/>
              </a:rPr>
              <a:t>aser </a:t>
            </a:r>
            <a:r>
              <a:rPr lang="en-GB" sz="4000" b="0" i="0" u="none" strike="noStrike" dirty="0">
                <a:solidFill>
                  <a:srgbClr val="000000"/>
                </a:solidFill>
                <a:effectLst/>
                <a:latin typeface="Arial" panose="020B0604020202020204" pitchFamily="34" charset="0"/>
                <a:cs typeface="Arial" panose="020B0604020202020204" pitchFamily="34" charset="0"/>
              </a:rPr>
              <a:t>(ECDL)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0" y="622409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397952" y="676144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Theory</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628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633910" y="26501922"/>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668641" y="2750004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1" y="3233225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1" y="3747224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668641" y="38694739"/>
            <a:ext cx="13821586" cy="3231654"/>
          </a:xfrm>
          <a:prstGeom prst="rect">
            <a:avLst/>
          </a:prstGeom>
          <a:noFill/>
        </p:spPr>
        <p:txBody>
          <a:bodyPr wrap="square" rtlCol="0">
            <a:spAutoFit/>
          </a:bodyPr>
          <a:lstStyle/>
          <a:p>
            <a:pPr algn="just"/>
            <a:r>
              <a:rPr lang="en-NL" sz="3400" dirty="0">
                <a:latin typeface="Arial" panose="020B0604020202020204" pitchFamily="34" charset="0"/>
                <a:cs typeface="Arial" panose="020B0604020202020204" pitchFamily="34" charset="0"/>
              </a:rPr>
              <a:t>[1] </a:t>
            </a:r>
            <a:r>
              <a:rPr lang="en-GB" sz="3400" dirty="0" err="1">
                <a:latin typeface="Arial" panose="020B0604020202020204" pitchFamily="34" charset="0"/>
                <a:cs typeface="Arial" panose="020B0604020202020204" pitchFamily="34" charset="0"/>
              </a:rPr>
              <a:t>Jumpertz</a:t>
            </a:r>
            <a:r>
              <a:rPr lang="en-GB" sz="3400" dirty="0">
                <a:latin typeface="Arial" panose="020B0604020202020204" pitchFamily="34" charset="0"/>
                <a:cs typeface="Arial" panose="020B0604020202020204" pitchFamily="34" charset="0"/>
              </a:rPr>
              <a:t>, L. (2017). Optical Feedback in </a:t>
            </a:r>
            <a:r>
              <a:rPr lang="en-GB" sz="3400" dirty="0" err="1">
                <a:latin typeface="Arial" panose="020B0604020202020204" pitchFamily="34" charset="0"/>
                <a:cs typeface="Arial" panose="020B0604020202020204" pitchFamily="34" charset="0"/>
              </a:rPr>
              <a:t>Interband</a:t>
            </a:r>
            <a:r>
              <a:rPr lang="en-GB" sz="34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3400" dirty="0">
              <a:latin typeface="Arial" panose="020B0604020202020204" pitchFamily="34" charset="0"/>
              <a:cs typeface="Arial" panose="020B0604020202020204" pitchFamily="34" charset="0"/>
            </a:endParaRPr>
          </a:p>
          <a:p>
            <a:pPr algn="just"/>
            <a:r>
              <a:rPr lang="en-NL" sz="3400" dirty="0">
                <a:latin typeface="Arial" panose="020B0604020202020204" pitchFamily="34" charset="0"/>
                <a:cs typeface="Arial" panose="020B0604020202020204" pitchFamily="34" charset="0"/>
              </a:rPr>
              <a:t>[2] </a:t>
            </a:r>
            <a:r>
              <a:rPr lang="en-GB" sz="34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3400" i="1" dirty="0">
                <a:solidFill>
                  <a:srgbClr val="1A1A1A"/>
                </a:solidFill>
                <a:latin typeface="Arial" panose="020B0604020202020204" pitchFamily="34" charset="0"/>
                <a:cs typeface="Arial" panose="020B0604020202020204" pitchFamily="34" charset="0"/>
              </a:rPr>
              <a:t>American Journal of Physics</a:t>
            </a:r>
            <a:r>
              <a:rPr lang="en-GB" sz="3400" dirty="0">
                <a:solidFill>
                  <a:srgbClr val="1A1A1A"/>
                </a:solidFill>
                <a:latin typeface="Arial" panose="020B0604020202020204" pitchFamily="34" charset="0"/>
                <a:cs typeface="Arial" panose="020B0604020202020204" pitchFamily="34" charset="0"/>
              </a:rPr>
              <a:t> 1 July 2015; 83 (7): 616–620.</a:t>
            </a:r>
            <a:endParaRPr lang="en-NL" sz="3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746606" y="3340516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4: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3435105680"/>
              </p:ext>
            </p:extLst>
          </p:nvPr>
        </p:nvGraphicFramePr>
        <p:xfrm>
          <a:off x="16441738" y="7689850"/>
          <a:ext cx="12363450" cy="8258175"/>
        </p:xfrm>
        <a:graphic>
          <a:graphicData uri="http://schemas.openxmlformats.org/presentationml/2006/ole">
            <mc:AlternateContent xmlns:mc="http://schemas.openxmlformats.org/markup-compatibility/2006">
              <mc:Choice xmlns:v="urn:schemas-microsoft-com:vml" Requires="v">
                <p:oleObj name="Document" r:id="rId5" imgW="4749800" imgH="3162300" progId="Word.Document.12">
                  <p:embed/>
                </p:oleObj>
              </mc:Choice>
              <mc:Fallback>
                <p:oleObj name="Document" r:id="rId5" imgW="47498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1738" y="7689850"/>
                        <a:ext cx="12363450" cy="825817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10" y="16278358"/>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97848"/>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29038" y="16411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
        <p:nvSpPr>
          <p:cNvPr id="5" name="Tekstvak 4">
            <a:extLst>
              <a:ext uri="{FF2B5EF4-FFF2-40B4-BE49-F238E27FC236}">
                <a16:creationId xmlns:a16="http://schemas.microsoft.com/office/drawing/2014/main" id="{362EF87C-9B5F-3621-4CE6-5F85C660ECF5}"/>
              </a:ext>
            </a:extLst>
          </p:cNvPr>
          <p:cNvSpPr txBox="1"/>
          <p:nvPr/>
        </p:nvSpPr>
        <p:spPr>
          <a:xfrm>
            <a:off x="633911" y="24342207"/>
            <a:ext cx="15034867" cy="1569660"/>
          </a:xfrm>
          <a:prstGeom prst="rect">
            <a:avLst/>
          </a:prstGeom>
          <a:noFill/>
        </p:spPr>
        <p:txBody>
          <a:bodyPr wrap="square" rtlCol="0">
            <a:spAutoFit/>
          </a:bodyPr>
          <a:lstStyle/>
          <a:p>
            <a:pPr algn="just"/>
            <a:r>
              <a:rPr lang="nl-NL" sz="3200" b="1" dirty="0">
                <a:latin typeface="Arial" panose="020B0604020202020204" pitchFamily="34" charset="0"/>
                <a:cs typeface="Arial" panose="020B0604020202020204" pitchFamily="34" charset="0"/>
              </a:rPr>
              <a:t>Figuur 1:</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Schematic</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drawing</a:t>
            </a:r>
            <a:r>
              <a:rPr lang="nl-NL" sz="3200" dirty="0">
                <a:latin typeface="Arial" panose="020B0604020202020204" pitchFamily="34" charset="0"/>
                <a:cs typeface="Arial" panose="020B0604020202020204" pitchFamily="34" charset="0"/>
              </a:rPr>
              <a:t> of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setup </a:t>
            </a:r>
            <a:r>
              <a:rPr lang="nl-NL" sz="3200" dirty="0" err="1">
                <a:latin typeface="Arial" panose="020B0604020202020204" pitchFamily="34" charset="0"/>
                <a:cs typeface="Arial" panose="020B0604020202020204" pitchFamily="34" charset="0"/>
              </a:rPr>
              <a:t>used</a:t>
            </a:r>
            <a:r>
              <a:rPr lang="nl-NL" sz="3200" dirty="0">
                <a:latin typeface="Arial" panose="020B0604020202020204" pitchFamily="34" charset="0"/>
                <a:cs typeface="Arial" panose="020B0604020202020204" pitchFamily="34" charset="0"/>
              </a:rPr>
              <a:t> in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experiment.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left</a:t>
            </a:r>
            <a:r>
              <a:rPr lang="nl-NL" sz="3200" dirty="0">
                <a:latin typeface="Arial" panose="020B0604020202020204" pitchFamily="34" charset="0"/>
                <a:cs typeface="Arial" panose="020B0604020202020204" pitchFamily="34" charset="0"/>
              </a:rPr>
              <a:t> is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External</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Cavity</a:t>
            </a:r>
            <a:r>
              <a:rPr lang="nl-NL" sz="3200" dirty="0">
                <a:latin typeface="Arial" panose="020B0604020202020204" pitchFamily="34" charset="0"/>
                <a:cs typeface="Arial" panose="020B0604020202020204" pitchFamily="34" charset="0"/>
              </a:rPr>
              <a:t> Diode Laser (ECDL) in a </a:t>
            </a:r>
            <a:r>
              <a:rPr lang="nl-NL" sz="3200" dirty="0" err="1">
                <a:latin typeface="Arial" panose="020B0604020202020204" pitchFamily="34" charset="0"/>
                <a:cs typeface="Arial" panose="020B0604020202020204" pitchFamily="34" charset="0"/>
              </a:rPr>
              <a:t>Littman-Metcalf</a:t>
            </a:r>
            <a:r>
              <a:rPr lang="nl-NL" sz="3200" dirty="0">
                <a:latin typeface="Arial" panose="020B0604020202020204" pitchFamily="34" charset="0"/>
                <a:cs typeface="Arial" panose="020B0604020202020204" pitchFamily="34" charset="0"/>
              </a:rPr>
              <a:t> setup.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right side a </a:t>
            </a:r>
            <a:r>
              <a:rPr lang="nl-NL" sz="3200" dirty="0" err="1">
                <a:latin typeface="Arial" panose="020B0604020202020204" pitchFamily="34" charset="0"/>
                <a:cs typeface="Arial" panose="020B0604020202020204" pitchFamily="34" charset="0"/>
              </a:rPr>
              <a:t>Czerny</a:t>
            </a:r>
            <a:r>
              <a:rPr lang="nl-NL" sz="3200" dirty="0">
                <a:latin typeface="Arial" panose="020B0604020202020204" pitchFamily="34" charset="0"/>
                <a:cs typeface="Arial" panose="020B0604020202020204" pitchFamily="34" charset="0"/>
              </a:rPr>
              <a:t>-Turner spectrometer.</a:t>
            </a:r>
            <a:endParaRPr lang="nl-N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582</TotalTime>
  <Words>482</Words>
  <Application>Microsoft Macintosh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Tristan de Boer</cp:lastModifiedBy>
  <cp:revision>16</cp:revision>
  <dcterms:created xsi:type="dcterms:W3CDTF">2023-06-05T09:12:40Z</dcterms:created>
  <dcterms:modified xsi:type="dcterms:W3CDTF">2023-06-26T14:47:48Z</dcterms:modified>
</cp:coreProperties>
</file>