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56" r:id="rId2"/>
  </p:sldIdLst>
  <p:sldSz cx="30240288" cy="427672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AC0502-EA9B-4877-8C2C-B2C7E622D405}" v="179" dt="2023-06-26T19:59:25.5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969"/>
    <p:restoredTop sz="96400" autoAdjust="0"/>
  </p:normalViewPr>
  <p:slideViewPr>
    <p:cSldViewPr snapToGrid="0">
      <p:cViewPr>
        <p:scale>
          <a:sx n="33" d="100"/>
          <a:sy n="33" d="100"/>
        </p:scale>
        <p:origin x="4248" y="2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s Zegers" userId="bd5cf22c-0e97-44c0-acad-9bc9915da531" providerId="ADAL" clId="{82AC0502-EA9B-4877-8C2C-B2C7E622D405}"/>
    <pc:docChg chg="modSld">
      <pc:chgData name="Emils Zegers" userId="bd5cf22c-0e97-44c0-acad-9bc9915da531" providerId="ADAL" clId="{82AC0502-EA9B-4877-8C2C-B2C7E622D405}" dt="2023-06-26T19:59:25.537" v="184"/>
      <pc:docMkLst>
        <pc:docMk/>
      </pc:docMkLst>
      <pc:sldChg chg="modSp mod setBg">
        <pc:chgData name="Emils Zegers" userId="bd5cf22c-0e97-44c0-acad-9bc9915da531" providerId="ADAL" clId="{82AC0502-EA9B-4877-8C2C-B2C7E622D405}" dt="2023-06-26T19:59:25.537" v="184"/>
        <pc:sldMkLst>
          <pc:docMk/>
          <pc:sldMk cId="605312590" sldId="256"/>
        </pc:sldMkLst>
        <pc:spChg chg="mod">
          <ac:chgData name="Emils Zegers" userId="bd5cf22c-0e97-44c0-acad-9bc9915da531" providerId="ADAL" clId="{82AC0502-EA9B-4877-8C2C-B2C7E622D405}" dt="2023-06-26T18:01:49.378" v="5" actId="20577"/>
          <ac:spMkLst>
            <pc:docMk/>
            <pc:sldMk cId="605312590" sldId="256"/>
            <ac:spMk id="5" creationId="{362EF87C-9B5F-3621-4CE6-5F85C660ECF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82A805-36BF-6C40-B799-13A4DF012BD0}" type="datetimeFigureOut">
              <a:rPr lang="en-NL" smtClean="0"/>
              <a:t>26/06/2023</a:t>
            </a:fld>
            <a:endParaRPr lang="en-NL"/>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813CE7-9BC2-AE46-B7A7-1FF6C6A7FDC7}" type="slidenum">
              <a:rPr lang="en-NL" smtClean="0"/>
              <a:t>‹#›</a:t>
            </a:fld>
            <a:endParaRPr lang="en-NL"/>
          </a:p>
        </p:txBody>
      </p:sp>
    </p:spTree>
    <p:extLst>
      <p:ext uri="{BB962C8B-B14F-4D97-AF65-F5344CB8AC3E}">
        <p14:creationId xmlns:p14="http://schemas.microsoft.com/office/powerpoint/2010/main" val="2547857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a:p>
        </p:txBody>
      </p:sp>
      <p:sp>
        <p:nvSpPr>
          <p:cNvPr id="4" name="Slide Number Placeholder 3"/>
          <p:cNvSpPr>
            <a:spLocks noGrp="1"/>
          </p:cNvSpPr>
          <p:nvPr>
            <p:ph type="sldNum" sz="quarter" idx="5"/>
          </p:nvPr>
        </p:nvSpPr>
        <p:spPr/>
        <p:txBody>
          <a:bodyPr/>
          <a:lstStyle/>
          <a:p>
            <a:fld id="{A4813CE7-9BC2-AE46-B7A7-1FF6C6A7FDC7}" type="slidenum">
              <a:rPr lang="en-NL" smtClean="0"/>
              <a:t>1</a:t>
            </a:fld>
            <a:endParaRPr lang="en-NL"/>
          </a:p>
        </p:txBody>
      </p:sp>
    </p:spTree>
    <p:extLst>
      <p:ext uri="{BB962C8B-B14F-4D97-AF65-F5344CB8AC3E}">
        <p14:creationId xmlns:p14="http://schemas.microsoft.com/office/powerpoint/2010/main" val="2398548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022" y="6999180"/>
            <a:ext cx="25704245" cy="14889339"/>
          </a:xfrm>
        </p:spPr>
        <p:txBody>
          <a:bodyPr anchor="b"/>
          <a:lstStyle>
            <a:lvl1pPr algn="ctr">
              <a:defRPr sz="19843"/>
            </a:lvl1pPr>
          </a:lstStyle>
          <a:p>
            <a:r>
              <a:rPr lang="en-US"/>
              <a:t>Click to edit Master title style</a:t>
            </a:r>
            <a:endParaRPr lang="en-US" dirty="0"/>
          </a:p>
        </p:txBody>
      </p:sp>
      <p:sp>
        <p:nvSpPr>
          <p:cNvPr id="3" name="Subtitle 2"/>
          <p:cNvSpPr>
            <a:spLocks noGrp="1"/>
          </p:cNvSpPr>
          <p:nvPr>
            <p:ph type="subTitle" idx="1"/>
          </p:nvPr>
        </p:nvSpPr>
        <p:spPr>
          <a:xfrm>
            <a:off x="3780036" y="22462709"/>
            <a:ext cx="22680216" cy="10325516"/>
          </a:xfrm>
        </p:spPr>
        <p:txBody>
          <a:bodyPr/>
          <a:lstStyle>
            <a:lvl1pPr marL="0" indent="0" algn="ctr">
              <a:buNone/>
              <a:defRPr sz="7937"/>
            </a:lvl1pPr>
            <a:lvl2pPr marL="1512006" indent="0" algn="ctr">
              <a:buNone/>
              <a:defRPr sz="6614"/>
            </a:lvl2pPr>
            <a:lvl3pPr marL="3024012" indent="0" algn="ctr">
              <a:buNone/>
              <a:defRPr sz="5953"/>
            </a:lvl3pPr>
            <a:lvl4pPr marL="4536018" indent="0" algn="ctr">
              <a:buNone/>
              <a:defRPr sz="5291"/>
            </a:lvl4pPr>
            <a:lvl5pPr marL="6048024" indent="0" algn="ctr">
              <a:buNone/>
              <a:defRPr sz="5291"/>
            </a:lvl5pPr>
            <a:lvl6pPr marL="7560031" indent="0" algn="ctr">
              <a:buNone/>
              <a:defRPr sz="5291"/>
            </a:lvl6pPr>
            <a:lvl7pPr marL="9072037" indent="0" algn="ctr">
              <a:buNone/>
              <a:defRPr sz="5291"/>
            </a:lvl7pPr>
            <a:lvl8pPr marL="10584043" indent="0" algn="ctr">
              <a:buNone/>
              <a:defRPr sz="5291"/>
            </a:lvl8pPr>
            <a:lvl9pPr marL="12096049" indent="0" algn="ctr">
              <a:buNone/>
              <a:defRPr sz="529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089D90-E8EC-433F-8241-FB36479BB3A8}" type="datetimeFigureOut">
              <a:rPr lang="en-NL" smtClean="0"/>
              <a:t>26/06/2023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1216960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089D90-E8EC-433F-8241-FB36479BB3A8}" type="datetimeFigureOut">
              <a:rPr lang="en-NL" smtClean="0"/>
              <a:t>26/06/2023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150836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40708" y="2276960"/>
            <a:ext cx="6520562" cy="3624326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79021" y="2276960"/>
            <a:ext cx="19183683" cy="3624326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089D90-E8EC-433F-8241-FB36479BB3A8}" type="datetimeFigureOut">
              <a:rPr lang="en-NL" smtClean="0"/>
              <a:t>26/06/2023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1796651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089D90-E8EC-433F-8241-FB36479BB3A8}" type="datetimeFigureOut">
              <a:rPr lang="en-NL" smtClean="0"/>
              <a:t>26/06/2023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2060888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3272" y="10662125"/>
            <a:ext cx="26082248" cy="17789985"/>
          </a:xfrm>
        </p:spPr>
        <p:txBody>
          <a:bodyPr anchor="b"/>
          <a:lstStyle>
            <a:lvl1pPr>
              <a:defRPr sz="19843"/>
            </a:lvl1pPr>
          </a:lstStyle>
          <a:p>
            <a:r>
              <a:rPr lang="en-US"/>
              <a:t>Click to edit Master title style</a:t>
            </a:r>
            <a:endParaRPr lang="en-US" dirty="0"/>
          </a:p>
        </p:txBody>
      </p:sp>
      <p:sp>
        <p:nvSpPr>
          <p:cNvPr id="3" name="Text Placeholder 2"/>
          <p:cNvSpPr>
            <a:spLocks noGrp="1"/>
          </p:cNvSpPr>
          <p:nvPr>
            <p:ph type="body" idx="1"/>
          </p:nvPr>
        </p:nvSpPr>
        <p:spPr>
          <a:xfrm>
            <a:off x="2063272" y="28620410"/>
            <a:ext cx="26082248" cy="9355333"/>
          </a:xfrm>
        </p:spPr>
        <p:txBody>
          <a:bodyPr/>
          <a:lstStyle>
            <a:lvl1pPr marL="0" indent="0">
              <a:buNone/>
              <a:defRPr sz="7937">
                <a:solidFill>
                  <a:schemeClr val="tx1"/>
                </a:solidFill>
              </a:defRPr>
            </a:lvl1pPr>
            <a:lvl2pPr marL="1512006" indent="0">
              <a:buNone/>
              <a:defRPr sz="6614">
                <a:solidFill>
                  <a:schemeClr val="tx1">
                    <a:tint val="75000"/>
                  </a:schemeClr>
                </a:solidFill>
              </a:defRPr>
            </a:lvl2pPr>
            <a:lvl3pPr marL="3024012" indent="0">
              <a:buNone/>
              <a:defRPr sz="5953">
                <a:solidFill>
                  <a:schemeClr val="tx1">
                    <a:tint val="75000"/>
                  </a:schemeClr>
                </a:solidFill>
              </a:defRPr>
            </a:lvl3pPr>
            <a:lvl4pPr marL="4536018" indent="0">
              <a:buNone/>
              <a:defRPr sz="5291">
                <a:solidFill>
                  <a:schemeClr val="tx1">
                    <a:tint val="75000"/>
                  </a:schemeClr>
                </a:solidFill>
              </a:defRPr>
            </a:lvl4pPr>
            <a:lvl5pPr marL="6048024" indent="0">
              <a:buNone/>
              <a:defRPr sz="5291">
                <a:solidFill>
                  <a:schemeClr val="tx1">
                    <a:tint val="75000"/>
                  </a:schemeClr>
                </a:solidFill>
              </a:defRPr>
            </a:lvl5pPr>
            <a:lvl6pPr marL="7560031" indent="0">
              <a:buNone/>
              <a:defRPr sz="5291">
                <a:solidFill>
                  <a:schemeClr val="tx1">
                    <a:tint val="75000"/>
                  </a:schemeClr>
                </a:solidFill>
              </a:defRPr>
            </a:lvl6pPr>
            <a:lvl7pPr marL="9072037" indent="0">
              <a:buNone/>
              <a:defRPr sz="5291">
                <a:solidFill>
                  <a:schemeClr val="tx1">
                    <a:tint val="75000"/>
                  </a:schemeClr>
                </a:solidFill>
              </a:defRPr>
            </a:lvl7pPr>
            <a:lvl8pPr marL="10584043" indent="0">
              <a:buNone/>
              <a:defRPr sz="5291">
                <a:solidFill>
                  <a:schemeClr val="tx1">
                    <a:tint val="75000"/>
                  </a:schemeClr>
                </a:solidFill>
              </a:defRPr>
            </a:lvl8pPr>
            <a:lvl9pPr marL="12096049" indent="0">
              <a:buNone/>
              <a:defRPr sz="529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089D90-E8EC-433F-8241-FB36479BB3A8}" type="datetimeFigureOut">
              <a:rPr lang="en-NL" smtClean="0"/>
              <a:t>26/06/2023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3226967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79020" y="11384800"/>
            <a:ext cx="12852122" cy="27135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09146" y="11384800"/>
            <a:ext cx="12852122" cy="27135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089D90-E8EC-433F-8241-FB36479BB3A8}" type="datetimeFigureOut">
              <a:rPr lang="en-NL" smtClean="0"/>
              <a:t>26/06/2023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1315376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276970"/>
            <a:ext cx="26082248" cy="826635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2962" y="10483919"/>
            <a:ext cx="12793057" cy="5138007"/>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4" name="Content Placeholder 3"/>
          <p:cNvSpPr>
            <a:spLocks noGrp="1"/>
          </p:cNvSpPr>
          <p:nvPr>
            <p:ph sz="half" idx="2"/>
          </p:nvPr>
        </p:nvSpPr>
        <p:spPr>
          <a:xfrm>
            <a:off x="2082962" y="15621926"/>
            <a:ext cx="12793057" cy="22977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09148" y="10483919"/>
            <a:ext cx="12856061" cy="5138007"/>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6" name="Content Placeholder 5"/>
          <p:cNvSpPr>
            <a:spLocks noGrp="1"/>
          </p:cNvSpPr>
          <p:nvPr>
            <p:ph sz="quarter" idx="4"/>
          </p:nvPr>
        </p:nvSpPr>
        <p:spPr>
          <a:xfrm>
            <a:off x="15309148" y="15621926"/>
            <a:ext cx="12856061" cy="22977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089D90-E8EC-433F-8241-FB36479BB3A8}" type="datetimeFigureOut">
              <a:rPr lang="en-NL" smtClean="0"/>
              <a:t>26/06/2023</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274705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089D90-E8EC-433F-8241-FB36479BB3A8}" type="datetimeFigureOut">
              <a:rPr lang="en-NL" smtClean="0"/>
              <a:t>26/06/2023</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1576448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089D90-E8EC-433F-8241-FB36479BB3A8}" type="datetimeFigureOut">
              <a:rPr lang="en-NL" smtClean="0"/>
              <a:t>26/06/2023</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2646187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851150"/>
            <a:ext cx="9753280" cy="9979025"/>
          </a:xfrm>
        </p:spPr>
        <p:txBody>
          <a:bodyPr anchor="b"/>
          <a:lstStyle>
            <a:lvl1pPr>
              <a:defRPr sz="10583"/>
            </a:lvl1pPr>
          </a:lstStyle>
          <a:p>
            <a:r>
              <a:rPr lang="en-US"/>
              <a:t>Click to edit Master title style</a:t>
            </a:r>
            <a:endParaRPr lang="en-US" dirty="0"/>
          </a:p>
        </p:txBody>
      </p:sp>
      <p:sp>
        <p:nvSpPr>
          <p:cNvPr id="3" name="Content Placeholder 2"/>
          <p:cNvSpPr>
            <a:spLocks noGrp="1"/>
          </p:cNvSpPr>
          <p:nvPr>
            <p:ph idx="1"/>
          </p:nvPr>
        </p:nvSpPr>
        <p:spPr>
          <a:xfrm>
            <a:off x="12856061" y="6157701"/>
            <a:ext cx="15309146" cy="30392467"/>
          </a:xfrm>
        </p:spPr>
        <p:txBody>
          <a:bodyPr/>
          <a:lstStyle>
            <a:lvl1pPr>
              <a:defRPr sz="10583"/>
            </a:lvl1pPr>
            <a:lvl2pPr>
              <a:defRPr sz="9260"/>
            </a:lvl2pPr>
            <a:lvl3pPr>
              <a:defRPr sz="7937"/>
            </a:lvl3pPr>
            <a:lvl4pPr>
              <a:defRPr sz="6614"/>
            </a:lvl4pPr>
            <a:lvl5pPr>
              <a:defRPr sz="6614"/>
            </a:lvl5pPr>
            <a:lvl6pPr>
              <a:defRPr sz="6614"/>
            </a:lvl6pPr>
            <a:lvl7pPr>
              <a:defRPr sz="6614"/>
            </a:lvl7pPr>
            <a:lvl8pPr>
              <a:defRPr sz="6614"/>
            </a:lvl8pPr>
            <a:lvl9pPr>
              <a:defRPr sz="66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2959" y="12830175"/>
            <a:ext cx="9753280" cy="23769486"/>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B8089D90-E8EC-433F-8241-FB36479BB3A8}" type="datetimeFigureOut">
              <a:rPr lang="en-NL" smtClean="0"/>
              <a:t>26/06/2023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2691020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851150"/>
            <a:ext cx="9753280" cy="9979025"/>
          </a:xfrm>
        </p:spPr>
        <p:txBody>
          <a:bodyPr anchor="b"/>
          <a:lstStyle>
            <a:lvl1pPr>
              <a:defRPr sz="10583"/>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56061" y="6157701"/>
            <a:ext cx="15309146" cy="30392467"/>
          </a:xfrm>
        </p:spPr>
        <p:txBody>
          <a:bodyPr anchor="t"/>
          <a:lstStyle>
            <a:lvl1pPr marL="0" indent="0">
              <a:buNone/>
              <a:defRPr sz="10583"/>
            </a:lvl1pPr>
            <a:lvl2pPr marL="1512006" indent="0">
              <a:buNone/>
              <a:defRPr sz="9260"/>
            </a:lvl2pPr>
            <a:lvl3pPr marL="3024012" indent="0">
              <a:buNone/>
              <a:defRPr sz="7937"/>
            </a:lvl3pPr>
            <a:lvl4pPr marL="4536018" indent="0">
              <a:buNone/>
              <a:defRPr sz="6614"/>
            </a:lvl4pPr>
            <a:lvl5pPr marL="6048024" indent="0">
              <a:buNone/>
              <a:defRPr sz="6614"/>
            </a:lvl5pPr>
            <a:lvl6pPr marL="7560031" indent="0">
              <a:buNone/>
              <a:defRPr sz="6614"/>
            </a:lvl6pPr>
            <a:lvl7pPr marL="9072037" indent="0">
              <a:buNone/>
              <a:defRPr sz="6614"/>
            </a:lvl7pPr>
            <a:lvl8pPr marL="10584043" indent="0">
              <a:buNone/>
              <a:defRPr sz="6614"/>
            </a:lvl8pPr>
            <a:lvl9pPr marL="12096049" indent="0">
              <a:buNone/>
              <a:defRPr sz="6614"/>
            </a:lvl9pPr>
          </a:lstStyle>
          <a:p>
            <a:r>
              <a:rPr lang="en-US"/>
              <a:t>Click icon to add picture</a:t>
            </a:r>
            <a:endParaRPr lang="en-US" dirty="0"/>
          </a:p>
        </p:txBody>
      </p:sp>
      <p:sp>
        <p:nvSpPr>
          <p:cNvPr id="4" name="Text Placeholder 3"/>
          <p:cNvSpPr>
            <a:spLocks noGrp="1"/>
          </p:cNvSpPr>
          <p:nvPr>
            <p:ph type="body" sz="half" idx="2"/>
          </p:nvPr>
        </p:nvSpPr>
        <p:spPr>
          <a:xfrm>
            <a:off x="2082959" y="12830175"/>
            <a:ext cx="9753280" cy="23769486"/>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B8089D90-E8EC-433F-8241-FB36479BB3A8}" type="datetimeFigureOut">
              <a:rPr lang="en-NL" smtClean="0"/>
              <a:t>26/06/2023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783370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79020" y="2276970"/>
            <a:ext cx="26082248" cy="826635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79020" y="11384800"/>
            <a:ext cx="26082248" cy="271354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79020" y="39638914"/>
            <a:ext cx="6804065" cy="2276960"/>
          </a:xfrm>
          <a:prstGeom prst="rect">
            <a:avLst/>
          </a:prstGeom>
        </p:spPr>
        <p:txBody>
          <a:bodyPr vert="horz" lIns="91440" tIns="45720" rIns="91440" bIns="45720" rtlCol="0" anchor="ctr"/>
          <a:lstStyle>
            <a:lvl1pPr algn="l">
              <a:defRPr sz="3969">
                <a:solidFill>
                  <a:schemeClr val="tx1">
                    <a:tint val="75000"/>
                  </a:schemeClr>
                </a:solidFill>
              </a:defRPr>
            </a:lvl1pPr>
          </a:lstStyle>
          <a:p>
            <a:fld id="{B8089D90-E8EC-433F-8241-FB36479BB3A8}" type="datetimeFigureOut">
              <a:rPr lang="en-NL" smtClean="0"/>
              <a:t>26/06/2023</a:t>
            </a:fld>
            <a:endParaRPr lang="en-NL"/>
          </a:p>
        </p:txBody>
      </p:sp>
      <p:sp>
        <p:nvSpPr>
          <p:cNvPr id="5" name="Footer Placeholder 4"/>
          <p:cNvSpPr>
            <a:spLocks noGrp="1"/>
          </p:cNvSpPr>
          <p:nvPr>
            <p:ph type="ftr" sz="quarter" idx="3"/>
          </p:nvPr>
        </p:nvSpPr>
        <p:spPr>
          <a:xfrm>
            <a:off x="10017096" y="39638914"/>
            <a:ext cx="10206097" cy="2276960"/>
          </a:xfrm>
          <a:prstGeom prst="rect">
            <a:avLst/>
          </a:prstGeom>
        </p:spPr>
        <p:txBody>
          <a:bodyPr vert="horz" lIns="91440" tIns="45720" rIns="91440" bIns="45720" rtlCol="0" anchor="ctr"/>
          <a:lstStyle>
            <a:lvl1pPr algn="ctr">
              <a:defRPr sz="3969">
                <a:solidFill>
                  <a:schemeClr val="tx1">
                    <a:tint val="75000"/>
                  </a:schemeClr>
                </a:solidFill>
              </a:defRPr>
            </a:lvl1pPr>
          </a:lstStyle>
          <a:p>
            <a:endParaRPr lang="en-NL"/>
          </a:p>
        </p:txBody>
      </p:sp>
      <p:sp>
        <p:nvSpPr>
          <p:cNvPr id="6" name="Slide Number Placeholder 5"/>
          <p:cNvSpPr>
            <a:spLocks noGrp="1"/>
          </p:cNvSpPr>
          <p:nvPr>
            <p:ph type="sldNum" sz="quarter" idx="4"/>
          </p:nvPr>
        </p:nvSpPr>
        <p:spPr>
          <a:xfrm>
            <a:off x="21357203" y="39638914"/>
            <a:ext cx="6804065" cy="2276960"/>
          </a:xfrm>
          <a:prstGeom prst="rect">
            <a:avLst/>
          </a:prstGeom>
        </p:spPr>
        <p:txBody>
          <a:bodyPr vert="horz" lIns="91440" tIns="45720" rIns="91440" bIns="45720" rtlCol="0" anchor="ctr"/>
          <a:lstStyle>
            <a:lvl1pPr algn="r">
              <a:defRPr sz="3969">
                <a:solidFill>
                  <a:schemeClr val="tx1">
                    <a:tint val="75000"/>
                  </a:schemeClr>
                </a:solidFill>
              </a:defRPr>
            </a:lvl1pPr>
          </a:lstStyle>
          <a:p>
            <a:fld id="{95E6E685-E8EF-4ACE-B5D8-F9352030BAE4}" type="slidenum">
              <a:rPr lang="en-NL" smtClean="0"/>
              <a:t>‹#›</a:t>
            </a:fld>
            <a:endParaRPr lang="en-NL"/>
          </a:p>
        </p:txBody>
      </p:sp>
    </p:spTree>
    <p:extLst>
      <p:ext uri="{BB962C8B-B14F-4D97-AF65-F5344CB8AC3E}">
        <p14:creationId xmlns:p14="http://schemas.microsoft.com/office/powerpoint/2010/main" val="43796078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024012" rtl="0" eaLnBrk="1" latinLnBrk="0" hangingPunct="1">
        <a:lnSpc>
          <a:spcPct val="90000"/>
        </a:lnSpc>
        <a:spcBef>
          <a:spcPct val="0"/>
        </a:spcBef>
        <a:buNone/>
        <a:defRPr sz="14551" kern="1200">
          <a:solidFill>
            <a:schemeClr val="tx1"/>
          </a:solidFill>
          <a:latin typeface="+mj-lt"/>
          <a:ea typeface="+mj-ea"/>
          <a:cs typeface="+mj-cs"/>
        </a:defRPr>
      </a:lvl1pPr>
    </p:titleStyle>
    <p:bodyStyle>
      <a:lvl1pPr marL="756003" indent="-756003" algn="l" defTabSz="3024012" rtl="0" eaLnBrk="1" latinLnBrk="0" hangingPunct="1">
        <a:lnSpc>
          <a:spcPct val="90000"/>
        </a:lnSpc>
        <a:spcBef>
          <a:spcPts val="3307"/>
        </a:spcBef>
        <a:buFont typeface="Arial" panose="020B0604020202020204" pitchFamily="34" charset="0"/>
        <a:buChar char="•"/>
        <a:defRPr sz="9260" kern="1200">
          <a:solidFill>
            <a:schemeClr val="tx1"/>
          </a:solidFill>
          <a:latin typeface="+mn-lt"/>
          <a:ea typeface="+mn-ea"/>
          <a:cs typeface="+mn-cs"/>
        </a:defRPr>
      </a:lvl1pPr>
      <a:lvl2pPr marL="2268009" indent="-756003" algn="l" defTabSz="3024012" rtl="0" eaLnBrk="1" latinLnBrk="0" hangingPunct="1">
        <a:lnSpc>
          <a:spcPct val="90000"/>
        </a:lnSpc>
        <a:spcBef>
          <a:spcPts val="1654"/>
        </a:spcBef>
        <a:buFont typeface="Arial" panose="020B0604020202020204" pitchFamily="34" charset="0"/>
        <a:buChar char="•"/>
        <a:defRPr sz="7937" kern="1200">
          <a:solidFill>
            <a:schemeClr val="tx1"/>
          </a:solidFill>
          <a:latin typeface="+mn-lt"/>
          <a:ea typeface="+mn-ea"/>
          <a:cs typeface="+mn-cs"/>
        </a:defRPr>
      </a:lvl2pPr>
      <a:lvl3pPr marL="3780015" indent="-756003" algn="l" defTabSz="3024012" rtl="0" eaLnBrk="1" latinLnBrk="0" hangingPunct="1">
        <a:lnSpc>
          <a:spcPct val="90000"/>
        </a:lnSpc>
        <a:spcBef>
          <a:spcPts val="1654"/>
        </a:spcBef>
        <a:buFont typeface="Arial" panose="020B0604020202020204" pitchFamily="34" charset="0"/>
        <a:buChar char="•"/>
        <a:defRPr sz="6614" kern="1200">
          <a:solidFill>
            <a:schemeClr val="tx1"/>
          </a:solidFill>
          <a:latin typeface="+mn-lt"/>
          <a:ea typeface="+mn-ea"/>
          <a:cs typeface="+mn-cs"/>
        </a:defRPr>
      </a:lvl3pPr>
      <a:lvl4pPr marL="5292021"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4pPr>
      <a:lvl5pPr marL="6804028"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5pPr>
      <a:lvl6pPr marL="8316034"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6pPr>
      <a:lvl7pPr marL="9828040"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7pPr>
      <a:lvl8pPr marL="11340046"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8pPr>
      <a:lvl9pPr marL="12852052"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9pPr>
    </p:bodyStyle>
    <p:otherStyle>
      <a:defPPr>
        <a:defRPr lang="en-US"/>
      </a:defPPr>
      <a:lvl1pPr marL="0" algn="l" defTabSz="3024012" rtl="0" eaLnBrk="1" latinLnBrk="0" hangingPunct="1">
        <a:defRPr sz="5953" kern="1200">
          <a:solidFill>
            <a:schemeClr val="tx1"/>
          </a:solidFill>
          <a:latin typeface="+mn-lt"/>
          <a:ea typeface="+mn-ea"/>
          <a:cs typeface="+mn-cs"/>
        </a:defRPr>
      </a:lvl1pPr>
      <a:lvl2pPr marL="1512006" algn="l" defTabSz="3024012" rtl="0" eaLnBrk="1" latinLnBrk="0" hangingPunct="1">
        <a:defRPr sz="5953" kern="1200">
          <a:solidFill>
            <a:schemeClr val="tx1"/>
          </a:solidFill>
          <a:latin typeface="+mn-lt"/>
          <a:ea typeface="+mn-ea"/>
          <a:cs typeface="+mn-cs"/>
        </a:defRPr>
      </a:lvl2pPr>
      <a:lvl3pPr marL="3024012" algn="l" defTabSz="3024012" rtl="0" eaLnBrk="1" latinLnBrk="0" hangingPunct="1">
        <a:defRPr sz="5953" kern="1200">
          <a:solidFill>
            <a:schemeClr val="tx1"/>
          </a:solidFill>
          <a:latin typeface="+mn-lt"/>
          <a:ea typeface="+mn-ea"/>
          <a:cs typeface="+mn-cs"/>
        </a:defRPr>
      </a:lvl3pPr>
      <a:lvl4pPr marL="4536018" algn="l" defTabSz="3024012" rtl="0" eaLnBrk="1" latinLnBrk="0" hangingPunct="1">
        <a:defRPr sz="5953" kern="1200">
          <a:solidFill>
            <a:schemeClr val="tx1"/>
          </a:solidFill>
          <a:latin typeface="+mn-lt"/>
          <a:ea typeface="+mn-ea"/>
          <a:cs typeface="+mn-cs"/>
        </a:defRPr>
      </a:lvl4pPr>
      <a:lvl5pPr marL="6048024" algn="l" defTabSz="3024012" rtl="0" eaLnBrk="1" latinLnBrk="0" hangingPunct="1">
        <a:defRPr sz="5953" kern="1200">
          <a:solidFill>
            <a:schemeClr val="tx1"/>
          </a:solidFill>
          <a:latin typeface="+mn-lt"/>
          <a:ea typeface="+mn-ea"/>
          <a:cs typeface="+mn-cs"/>
        </a:defRPr>
      </a:lvl5pPr>
      <a:lvl6pPr marL="7560031" algn="l" defTabSz="3024012" rtl="0" eaLnBrk="1" latinLnBrk="0" hangingPunct="1">
        <a:defRPr sz="5953" kern="1200">
          <a:solidFill>
            <a:schemeClr val="tx1"/>
          </a:solidFill>
          <a:latin typeface="+mn-lt"/>
          <a:ea typeface="+mn-ea"/>
          <a:cs typeface="+mn-cs"/>
        </a:defRPr>
      </a:lvl6pPr>
      <a:lvl7pPr marL="9072037" algn="l" defTabSz="3024012" rtl="0" eaLnBrk="1" latinLnBrk="0" hangingPunct="1">
        <a:defRPr sz="5953" kern="1200">
          <a:solidFill>
            <a:schemeClr val="tx1"/>
          </a:solidFill>
          <a:latin typeface="+mn-lt"/>
          <a:ea typeface="+mn-ea"/>
          <a:cs typeface="+mn-cs"/>
        </a:defRPr>
      </a:lvl7pPr>
      <a:lvl8pPr marL="10584043" algn="l" defTabSz="3024012" rtl="0" eaLnBrk="1" latinLnBrk="0" hangingPunct="1">
        <a:defRPr sz="5953" kern="1200">
          <a:solidFill>
            <a:schemeClr val="tx1"/>
          </a:solidFill>
          <a:latin typeface="+mn-lt"/>
          <a:ea typeface="+mn-ea"/>
          <a:cs typeface="+mn-cs"/>
        </a:defRPr>
      </a:lvl8pPr>
      <a:lvl9pPr marL="12096049" algn="l" defTabSz="3024012" rtl="0" eaLnBrk="1" latinLnBrk="0" hangingPunct="1">
        <a:defRPr sz="595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svg"/><Relationship Id="rId3" Type="http://schemas.openxmlformats.org/officeDocument/2006/relationships/image" Target="../media/image1.png"/><Relationship Id="rId7" Type="http://schemas.openxmlformats.org/officeDocument/2006/relationships/image" Target="../media/image4.emf"/><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emf"/><Relationship Id="rId11" Type="http://schemas.openxmlformats.org/officeDocument/2006/relationships/image" Target="../media/image8.svg"/><Relationship Id="rId5" Type="http://schemas.openxmlformats.org/officeDocument/2006/relationships/package" Target="../embeddings/Microsoft_Word_Document.docx"/><Relationship Id="rId15" Type="http://schemas.openxmlformats.org/officeDocument/2006/relationships/image" Target="../media/image12.svg"/><Relationship Id="rId10" Type="http://schemas.openxmlformats.org/officeDocument/2006/relationships/image" Target="../media/image7.png"/><Relationship Id="rId4" Type="http://schemas.openxmlformats.org/officeDocument/2006/relationships/image" Target="../media/image2.svg"/><Relationship Id="rId9" Type="http://schemas.openxmlformats.org/officeDocument/2006/relationships/image" Target="../media/image6.sv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3000">
              <a:schemeClr val="bg1"/>
            </a:gs>
            <a:gs pos="80000">
              <a:schemeClr val="bg1"/>
            </a:gs>
            <a:gs pos="0">
              <a:srgbClr val="FF0000">
                <a:alpha val="48000"/>
                <a:lumMod val="74000"/>
                <a:lumOff val="26000"/>
              </a:srgbClr>
            </a:gs>
            <a:gs pos="53000">
              <a:schemeClr val="accent2">
                <a:lumMod val="12000"/>
                <a:lumOff val="88000"/>
              </a:schemeClr>
            </a:gs>
            <a:gs pos="100000">
              <a:srgbClr val="FF0000">
                <a:alpha val="48000"/>
                <a:lumMod val="62000"/>
                <a:lumOff val="38000"/>
              </a:srgbClr>
            </a:gs>
          </a:gsLst>
          <a:lin ang="612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20035-8802-6B91-C2C2-CAEC48AD8007}"/>
              </a:ext>
            </a:extLst>
          </p:cNvPr>
          <p:cNvSpPr>
            <a:spLocks noGrp="1"/>
          </p:cNvSpPr>
          <p:nvPr>
            <p:ph type="ctrTitle"/>
          </p:nvPr>
        </p:nvSpPr>
        <p:spPr>
          <a:xfrm>
            <a:off x="4174852" y="2229638"/>
            <a:ext cx="21890584" cy="2979845"/>
          </a:xfrm>
        </p:spPr>
        <p:txBody>
          <a:bodyPr>
            <a:noAutofit/>
          </a:bodyPr>
          <a:lstStyle/>
          <a:p>
            <a:pPr>
              <a:lnSpc>
                <a:spcPct val="100000"/>
              </a:lnSpc>
            </a:pPr>
            <a:r>
              <a:rPr lang="en-US" sz="10000" dirty="0">
                <a:latin typeface="Arial" panose="020B0604020202020204" pitchFamily="34" charset="0"/>
                <a:cs typeface="Arial" panose="020B0604020202020204" pitchFamily="34" charset="0"/>
              </a:rPr>
              <a:t>Measuring the Effect of Optical Feedback on a Diode Laser</a:t>
            </a:r>
            <a:endParaRPr lang="en-NL" sz="100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82B0777B-A2FF-B860-C5E1-B1EF9ADF1C0A}"/>
              </a:ext>
            </a:extLst>
          </p:cNvPr>
          <p:cNvSpPr txBox="1"/>
          <p:nvPr/>
        </p:nvSpPr>
        <p:spPr>
          <a:xfrm>
            <a:off x="703370" y="11511127"/>
            <a:ext cx="13773069" cy="4401205"/>
          </a:xfrm>
          <a:prstGeom prst="rect">
            <a:avLst/>
          </a:prstGeom>
          <a:noFill/>
        </p:spPr>
        <p:txBody>
          <a:bodyPr wrap="square" rtlCol="0">
            <a:spAutoFit/>
          </a:bodyPr>
          <a:lstStyle/>
          <a:p>
            <a:pPr algn="just"/>
            <a:r>
              <a:rPr lang="en-GB" sz="4000" dirty="0">
                <a:latin typeface="Arial" panose="020B0604020202020204" pitchFamily="34" charset="0"/>
                <a:cs typeface="Arial" panose="020B0604020202020204" pitchFamily="34" charset="0"/>
              </a:rPr>
              <a:t>The ECDL makes use of a Littman-Metcalf configuration, where a mirror mounted on a high-precision rotation stage selects which wavelength(s) are feedbacked into the diode laser [2]. The zeroth order diffraction of the ECDL is directed into a spectrometer, which displays the wavelengths present in the beam. The spectrometer is calibrated with a neon lamp.</a:t>
            </a:r>
          </a:p>
        </p:txBody>
      </p:sp>
      <p:sp>
        <p:nvSpPr>
          <p:cNvPr id="19" name="TextBox 18">
            <a:extLst>
              <a:ext uri="{FF2B5EF4-FFF2-40B4-BE49-F238E27FC236}">
                <a16:creationId xmlns:a16="http://schemas.microsoft.com/office/drawing/2014/main" id="{5EA47C9F-0453-69C3-157F-6AB057DA5D76}"/>
              </a:ext>
            </a:extLst>
          </p:cNvPr>
          <p:cNvSpPr txBox="1"/>
          <p:nvPr/>
        </p:nvSpPr>
        <p:spPr>
          <a:xfrm>
            <a:off x="704005" y="7191794"/>
            <a:ext cx="13728648" cy="3170099"/>
          </a:xfrm>
          <a:prstGeom prst="rect">
            <a:avLst/>
          </a:prstGeom>
          <a:noFill/>
        </p:spPr>
        <p:txBody>
          <a:bodyPr wrap="square" rtlCol="0">
            <a:spAutoFit/>
          </a:bodyPr>
          <a:lstStyle/>
          <a:p>
            <a:pPr algn="just"/>
            <a:r>
              <a:rPr lang="en-GB" sz="4000" b="0" i="0" u="none" strike="noStrike" dirty="0">
                <a:solidFill>
                  <a:srgbClr val="000000"/>
                </a:solidFill>
                <a:effectLst/>
                <a:latin typeface="Arial" panose="020B0604020202020204" pitchFamily="34" charset="0"/>
                <a:cs typeface="Arial" panose="020B0604020202020204" pitchFamily="34" charset="0"/>
              </a:rPr>
              <a:t>Optical feedback is the phenomenon in which a selected mode of a diode laser is reflected back into the laser cavity</a:t>
            </a:r>
            <a:r>
              <a:rPr lang="en-GB" sz="4000" dirty="0">
                <a:solidFill>
                  <a:srgbClr val="000000"/>
                </a:solidFill>
                <a:latin typeface="Arial" panose="020B0604020202020204" pitchFamily="34" charset="0"/>
                <a:cs typeface="Arial" panose="020B0604020202020204" pitchFamily="34" charset="0"/>
              </a:rPr>
              <a:t> to amplify it. </a:t>
            </a:r>
            <a:r>
              <a:rPr lang="en-GB" sz="4000" b="0" i="0" u="none" strike="noStrike" dirty="0">
                <a:solidFill>
                  <a:srgbClr val="000000"/>
                </a:solidFill>
                <a:effectLst/>
                <a:latin typeface="Arial" panose="020B0604020202020204" pitchFamily="34" charset="0"/>
                <a:cs typeface="Arial" panose="020B0604020202020204" pitchFamily="34" charset="0"/>
              </a:rPr>
              <a:t>For this project we built our own External </a:t>
            </a:r>
            <a:r>
              <a:rPr lang="en-GB" sz="4000" dirty="0">
                <a:solidFill>
                  <a:srgbClr val="000000"/>
                </a:solidFill>
                <a:latin typeface="Arial" panose="020B0604020202020204" pitchFamily="34" charset="0"/>
                <a:cs typeface="Arial" panose="020B0604020202020204" pitchFamily="34" charset="0"/>
              </a:rPr>
              <a:t>C</a:t>
            </a:r>
            <a:r>
              <a:rPr lang="en-GB" sz="4000" b="0" i="0" u="none" strike="noStrike" dirty="0">
                <a:solidFill>
                  <a:srgbClr val="000000"/>
                </a:solidFill>
                <a:effectLst/>
                <a:latin typeface="Arial" panose="020B0604020202020204" pitchFamily="34" charset="0"/>
                <a:cs typeface="Arial" panose="020B0604020202020204" pitchFamily="34" charset="0"/>
              </a:rPr>
              <a:t>avity </a:t>
            </a:r>
            <a:r>
              <a:rPr lang="en-GB" sz="4000" dirty="0">
                <a:solidFill>
                  <a:srgbClr val="000000"/>
                </a:solidFill>
                <a:latin typeface="Arial" panose="020B0604020202020204" pitchFamily="34" charset="0"/>
                <a:cs typeface="Arial" panose="020B0604020202020204" pitchFamily="34" charset="0"/>
              </a:rPr>
              <a:t>D</a:t>
            </a:r>
            <a:r>
              <a:rPr lang="en-GB" sz="4000" b="0" i="0" u="none" strike="noStrike" dirty="0">
                <a:solidFill>
                  <a:srgbClr val="000000"/>
                </a:solidFill>
                <a:effectLst/>
                <a:latin typeface="Arial" panose="020B0604020202020204" pitchFamily="34" charset="0"/>
                <a:cs typeface="Arial" panose="020B0604020202020204" pitchFamily="34" charset="0"/>
              </a:rPr>
              <a:t>iode </a:t>
            </a:r>
            <a:r>
              <a:rPr lang="en-GB" sz="4000" dirty="0">
                <a:solidFill>
                  <a:srgbClr val="000000"/>
                </a:solidFill>
                <a:latin typeface="Arial" panose="020B0604020202020204" pitchFamily="34" charset="0"/>
                <a:cs typeface="Arial" panose="020B0604020202020204" pitchFamily="34" charset="0"/>
              </a:rPr>
              <a:t>L</a:t>
            </a:r>
            <a:r>
              <a:rPr lang="en-GB" sz="4000" b="0" i="0" u="none" strike="noStrike" dirty="0">
                <a:solidFill>
                  <a:srgbClr val="000000"/>
                </a:solidFill>
                <a:effectLst/>
                <a:latin typeface="Arial" panose="020B0604020202020204" pitchFamily="34" charset="0"/>
                <a:cs typeface="Arial" panose="020B0604020202020204" pitchFamily="34" charset="0"/>
              </a:rPr>
              <a:t>aser (ECDL) and Czerny-Turner Spectrometer to measure this effect. </a:t>
            </a:r>
            <a:endParaRPr lang="en-NL" sz="4000"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71943113-C3FB-E68C-3559-3E941114FFB1}"/>
              </a:ext>
            </a:extLst>
          </p:cNvPr>
          <p:cNvSpPr txBox="1"/>
          <p:nvPr/>
        </p:nvSpPr>
        <p:spPr>
          <a:xfrm>
            <a:off x="703370" y="6224097"/>
            <a:ext cx="6607277" cy="923330"/>
          </a:xfrm>
          <a:prstGeom prst="rect">
            <a:avLst/>
          </a:prstGeom>
          <a:noFill/>
        </p:spPr>
        <p:txBody>
          <a:bodyPr wrap="square" rtlCol="0">
            <a:spAutoFit/>
          </a:bodyPr>
          <a:lstStyle/>
          <a:p>
            <a:pPr algn="just"/>
            <a:r>
              <a:rPr lang="en-US" sz="5400" b="1" dirty="0">
                <a:latin typeface="Arial" panose="020B0604020202020204" pitchFamily="34" charset="0"/>
                <a:cs typeface="Arial" panose="020B0604020202020204" pitchFamily="34" charset="0"/>
              </a:rPr>
              <a:t>1. Introduction</a:t>
            </a:r>
            <a:endParaRPr lang="en-NL" sz="5400" b="1"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23F4374A-D1AB-AC16-3EDD-BDAA660FAC95}"/>
              </a:ext>
            </a:extLst>
          </p:cNvPr>
          <p:cNvSpPr txBox="1"/>
          <p:nvPr/>
        </p:nvSpPr>
        <p:spPr>
          <a:xfrm>
            <a:off x="16397952" y="6761446"/>
            <a:ext cx="6607277" cy="923330"/>
          </a:xfrm>
          <a:prstGeom prst="rect">
            <a:avLst/>
          </a:prstGeom>
          <a:noFill/>
        </p:spPr>
        <p:txBody>
          <a:bodyPr wrap="square" rtlCol="0">
            <a:spAutoFit/>
          </a:bodyPr>
          <a:lstStyle/>
          <a:p>
            <a:pPr algn="just"/>
            <a:r>
              <a:rPr lang="en-US" sz="5400" b="1" dirty="0">
                <a:latin typeface="Arial" panose="020B0604020202020204" pitchFamily="34" charset="0"/>
                <a:cs typeface="Arial" panose="020B0604020202020204" pitchFamily="34" charset="0"/>
              </a:rPr>
              <a:t>2. Theory</a:t>
            </a:r>
            <a:endParaRPr lang="en-NL" sz="5400" b="1"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63D33713-FA70-0926-2288-F6BB18F431A9}"/>
              </a:ext>
            </a:extLst>
          </p:cNvPr>
          <p:cNvSpPr txBox="1"/>
          <p:nvPr/>
        </p:nvSpPr>
        <p:spPr>
          <a:xfrm>
            <a:off x="746606" y="10628966"/>
            <a:ext cx="6607277" cy="923330"/>
          </a:xfrm>
          <a:prstGeom prst="rect">
            <a:avLst/>
          </a:prstGeom>
          <a:noFill/>
        </p:spPr>
        <p:txBody>
          <a:bodyPr wrap="square" rtlCol="0">
            <a:spAutoFit/>
          </a:bodyPr>
          <a:lstStyle/>
          <a:p>
            <a:pPr algn="just"/>
            <a:r>
              <a:rPr lang="en-US" sz="5400" b="1" dirty="0">
                <a:latin typeface="Arial" panose="020B0604020202020204" pitchFamily="34" charset="0"/>
                <a:cs typeface="Arial" panose="020B0604020202020204" pitchFamily="34" charset="0"/>
              </a:rPr>
              <a:t>3. Methodology</a:t>
            </a:r>
            <a:endParaRPr lang="en-NL" sz="5400" b="1" dirty="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31544DDD-4DBB-76CF-C7E7-2828C0580963}"/>
              </a:ext>
            </a:extLst>
          </p:cNvPr>
          <p:cNvSpPr txBox="1"/>
          <p:nvPr/>
        </p:nvSpPr>
        <p:spPr>
          <a:xfrm>
            <a:off x="633910" y="26501922"/>
            <a:ext cx="7260700" cy="923330"/>
          </a:xfrm>
          <a:prstGeom prst="rect">
            <a:avLst/>
          </a:prstGeom>
          <a:noFill/>
        </p:spPr>
        <p:txBody>
          <a:bodyPr wrap="square" rtlCol="0">
            <a:spAutoFit/>
          </a:bodyPr>
          <a:lstStyle/>
          <a:p>
            <a:pPr algn="just"/>
            <a:r>
              <a:rPr lang="en-US" sz="5400" b="1" dirty="0">
                <a:latin typeface="Arial" panose="020B0604020202020204" pitchFamily="34" charset="0"/>
                <a:cs typeface="Arial" panose="020B0604020202020204" pitchFamily="34" charset="0"/>
              </a:rPr>
              <a:t>5. Conclusion</a:t>
            </a:r>
            <a:endParaRPr lang="en-NL" sz="5400" b="1"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37F2954F-601B-7628-AF3C-623E467FC958}"/>
              </a:ext>
            </a:extLst>
          </p:cNvPr>
          <p:cNvSpPr txBox="1"/>
          <p:nvPr/>
        </p:nvSpPr>
        <p:spPr>
          <a:xfrm>
            <a:off x="668641" y="27500043"/>
            <a:ext cx="13799377" cy="4401205"/>
          </a:xfrm>
          <a:prstGeom prst="rect">
            <a:avLst/>
          </a:prstGeom>
          <a:noFill/>
        </p:spPr>
        <p:txBody>
          <a:bodyPr wrap="square" rtlCol="0">
            <a:spAutoFit/>
          </a:bodyPr>
          <a:lstStyle/>
          <a:p>
            <a:pPr algn="just"/>
            <a:r>
              <a:rPr lang="en-US" sz="4000" dirty="0">
                <a:latin typeface="Arial" panose="020B0604020202020204" pitchFamily="34" charset="0"/>
                <a:cs typeface="Arial" panose="020B0604020202020204" pitchFamily="34" charset="0"/>
              </a:rPr>
              <a:t>When the laser was provided with optical feedback, the laser’s spectrum narrowed and shifted. The shift was dependent on the laser mode reflected back into the laser cavity. The wavelengths which provided the most obvious shifts and narrowest peaks when providing feedback correspond to the wavelengths of the peaks shown in the broad spectrum of  Figure 1.</a:t>
            </a:r>
            <a:endParaRPr lang="en-NL" sz="4000"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34648C32-1B5B-84D7-78EB-DE232346049C}"/>
              </a:ext>
            </a:extLst>
          </p:cNvPr>
          <p:cNvSpPr txBox="1"/>
          <p:nvPr/>
        </p:nvSpPr>
        <p:spPr>
          <a:xfrm>
            <a:off x="633911" y="32332254"/>
            <a:ext cx="6607277" cy="923330"/>
          </a:xfrm>
          <a:prstGeom prst="rect">
            <a:avLst/>
          </a:prstGeom>
          <a:noFill/>
        </p:spPr>
        <p:txBody>
          <a:bodyPr wrap="square" rtlCol="0">
            <a:spAutoFit/>
          </a:bodyPr>
          <a:lstStyle/>
          <a:p>
            <a:pPr algn="just"/>
            <a:r>
              <a:rPr lang="en-US" sz="5400" b="1" dirty="0">
                <a:latin typeface="Arial" panose="020B0604020202020204" pitchFamily="34" charset="0"/>
                <a:cs typeface="Arial" panose="020B0604020202020204" pitchFamily="34" charset="0"/>
              </a:rPr>
              <a:t>6. Discussion</a:t>
            </a:r>
            <a:endParaRPr lang="en-NL" sz="5400" b="1"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079F492F-F6C6-929D-855D-07D237F5C7F3}"/>
              </a:ext>
            </a:extLst>
          </p:cNvPr>
          <p:cNvSpPr txBox="1"/>
          <p:nvPr/>
        </p:nvSpPr>
        <p:spPr>
          <a:xfrm>
            <a:off x="633911" y="37472242"/>
            <a:ext cx="6607277" cy="923330"/>
          </a:xfrm>
          <a:prstGeom prst="rect">
            <a:avLst/>
          </a:prstGeom>
          <a:noFill/>
        </p:spPr>
        <p:txBody>
          <a:bodyPr wrap="square" rtlCol="0">
            <a:spAutoFit/>
          </a:bodyPr>
          <a:lstStyle/>
          <a:p>
            <a:pPr algn="just"/>
            <a:r>
              <a:rPr lang="en-US" sz="5400" b="1" dirty="0">
                <a:latin typeface="Arial" panose="020B0604020202020204" pitchFamily="34" charset="0"/>
                <a:cs typeface="Arial" panose="020B0604020202020204" pitchFamily="34" charset="0"/>
              </a:rPr>
              <a:t>7. References</a:t>
            </a:r>
            <a:endParaRPr lang="en-NL" sz="5400" b="1" dirty="0">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06D7D6FF-D3E2-C821-9B87-5E021566DEEE}"/>
              </a:ext>
            </a:extLst>
          </p:cNvPr>
          <p:cNvSpPr txBox="1"/>
          <p:nvPr/>
        </p:nvSpPr>
        <p:spPr>
          <a:xfrm>
            <a:off x="668641" y="38694739"/>
            <a:ext cx="13821586" cy="3231654"/>
          </a:xfrm>
          <a:prstGeom prst="rect">
            <a:avLst/>
          </a:prstGeom>
          <a:noFill/>
        </p:spPr>
        <p:txBody>
          <a:bodyPr wrap="square" rtlCol="0">
            <a:spAutoFit/>
          </a:bodyPr>
          <a:lstStyle/>
          <a:p>
            <a:pPr algn="just"/>
            <a:r>
              <a:rPr lang="en-NL" sz="3400" dirty="0">
                <a:latin typeface="Arial" panose="020B0604020202020204" pitchFamily="34" charset="0"/>
                <a:cs typeface="Arial" panose="020B0604020202020204" pitchFamily="34" charset="0"/>
              </a:rPr>
              <a:t>[1] </a:t>
            </a:r>
            <a:r>
              <a:rPr lang="en-GB" sz="3400" dirty="0" err="1">
                <a:latin typeface="Arial" panose="020B0604020202020204" pitchFamily="34" charset="0"/>
                <a:cs typeface="Arial" panose="020B0604020202020204" pitchFamily="34" charset="0"/>
              </a:rPr>
              <a:t>Jumpertz</a:t>
            </a:r>
            <a:r>
              <a:rPr lang="en-GB" sz="3400" dirty="0">
                <a:latin typeface="Arial" panose="020B0604020202020204" pitchFamily="34" charset="0"/>
                <a:cs typeface="Arial" panose="020B0604020202020204" pitchFamily="34" charset="0"/>
              </a:rPr>
              <a:t>, L. (2017). Optical Feedback in </a:t>
            </a:r>
            <a:r>
              <a:rPr lang="en-GB" sz="3400" dirty="0" err="1">
                <a:latin typeface="Arial" panose="020B0604020202020204" pitchFamily="34" charset="0"/>
                <a:cs typeface="Arial" panose="020B0604020202020204" pitchFamily="34" charset="0"/>
              </a:rPr>
              <a:t>Interband</a:t>
            </a:r>
            <a:r>
              <a:rPr lang="en-GB" sz="3400" dirty="0">
                <a:latin typeface="Arial" panose="020B0604020202020204" pitchFamily="34" charset="0"/>
                <a:cs typeface="Arial" panose="020B0604020202020204" pitchFamily="34" charset="0"/>
              </a:rPr>
              <a:t> Lasers. In: Nonlinear Photonics in Mid-infrared Quantum Cascade Lasers. Springer Theses. Springer, Cham.</a:t>
            </a:r>
            <a:endParaRPr lang="en-NL" sz="3400" dirty="0">
              <a:latin typeface="Arial" panose="020B0604020202020204" pitchFamily="34" charset="0"/>
              <a:cs typeface="Arial" panose="020B0604020202020204" pitchFamily="34" charset="0"/>
            </a:endParaRPr>
          </a:p>
          <a:p>
            <a:pPr algn="just"/>
            <a:r>
              <a:rPr lang="en-NL" sz="3400" dirty="0">
                <a:latin typeface="Arial" panose="020B0604020202020204" pitchFamily="34" charset="0"/>
                <a:cs typeface="Arial" panose="020B0604020202020204" pitchFamily="34" charset="0"/>
              </a:rPr>
              <a:t>[2] </a:t>
            </a:r>
            <a:r>
              <a:rPr lang="en-GB" sz="3400" dirty="0">
                <a:solidFill>
                  <a:srgbClr val="1A1A1A"/>
                </a:solidFill>
                <a:latin typeface="Arial" panose="020B0604020202020204" pitchFamily="34" charset="0"/>
                <a:cs typeface="Arial" panose="020B0604020202020204" pitchFamily="34" charset="0"/>
              </a:rPr>
              <a:t>Erik G. Brekke, Matthew A. Schulz; Observation of laser feedback using a grating spectrometer. </a:t>
            </a:r>
            <a:r>
              <a:rPr lang="en-GB" sz="3400" i="1" dirty="0">
                <a:solidFill>
                  <a:srgbClr val="1A1A1A"/>
                </a:solidFill>
                <a:latin typeface="Arial" panose="020B0604020202020204" pitchFamily="34" charset="0"/>
                <a:cs typeface="Arial" panose="020B0604020202020204" pitchFamily="34" charset="0"/>
              </a:rPr>
              <a:t>American Journal of Physics</a:t>
            </a:r>
            <a:r>
              <a:rPr lang="en-GB" sz="3400" dirty="0">
                <a:solidFill>
                  <a:srgbClr val="1A1A1A"/>
                </a:solidFill>
                <a:latin typeface="Arial" panose="020B0604020202020204" pitchFamily="34" charset="0"/>
                <a:cs typeface="Arial" panose="020B0604020202020204" pitchFamily="34" charset="0"/>
              </a:rPr>
              <a:t> 1 July 2015; 83 (7): 616–620.</a:t>
            </a:r>
            <a:endParaRPr lang="en-NL" sz="34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93D495C6-9A4B-A40E-70AD-18D5E7855D68}"/>
              </a:ext>
            </a:extLst>
          </p:cNvPr>
          <p:cNvSpPr txBox="1"/>
          <p:nvPr/>
        </p:nvSpPr>
        <p:spPr>
          <a:xfrm>
            <a:off x="746606" y="33405167"/>
            <a:ext cx="13868834" cy="3785652"/>
          </a:xfrm>
          <a:prstGeom prst="rect">
            <a:avLst/>
          </a:prstGeom>
          <a:noFill/>
        </p:spPr>
        <p:txBody>
          <a:bodyPr wrap="square" rtlCol="0">
            <a:spAutoFit/>
          </a:bodyPr>
          <a:lstStyle/>
          <a:p>
            <a:pPr algn="just"/>
            <a:r>
              <a:rPr lang="en-US" sz="4000" dirty="0">
                <a:latin typeface="Arial" panose="020B0604020202020204" pitchFamily="34" charset="0"/>
                <a:cs typeface="Arial" panose="020B0604020202020204" pitchFamily="34" charset="0"/>
              </a:rPr>
              <a:t>We had trouble calibrating the spectrometer due to the neon light not providing a sharp spectrum. This caused our measurement wavelengths to have a large error on them. We attributed the many peaks of the diode laser to the cavity which is inside the laser itself. This cavity allows only the standing waves that fit in the cavity to be emitted.</a:t>
            </a:r>
            <a:endParaRPr lang="en-NL" sz="40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D5E09757-2436-E6FA-D278-648A4112B2E8}"/>
              </a:ext>
            </a:extLst>
          </p:cNvPr>
          <p:cNvSpPr txBox="1"/>
          <p:nvPr/>
        </p:nvSpPr>
        <p:spPr>
          <a:xfrm>
            <a:off x="17067942" y="24836388"/>
            <a:ext cx="11371179" cy="1569660"/>
          </a:xfrm>
          <a:prstGeom prst="rect">
            <a:avLst/>
          </a:prstGeom>
          <a:noFill/>
        </p:spPr>
        <p:txBody>
          <a:bodyPr wrap="square" rtlCol="0">
            <a:spAutoFit/>
          </a:bodyPr>
          <a:lstStyle/>
          <a:p>
            <a:pPr algn="just"/>
            <a:r>
              <a:rPr lang="en-US" sz="3200" b="1" dirty="0">
                <a:latin typeface="Arial" panose="020B0604020202020204" pitchFamily="34" charset="0"/>
                <a:cs typeface="Arial" panose="020B0604020202020204" pitchFamily="34" charset="0"/>
              </a:rPr>
              <a:t>Figure 3: </a:t>
            </a:r>
            <a:r>
              <a:rPr lang="en-US" sz="3200" dirty="0">
                <a:latin typeface="Arial" panose="020B0604020202020204" pitchFamily="34" charset="0"/>
                <a:cs typeface="Arial" panose="020B0604020202020204" pitchFamily="34" charset="0"/>
              </a:rPr>
              <a:t>Spectrum of the diode laser at 25mA (orange) and at 28mA (blue). The intensity is normalized by the highest peak at 28mA.</a:t>
            </a:r>
            <a:endParaRPr lang="en-NL" sz="32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922CFE9-61E0-7F35-1770-2D423EA33D6B}"/>
              </a:ext>
            </a:extLst>
          </p:cNvPr>
          <p:cNvSpPr txBox="1"/>
          <p:nvPr/>
        </p:nvSpPr>
        <p:spPr>
          <a:xfrm>
            <a:off x="17213508" y="39178003"/>
            <a:ext cx="11594089" cy="3046988"/>
          </a:xfrm>
          <a:prstGeom prst="rect">
            <a:avLst/>
          </a:prstGeom>
          <a:noFill/>
        </p:spPr>
        <p:txBody>
          <a:bodyPr wrap="square" rtlCol="0">
            <a:spAutoFit/>
          </a:bodyPr>
          <a:lstStyle/>
          <a:p>
            <a:pPr algn="just"/>
            <a:r>
              <a:rPr lang="en-US" sz="3200" b="1" dirty="0">
                <a:latin typeface="Arial" panose="020B0604020202020204" pitchFamily="34" charset="0"/>
                <a:cs typeface="Arial" panose="020B0604020202020204" pitchFamily="34" charset="0"/>
              </a:rPr>
              <a:t>Figure 4: </a:t>
            </a:r>
            <a:r>
              <a:rPr lang="en-US" sz="3200" dirty="0">
                <a:latin typeface="Arial" panose="020B0604020202020204" pitchFamily="34" charset="0"/>
                <a:cs typeface="Arial" panose="020B0604020202020204" pitchFamily="34" charset="0"/>
              </a:rPr>
              <a:t>Spectra of the diode laser with optical feedback. A laser mode (wavelength) is selected by changing the incidence angle normal to the diffraction grating (see labels). The result is an enhanced peak at the wavelength providing the feedback. The intensity is relative to the highest peak of the laser at 28mA without feedback.</a:t>
            </a:r>
            <a:endParaRPr lang="en-NL" sz="3200" dirty="0">
              <a:latin typeface="Arial" panose="020B0604020202020204" pitchFamily="34" charset="0"/>
              <a:cs typeface="Arial" panose="020B0604020202020204" pitchFamily="34" charset="0"/>
            </a:endParaRPr>
          </a:p>
        </p:txBody>
      </p:sp>
      <p:pic>
        <p:nvPicPr>
          <p:cNvPr id="2541" name="Graphic 2540">
            <a:extLst>
              <a:ext uri="{FF2B5EF4-FFF2-40B4-BE49-F238E27FC236}">
                <a16:creationId xmlns:a16="http://schemas.microsoft.com/office/drawing/2014/main" id="{2E593A0A-BC36-01EC-4F0E-AD011E643A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500632" y="301816"/>
            <a:ext cx="6341068" cy="1435371"/>
          </a:xfrm>
          <a:prstGeom prst="rect">
            <a:avLst/>
          </a:prstGeom>
        </p:spPr>
      </p:pic>
      <p:graphicFrame>
        <p:nvGraphicFramePr>
          <p:cNvPr id="2554" name="Object 2553">
            <a:extLst>
              <a:ext uri="{FF2B5EF4-FFF2-40B4-BE49-F238E27FC236}">
                <a16:creationId xmlns:a16="http://schemas.microsoft.com/office/drawing/2014/main" id="{320234E1-44B5-2BFA-A3DD-D0A959BB062E}"/>
              </a:ext>
            </a:extLst>
          </p:cNvPr>
          <p:cNvGraphicFramePr>
            <a:graphicFrameLocks noChangeAspect="1"/>
          </p:cNvGraphicFramePr>
          <p:nvPr>
            <p:extLst>
              <p:ext uri="{D42A27DB-BD31-4B8C-83A1-F6EECF244321}">
                <p14:modId xmlns:p14="http://schemas.microsoft.com/office/powerpoint/2010/main" val="3435105680"/>
              </p:ext>
            </p:extLst>
          </p:nvPr>
        </p:nvGraphicFramePr>
        <p:xfrm>
          <a:off x="16441738" y="7689850"/>
          <a:ext cx="12363450" cy="8258175"/>
        </p:xfrm>
        <a:graphic>
          <a:graphicData uri="http://schemas.openxmlformats.org/presentationml/2006/ole">
            <mc:AlternateContent xmlns:mc="http://schemas.openxmlformats.org/markup-compatibility/2006">
              <mc:Choice xmlns:v="urn:schemas-microsoft-com:vml" Requires="v">
                <p:oleObj name="Document" r:id="rId5" imgW="4749800" imgH="3162300" progId="Word.Document.12">
                  <p:embed/>
                </p:oleObj>
              </mc:Choice>
              <mc:Fallback>
                <p:oleObj name="Document" r:id="rId5" imgW="4749800" imgH="3162300" progId="Word.Document.12">
                  <p:embed/>
                  <p:pic>
                    <p:nvPicPr>
                      <p:cNvPr id="2554" name="Object 2553">
                        <a:extLst>
                          <a:ext uri="{FF2B5EF4-FFF2-40B4-BE49-F238E27FC236}">
                            <a16:creationId xmlns:a16="http://schemas.microsoft.com/office/drawing/2014/main" id="{320234E1-44B5-2BFA-A3DD-D0A959BB062E}"/>
                          </a:ext>
                        </a:extLst>
                      </p:cNvPr>
                      <p:cNvPicPr/>
                      <p:nvPr/>
                    </p:nvPicPr>
                    <p:blipFill>
                      <a:blip r:embed="rId6"/>
                      <a:stretch>
                        <a:fillRect/>
                      </a:stretch>
                    </p:blipFill>
                    <p:spPr>
                      <a:xfrm>
                        <a:off x="16441738" y="7689850"/>
                        <a:ext cx="12363450" cy="8258175"/>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6CC7E9B9-9461-8F90-567B-5AF2781D9DD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987535" y="461982"/>
            <a:ext cx="8265218" cy="1275205"/>
          </a:xfrm>
          <a:prstGeom prst="rect">
            <a:avLst/>
          </a:prstGeom>
        </p:spPr>
      </p:pic>
      <p:pic>
        <p:nvPicPr>
          <p:cNvPr id="23" name="Graphic 22">
            <a:extLst>
              <a:ext uri="{FF2B5EF4-FFF2-40B4-BE49-F238E27FC236}">
                <a16:creationId xmlns:a16="http://schemas.microsoft.com/office/drawing/2014/main" id="{ADDDBEAF-66E0-B180-AF29-32017F4EDC0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03372" y="239419"/>
            <a:ext cx="7348340" cy="1488672"/>
          </a:xfrm>
          <a:prstGeom prst="rect">
            <a:avLst/>
          </a:prstGeom>
        </p:spPr>
      </p:pic>
      <p:sp>
        <p:nvSpPr>
          <p:cNvPr id="25" name="TextBox 24">
            <a:extLst>
              <a:ext uri="{FF2B5EF4-FFF2-40B4-BE49-F238E27FC236}">
                <a16:creationId xmlns:a16="http://schemas.microsoft.com/office/drawing/2014/main" id="{B29D553E-96FD-5AB3-7E35-C1ED901401BF}"/>
              </a:ext>
            </a:extLst>
          </p:cNvPr>
          <p:cNvSpPr txBox="1"/>
          <p:nvPr/>
        </p:nvSpPr>
        <p:spPr>
          <a:xfrm>
            <a:off x="10287786" y="5204618"/>
            <a:ext cx="9664716" cy="769441"/>
          </a:xfrm>
          <a:prstGeom prst="rect">
            <a:avLst/>
          </a:prstGeom>
          <a:noFill/>
        </p:spPr>
        <p:txBody>
          <a:bodyPr wrap="square" rtlCol="0">
            <a:spAutoFit/>
          </a:bodyPr>
          <a:lstStyle/>
          <a:p>
            <a:pPr algn="just"/>
            <a:r>
              <a:rPr lang="en-NL" sz="4400" dirty="0">
                <a:solidFill>
                  <a:schemeClr val="bg2">
                    <a:lumMod val="50000"/>
                  </a:schemeClr>
                </a:solidFill>
                <a:latin typeface="Arial" panose="020B0604020202020204" pitchFamily="34" charset="0"/>
                <a:cs typeface="Arial" panose="020B0604020202020204" pitchFamily="34" charset="0"/>
              </a:rPr>
              <a:t>T. </a:t>
            </a:r>
            <a:r>
              <a:rPr lang="en-GB" sz="4400" dirty="0">
                <a:solidFill>
                  <a:schemeClr val="bg2">
                    <a:lumMod val="50000"/>
                  </a:schemeClr>
                </a:solidFill>
                <a:latin typeface="Arial" panose="020B0604020202020204" pitchFamily="34" charset="0"/>
                <a:cs typeface="Arial" panose="020B0604020202020204" pitchFamily="34" charset="0"/>
              </a:rPr>
              <a:t>de Boer, R. van </a:t>
            </a:r>
            <a:r>
              <a:rPr lang="en-GB" sz="4400" dirty="0" err="1">
                <a:solidFill>
                  <a:schemeClr val="bg2">
                    <a:lumMod val="50000"/>
                  </a:schemeClr>
                </a:solidFill>
                <a:latin typeface="Arial" panose="020B0604020202020204" pitchFamily="34" charset="0"/>
                <a:cs typeface="Arial" panose="020B0604020202020204" pitchFamily="34" charset="0"/>
              </a:rPr>
              <a:t>Straaten</a:t>
            </a:r>
            <a:r>
              <a:rPr lang="en-GB" sz="4400" dirty="0">
                <a:solidFill>
                  <a:schemeClr val="bg2">
                    <a:lumMod val="50000"/>
                  </a:schemeClr>
                </a:solidFill>
                <a:latin typeface="Arial" panose="020B0604020202020204" pitchFamily="34" charset="0"/>
                <a:cs typeface="Arial" panose="020B0604020202020204" pitchFamily="34" charset="0"/>
              </a:rPr>
              <a:t>, E. </a:t>
            </a:r>
            <a:r>
              <a:rPr lang="en-GB" sz="4400" dirty="0" err="1">
                <a:solidFill>
                  <a:schemeClr val="bg2">
                    <a:lumMod val="50000"/>
                  </a:schemeClr>
                </a:solidFill>
                <a:latin typeface="Arial" panose="020B0604020202020204" pitchFamily="34" charset="0"/>
                <a:cs typeface="Arial" panose="020B0604020202020204" pitchFamily="34" charset="0"/>
              </a:rPr>
              <a:t>Zegers</a:t>
            </a:r>
            <a:endParaRPr lang="en-NL" sz="4400" dirty="0">
              <a:solidFill>
                <a:schemeClr val="bg2">
                  <a:lumMod val="50000"/>
                </a:schemeClr>
              </a:solidFill>
              <a:latin typeface="Arial" panose="020B0604020202020204" pitchFamily="34" charset="0"/>
              <a:cs typeface="Arial" panose="020B0604020202020204" pitchFamily="34" charset="0"/>
            </a:endParaRPr>
          </a:p>
        </p:txBody>
      </p:sp>
      <p:pic>
        <p:nvPicPr>
          <p:cNvPr id="31" name="Graphic 30">
            <a:extLst>
              <a:ext uri="{FF2B5EF4-FFF2-40B4-BE49-F238E27FC236}">
                <a16:creationId xmlns:a16="http://schemas.microsoft.com/office/drawing/2014/main" id="{B6EFFC4C-4E7E-7A30-D4BA-DC7808B8BE3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3910" y="16278358"/>
            <a:ext cx="15034867" cy="8072945"/>
          </a:xfrm>
          <a:prstGeom prst="rect">
            <a:avLst/>
          </a:prstGeom>
        </p:spPr>
      </p:pic>
      <p:pic>
        <p:nvPicPr>
          <p:cNvPr id="33" name="Graphic 32">
            <a:extLst>
              <a:ext uri="{FF2B5EF4-FFF2-40B4-BE49-F238E27FC236}">
                <a16:creationId xmlns:a16="http://schemas.microsoft.com/office/drawing/2014/main" id="{BDCB3B4C-1811-F6C9-D304-25D5C32F7A7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5926182" y="25397848"/>
            <a:ext cx="14528464" cy="14528464"/>
          </a:xfrm>
          <a:prstGeom prst="rect">
            <a:avLst/>
          </a:prstGeom>
        </p:spPr>
      </p:pic>
      <p:pic>
        <p:nvPicPr>
          <p:cNvPr id="35" name="Graphic 34">
            <a:extLst>
              <a:ext uri="{FF2B5EF4-FFF2-40B4-BE49-F238E27FC236}">
                <a16:creationId xmlns:a16="http://schemas.microsoft.com/office/drawing/2014/main" id="{37B76962-94C1-76FD-60A0-A6FF1C70565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6334294" y="16825994"/>
            <a:ext cx="13352518" cy="8011511"/>
          </a:xfrm>
          <a:prstGeom prst="rect">
            <a:avLst/>
          </a:prstGeom>
        </p:spPr>
      </p:pic>
      <p:sp>
        <p:nvSpPr>
          <p:cNvPr id="36" name="TextBox 35">
            <a:extLst>
              <a:ext uri="{FF2B5EF4-FFF2-40B4-BE49-F238E27FC236}">
                <a16:creationId xmlns:a16="http://schemas.microsoft.com/office/drawing/2014/main" id="{6F89F645-D870-9FD6-5DE6-29F66132BBD8}"/>
              </a:ext>
            </a:extLst>
          </p:cNvPr>
          <p:cNvSpPr txBox="1"/>
          <p:nvPr/>
        </p:nvSpPr>
        <p:spPr>
          <a:xfrm>
            <a:off x="16429038" y="16411966"/>
            <a:ext cx="6607277" cy="923330"/>
          </a:xfrm>
          <a:prstGeom prst="rect">
            <a:avLst/>
          </a:prstGeom>
          <a:noFill/>
        </p:spPr>
        <p:txBody>
          <a:bodyPr wrap="square" rtlCol="0">
            <a:spAutoFit/>
          </a:bodyPr>
          <a:lstStyle/>
          <a:p>
            <a:pPr algn="just"/>
            <a:r>
              <a:rPr lang="en-US" sz="5400" b="1" dirty="0">
                <a:latin typeface="Arial" panose="020B0604020202020204" pitchFamily="34" charset="0"/>
                <a:cs typeface="Arial" panose="020B0604020202020204" pitchFamily="34" charset="0"/>
              </a:rPr>
              <a:t>4. Results</a:t>
            </a:r>
            <a:endParaRPr lang="en-NL" sz="5400" b="1" dirty="0">
              <a:latin typeface="Arial" panose="020B0604020202020204" pitchFamily="34" charset="0"/>
              <a:cs typeface="Arial" panose="020B0604020202020204" pitchFamily="34" charset="0"/>
            </a:endParaRPr>
          </a:p>
        </p:txBody>
      </p:sp>
      <p:sp>
        <p:nvSpPr>
          <p:cNvPr id="5" name="Tekstvak 4">
            <a:extLst>
              <a:ext uri="{FF2B5EF4-FFF2-40B4-BE49-F238E27FC236}">
                <a16:creationId xmlns:a16="http://schemas.microsoft.com/office/drawing/2014/main" id="{362EF87C-9B5F-3621-4CE6-5F85C660ECF5}"/>
              </a:ext>
            </a:extLst>
          </p:cNvPr>
          <p:cNvSpPr txBox="1"/>
          <p:nvPr/>
        </p:nvSpPr>
        <p:spPr>
          <a:xfrm>
            <a:off x="633911" y="24342207"/>
            <a:ext cx="15034867" cy="1569660"/>
          </a:xfrm>
          <a:prstGeom prst="rect">
            <a:avLst/>
          </a:prstGeom>
          <a:noFill/>
        </p:spPr>
        <p:txBody>
          <a:bodyPr wrap="square" rtlCol="0">
            <a:spAutoFit/>
          </a:bodyPr>
          <a:lstStyle/>
          <a:p>
            <a:pPr algn="just"/>
            <a:r>
              <a:rPr lang="nl-NL" sz="3200" b="1">
                <a:latin typeface="Arial" panose="020B0604020202020204" pitchFamily="34" charset="0"/>
                <a:cs typeface="Arial" panose="020B0604020202020204" pitchFamily="34" charset="0"/>
              </a:rPr>
              <a:t>Figure </a:t>
            </a:r>
            <a:r>
              <a:rPr lang="nl-NL" sz="3200" b="1" dirty="0">
                <a:latin typeface="Arial" panose="020B0604020202020204" pitchFamily="34" charset="0"/>
                <a:cs typeface="Arial" panose="020B0604020202020204" pitchFamily="34" charset="0"/>
              </a:rPr>
              <a:t>1:</a:t>
            </a:r>
            <a:r>
              <a:rPr lang="nl-NL" sz="3200" dirty="0">
                <a:latin typeface="Arial" panose="020B0604020202020204" pitchFamily="34" charset="0"/>
                <a:cs typeface="Arial" panose="020B0604020202020204" pitchFamily="34" charset="0"/>
              </a:rPr>
              <a:t> </a:t>
            </a:r>
            <a:r>
              <a:rPr lang="nl-NL" sz="3200" dirty="0" err="1">
                <a:latin typeface="Arial" panose="020B0604020202020204" pitchFamily="34" charset="0"/>
                <a:cs typeface="Arial" panose="020B0604020202020204" pitchFamily="34" charset="0"/>
              </a:rPr>
              <a:t>Schematic</a:t>
            </a:r>
            <a:r>
              <a:rPr lang="nl-NL" sz="3200" dirty="0">
                <a:latin typeface="Arial" panose="020B0604020202020204" pitchFamily="34" charset="0"/>
                <a:cs typeface="Arial" panose="020B0604020202020204" pitchFamily="34" charset="0"/>
              </a:rPr>
              <a:t> </a:t>
            </a:r>
            <a:r>
              <a:rPr lang="nl-NL" sz="3200" dirty="0" err="1">
                <a:latin typeface="Arial" panose="020B0604020202020204" pitchFamily="34" charset="0"/>
                <a:cs typeface="Arial" panose="020B0604020202020204" pitchFamily="34" charset="0"/>
              </a:rPr>
              <a:t>drawing</a:t>
            </a:r>
            <a:r>
              <a:rPr lang="nl-NL" sz="3200" dirty="0">
                <a:latin typeface="Arial" panose="020B0604020202020204" pitchFamily="34" charset="0"/>
                <a:cs typeface="Arial" panose="020B0604020202020204" pitchFamily="34" charset="0"/>
              </a:rPr>
              <a:t> of </a:t>
            </a:r>
            <a:r>
              <a:rPr lang="nl-NL" sz="3200" dirty="0" err="1">
                <a:latin typeface="Arial" panose="020B0604020202020204" pitchFamily="34" charset="0"/>
                <a:cs typeface="Arial" panose="020B0604020202020204" pitchFamily="34" charset="0"/>
              </a:rPr>
              <a:t>the</a:t>
            </a:r>
            <a:r>
              <a:rPr lang="nl-NL" sz="3200" dirty="0">
                <a:latin typeface="Arial" panose="020B0604020202020204" pitchFamily="34" charset="0"/>
                <a:cs typeface="Arial" panose="020B0604020202020204" pitchFamily="34" charset="0"/>
              </a:rPr>
              <a:t> setup </a:t>
            </a:r>
            <a:r>
              <a:rPr lang="nl-NL" sz="3200" dirty="0" err="1">
                <a:latin typeface="Arial" panose="020B0604020202020204" pitchFamily="34" charset="0"/>
                <a:cs typeface="Arial" panose="020B0604020202020204" pitchFamily="34" charset="0"/>
              </a:rPr>
              <a:t>used</a:t>
            </a:r>
            <a:r>
              <a:rPr lang="nl-NL" sz="3200" dirty="0">
                <a:latin typeface="Arial" panose="020B0604020202020204" pitchFamily="34" charset="0"/>
                <a:cs typeface="Arial" panose="020B0604020202020204" pitchFamily="34" charset="0"/>
              </a:rPr>
              <a:t> in </a:t>
            </a:r>
            <a:r>
              <a:rPr lang="nl-NL" sz="3200" dirty="0" err="1">
                <a:latin typeface="Arial" panose="020B0604020202020204" pitchFamily="34" charset="0"/>
                <a:cs typeface="Arial" panose="020B0604020202020204" pitchFamily="34" charset="0"/>
              </a:rPr>
              <a:t>the</a:t>
            </a:r>
            <a:r>
              <a:rPr lang="nl-NL" sz="3200" dirty="0">
                <a:latin typeface="Arial" panose="020B0604020202020204" pitchFamily="34" charset="0"/>
                <a:cs typeface="Arial" panose="020B0604020202020204" pitchFamily="34" charset="0"/>
              </a:rPr>
              <a:t> experiment. On </a:t>
            </a:r>
            <a:r>
              <a:rPr lang="nl-NL" sz="3200" dirty="0" err="1">
                <a:latin typeface="Arial" panose="020B0604020202020204" pitchFamily="34" charset="0"/>
                <a:cs typeface="Arial" panose="020B0604020202020204" pitchFamily="34" charset="0"/>
              </a:rPr>
              <a:t>the</a:t>
            </a:r>
            <a:r>
              <a:rPr lang="nl-NL" sz="3200" dirty="0">
                <a:latin typeface="Arial" panose="020B0604020202020204" pitchFamily="34" charset="0"/>
                <a:cs typeface="Arial" panose="020B0604020202020204" pitchFamily="34" charset="0"/>
              </a:rPr>
              <a:t> </a:t>
            </a:r>
            <a:r>
              <a:rPr lang="nl-NL" sz="3200" dirty="0" err="1">
                <a:latin typeface="Arial" panose="020B0604020202020204" pitchFamily="34" charset="0"/>
                <a:cs typeface="Arial" panose="020B0604020202020204" pitchFamily="34" charset="0"/>
              </a:rPr>
              <a:t>left</a:t>
            </a:r>
            <a:r>
              <a:rPr lang="nl-NL" sz="3200" dirty="0">
                <a:latin typeface="Arial" panose="020B0604020202020204" pitchFamily="34" charset="0"/>
                <a:cs typeface="Arial" panose="020B0604020202020204" pitchFamily="34" charset="0"/>
              </a:rPr>
              <a:t> is </a:t>
            </a:r>
            <a:r>
              <a:rPr lang="nl-NL" sz="3200" dirty="0" err="1">
                <a:latin typeface="Arial" panose="020B0604020202020204" pitchFamily="34" charset="0"/>
                <a:cs typeface="Arial" panose="020B0604020202020204" pitchFamily="34" charset="0"/>
              </a:rPr>
              <a:t>the</a:t>
            </a:r>
            <a:r>
              <a:rPr lang="nl-NL" sz="3200" dirty="0">
                <a:latin typeface="Arial" panose="020B0604020202020204" pitchFamily="34" charset="0"/>
                <a:cs typeface="Arial" panose="020B0604020202020204" pitchFamily="34" charset="0"/>
              </a:rPr>
              <a:t> </a:t>
            </a:r>
            <a:r>
              <a:rPr lang="nl-NL" sz="3200" dirty="0" err="1">
                <a:latin typeface="Arial" panose="020B0604020202020204" pitchFamily="34" charset="0"/>
                <a:cs typeface="Arial" panose="020B0604020202020204" pitchFamily="34" charset="0"/>
              </a:rPr>
              <a:t>External</a:t>
            </a:r>
            <a:r>
              <a:rPr lang="nl-NL" sz="3200" dirty="0">
                <a:latin typeface="Arial" panose="020B0604020202020204" pitchFamily="34" charset="0"/>
                <a:cs typeface="Arial" panose="020B0604020202020204" pitchFamily="34" charset="0"/>
              </a:rPr>
              <a:t> </a:t>
            </a:r>
            <a:r>
              <a:rPr lang="nl-NL" sz="3200" dirty="0" err="1">
                <a:latin typeface="Arial" panose="020B0604020202020204" pitchFamily="34" charset="0"/>
                <a:cs typeface="Arial" panose="020B0604020202020204" pitchFamily="34" charset="0"/>
              </a:rPr>
              <a:t>Cavity</a:t>
            </a:r>
            <a:r>
              <a:rPr lang="nl-NL" sz="3200" dirty="0">
                <a:latin typeface="Arial" panose="020B0604020202020204" pitchFamily="34" charset="0"/>
                <a:cs typeface="Arial" panose="020B0604020202020204" pitchFamily="34" charset="0"/>
              </a:rPr>
              <a:t> Diode Laser (ECDL) in a </a:t>
            </a:r>
            <a:r>
              <a:rPr lang="nl-NL" sz="3200" dirty="0" err="1">
                <a:latin typeface="Arial" panose="020B0604020202020204" pitchFamily="34" charset="0"/>
                <a:cs typeface="Arial" panose="020B0604020202020204" pitchFamily="34" charset="0"/>
              </a:rPr>
              <a:t>Littman-Metcalf</a:t>
            </a:r>
            <a:r>
              <a:rPr lang="nl-NL" sz="3200" dirty="0">
                <a:latin typeface="Arial" panose="020B0604020202020204" pitchFamily="34" charset="0"/>
                <a:cs typeface="Arial" panose="020B0604020202020204" pitchFamily="34" charset="0"/>
              </a:rPr>
              <a:t> setup. On </a:t>
            </a:r>
            <a:r>
              <a:rPr lang="nl-NL" sz="3200" dirty="0" err="1">
                <a:latin typeface="Arial" panose="020B0604020202020204" pitchFamily="34" charset="0"/>
                <a:cs typeface="Arial" panose="020B0604020202020204" pitchFamily="34" charset="0"/>
              </a:rPr>
              <a:t>the</a:t>
            </a:r>
            <a:r>
              <a:rPr lang="nl-NL" sz="3200" dirty="0">
                <a:latin typeface="Arial" panose="020B0604020202020204" pitchFamily="34" charset="0"/>
                <a:cs typeface="Arial" panose="020B0604020202020204" pitchFamily="34" charset="0"/>
              </a:rPr>
              <a:t> right side a </a:t>
            </a:r>
            <a:r>
              <a:rPr lang="nl-NL" sz="3200" dirty="0" err="1">
                <a:latin typeface="Arial" panose="020B0604020202020204" pitchFamily="34" charset="0"/>
                <a:cs typeface="Arial" panose="020B0604020202020204" pitchFamily="34" charset="0"/>
              </a:rPr>
              <a:t>Czerny</a:t>
            </a:r>
            <a:r>
              <a:rPr lang="nl-NL" sz="3200" dirty="0">
                <a:latin typeface="Arial" panose="020B0604020202020204" pitchFamily="34" charset="0"/>
                <a:cs typeface="Arial" panose="020B0604020202020204" pitchFamily="34" charset="0"/>
              </a:rPr>
              <a:t>-Turner spectrometer.</a:t>
            </a:r>
            <a:endParaRPr lang="nl-NL"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53125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597</TotalTime>
  <Words>482</Words>
  <Application>Microsoft Office PowerPoint</Application>
  <PresentationFormat>Custom</PresentationFormat>
  <Paragraphs>19</Paragraphs>
  <Slides>1</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6" baseType="lpstr">
      <vt:lpstr>Arial</vt:lpstr>
      <vt:lpstr>Calibri</vt:lpstr>
      <vt:lpstr>Calibri Light</vt:lpstr>
      <vt:lpstr>Office Theme</vt:lpstr>
      <vt:lpstr>Document</vt:lpstr>
      <vt:lpstr>Measuring the Effect of Optical Feedback on a Diode Laser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c:title>
  <dc:creator>emils Zegers</dc:creator>
  <cp:lastModifiedBy>Emils Zegers</cp:lastModifiedBy>
  <cp:revision>16</cp:revision>
  <cp:lastPrinted>2023-06-26T19:54:25Z</cp:lastPrinted>
  <dcterms:created xsi:type="dcterms:W3CDTF">2023-06-05T09:12:40Z</dcterms:created>
  <dcterms:modified xsi:type="dcterms:W3CDTF">2023-06-26T19:59:36Z</dcterms:modified>
</cp:coreProperties>
</file>