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78" r:id="rId7"/>
    <p:sldId id="286" r:id="rId8"/>
    <p:sldId id="258" r:id="rId9"/>
    <p:sldId id="280" r:id="rId10"/>
    <p:sldId id="281" r:id="rId11"/>
    <p:sldId id="282" r:id="rId12"/>
    <p:sldId id="266"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0655" autoAdjust="0"/>
  </p:normalViewPr>
  <p:slideViewPr>
    <p:cSldViewPr snapToGrid="0">
      <p:cViewPr varScale="1">
        <p:scale>
          <a:sx n="76" d="100"/>
          <a:sy n="76" d="100"/>
        </p:scale>
        <p:origin x="132" y="101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5/10/2025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Aws Deployment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3247662" cy="1917700"/>
          </a:xfrm>
        </p:spPr>
        <p:txBody>
          <a:bodyPr>
            <a:normAutofit/>
          </a:bodyPr>
          <a:lstStyle/>
          <a:p>
            <a:r>
              <a:rPr lang="en-US" dirty="0"/>
              <a:t>Long Term Maintenance </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2813049"/>
            <a:ext cx="3247662" cy="3238499"/>
          </a:xfrm>
        </p:spPr>
        <p:txBody>
          <a:bodyPr>
            <a:normAutofit/>
          </a:bodyPr>
          <a:lstStyle/>
          <a:p>
            <a:r>
              <a:rPr lang="en-US" dirty="0"/>
              <a:t>Using the AWS Pricing Calculator, We’re able to get an estimate of what it could cost to maintain this network environment over the course of 12 months, broken down by resource category.</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8" name="Picture 7" descr="A screenshot of a computer&#10;&#10;AI-generated content may be incorrect.">
            <a:extLst>
              <a:ext uri="{FF2B5EF4-FFF2-40B4-BE49-F238E27FC236}">
                <a16:creationId xmlns:a16="http://schemas.microsoft.com/office/drawing/2014/main" id="{187E27AD-6DC2-E001-C2E1-E3C7830CFE98}"/>
              </a:ext>
            </a:extLst>
          </p:cNvPr>
          <p:cNvPicPr>
            <a:picLocks noChangeAspect="1"/>
          </p:cNvPicPr>
          <p:nvPr/>
        </p:nvPicPr>
        <p:blipFill>
          <a:blip r:embed="rId3"/>
          <a:stretch>
            <a:fillRect/>
          </a:stretch>
        </p:blipFill>
        <p:spPr>
          <a:xfrm>
            <a:off x="4085862" y="1031875"/>
            <a:ext cx="7980717" cy="4794250"/>
          </a:xfrm>
          <a:prstGeom prst="rect">
            <a:avLst/>
          </a:prstGeom>
        </p:spPr>
      </p:pic>
    </p:spTree>
    <p:extLst>
      <p:ext uri="{BB962C8B-B14F-4D97-AF65-F5344CB8AC3E}">
        <p14:creationId xmlns:p14="http://schemas.microsoft.com/office/powerpoint/2010/main" val="165816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3238500" cy="1325563"/>
          </a:xfrm>
        </p:spPr>
        <p:txBody>
          <a:bodyPr/>
          <a:lstStyle/>
          <a:p>
            <a:r>
              <a:rPr lang="en-US" dirty="0"/>
              <a:t>Multi Factor Authentication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fontScale="92500" lnSpcReduction="20000"/>
          </a:bodyPr>
          <a:lstStyle/>
          <a:p>
            <a:r>
              <a:rPr lang="en-US" dirty="0"/>
              <a:t>This is a vital step for ensuring the security of the resources being used in this deployment. As a root user in a free tier system, lack of security here prevents the destruction of needed resources or the creation of resources that might incur costs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pic>
        <p:nvPicPr>
          <p:cNvPr id="6" name="Picture 5" descr="A screenshot of a login form&#10;&#10;AI-generated content may be incorrect.">
            <a:extLst>
              <a:ext uri="{FF2B5EF4-FFF2-40B4-BE49-F238E27FC236}">
                <a16:creationId xmlns:a16="http://schemas.microsoft.com/office/drawing/2014/main" id="{5202179F-EF44-2F48-AC47-EBA6B29B719A}"/>
              </a:ext>
            </a:extLst>
          </p:cNvPr>
          <p:cNvPicPr>
            <a:picLocks noChangeAspect="1"/>
          </p:cNvPicPr>
          <p:nvPr/>
        </p:nvPicPr>
        <p:blipFill>
          <a:blip r:embed="rId3"/>
          <a:stretch>
            <a:fillRect/>
          </a:stretch>
        </p:blipFill>
        <p:spPr>
          <a:xfrm>
            <a:off x="6809966" y="980154"/>
            <a:ext cx="3563384" cy="4897691"/>
          </a:xfrm>
          <a:prstGeom prst="rect">
            <a:avLst/>
          </a:prstGeom>
        </p:spPr>
      </p:pic>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S3 storage</a:t>
            </a:r>
          </a:p>
        </p:txBody>
      </p:sp>
      <p:sp>
        <p:nvSpPr>
          <p:cNvPr id="4" name="TextBox 3">
            <a:extLst>
              <a:ext uri="{FF2B5EF4-FFF2-40B4-BE49-F238E27FC236}">
                <a16:creationId xmlns:a16="http://schemas.microsoft.com/office/drawing/2014/main" id="{61D28774-4E8B-21BB-4E31-6633EBC1B4F7}"/>
              </a:ext>
            </a:extLst>
          </p:cNvPr>
          <p:cNvSpPr txBox="1"/>
          <p:nvPr/>
        </p:nvSpPr>
        <p:spPr>
          <a:xfrm>
            <a:off x="6991350" y="4396154"/>
            <a:ext cx="4179570" cy="1477328"/>
          </a:xfrm>
          <a:prstGeom prst="rect">
            <a:avLst/>
          </a:prstGeom>
          <a:noFill/>
        </p:spPr>
        <p:txBody>
          <a:bodyPr wrap="square" rtlCol="0">
            <a:spAutoFit/>
          </a:bodyPr>
          <a:lstStyle/>
          <a:p>
            <a:r>
              <a:rPr lang="en-US" dirty="0"/>
              <a:t>S3 storage, called buckets, are a fantastic solution for cloud storage, they’re scalable and easy to make publicly accessible, especially for use cases with static websites</a:t>
            </a:r>
          </a:p>
        </p:txBody>
      </p:sp>
      <p:pic>
        <p:nvPicPr>
          <p:cNvPr id="6" name="Picture 5" descr="A screenshot of a computer&#10;&#10;AI-generated content may be incorrect.">
            <a:extLst>
              <a:ext uri="{FF2B5EF4-FFF2-40B4-BE49-F238E27FC236}">
                <a16:creationId xmlns:a16="http://schemas.microsoft.com/office/drawing/2014/main" id="{F1E10EF3-3E37-5B67-432D-E45B1C1B17F2}"/>
              </a:ext>
            </a:extLst>
          </p:cNvPr>
          <p:cNvPicPr>
            <a:picLocks noChangeAspect="1"/>
          </p:cNvPicPr>
          <p:nvPr/>
        </p:nvPicPr>
        <p:blipFill>
          <a:blip r:embed="rId3"/>
          <a:stretch>
            <a:fillRect/>
          </a:stretch>
        </p:blipFill>
        <p:spPr>
          <a:xfrm>
            <a:off x="650512" y="1307873"/>
            <a:ext cx="5442557" cy="4242253"/>
          </a:xfrm>
          <a:prstGeom prst="rect">
            <a:avLst/>
          </a:prstGeom>
        </p:spPr>
      </p:pic>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94A8-EFE3-C72F-3F51-112824ECF2A6}"/>
              </a:ext>
            </a:extLst>
          </p:cNvPr>
          <p:cNvSpPr>
            <a:spLocks noGrp="1"/>
          </p:cNvSpPr>
          <p:nvPr>
            <p:ph type="ctrTitle"/>
          </p:nvPr>
        </p:nvSpPr>
        <p:spPr>
          <a:xfrm>
            <a:off x="7329157" y="158262"/>
            <a:ext cx="4179570" cy="2123494"/>
          </a:xfrm>
        </p:spPr>
        <p:txBody>
          <a:bodyPr/>
          <a:lstStyle/>
          <a:p>
            <a:r>
              <a:rPr lang="en-US" dirty="0"/>
              <a:t>The bucket policy, and public access</a:t>
            </a:r>
          </a:p>
        </p:txBody>
      </p:sp>
      <p:pic>
        <p:nvPicPr>
          <p:cNvPr id="5" name="Picture 4" descr="A screenshot of a computer program&#10;&#10;AI-generated content may be incorrect.">
            <a:extLst>
              <a:ext uri="{FF2B5EF4-FFF2-40B4-BE49-F238E27FC236}">
                <a16:creationId xmlns:a16="http://schemas.microsoft.com/office/drawing/2014/main" id="{21BD5FE5-6BD9-E46C-45A5-93CC519CD7B1}"/>
              </a:ext>
            </a:extLst>
          </p:cNvPr>
          <p:cNvPicPr>
            <a:picLocks noChangeAspect="1"/>
          </p:cNvPicPr>
          <p:nvPr/>
        </p:nvPicPr>
        <p:blipFill>
          <a:blip r:embed="rId2"/>
          <a:stretch>
            <a:fillRect/>
          </a:stretch>
        </p:blipFill>
        <p:spPr>
          <a:xfrm>
            <a:off x="683273" y="995023"/>
            <a:ext cx="4706007" cy="4867954"/>
          </a:xfrm>
          <a:prstGeom prst="rect">
            <a:avLst/>
          </a:prstGeom>
        </p:spPr>
      </p:pic>
      <p:pic>
        <p:nvPicPr>
          <p:cNvPr id="7" name="Picture 6" descr="A screen shot of a computer&#10;&#10;AI-generated content may be incorrect.">
            <a:extLst>
              <a:ext uri="{FF2B5EF4-FFF2-40B4-BE49-F238E27FC236}">
                <a16:creationId xmlns:a16="http://schemas.microsoft.com/office/drawing/2014/main" id="{79B7BEBA-7CFD-09F8-A21C-43446309D0A6}"/>
              </a:ext>
            </a:extLst>
          </p:cNvPr>
          <p:cNvPicPr>
            <a:picLocks noChangeAspect="1"/>
          </p:cNvPicPr>
          <p:nvPr/>
        </p:nvPicPr>
        <p:blipFill>
          <a:blip r:embed="rId3"/>
          <a:stretch>
            <a:fillRect/>
          </a:stretch>
        </p:blipFill>
        <p:spPr>
          <a:xfrm>
            <a:off x="6193035" y="3429000"/>
            <a:ext cx="5315692" cy="2876951"/>
          </a:xfrm>
          <a:prstGeom prst="rect">
            <a:avLst/>
          </a:prstGeom>
        </p:spPr>
      </p:pic>
    </p:spTree>
    <p:extLst>
      <p:ext uri="{BB962C8B-B14F-4D97-AF65-F5344CB8AC3E}">
        <p14:creationId xmlns:p14="http://schemas.microsoft.com/office/powerpoint/2010/main" val="115650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791849" y="668215"/>
            <a:ext cx="8563166" cy="826477"/>
          </a:xfrm>
        </p:spPr>
        <p:txBody>
          <a:bodyPr>
            <a:normAutofit/>
          </a:bodyPr>
          <a:lstStyle/>
          <a:p>
            <a:r>
              <a:rPr lang="en-US" dirty="0"/>
              <a:t>Configuration of the VPC, </a:t>
            </a:r>
            <a:r>
              <a:rPr lang="en-US" dirty="0" err="1"/>
              <a:t>rtb</a:t>
            </a:r>
            <a:r>
              <a:rPr lang="en-US" dirty="0"/>
              <a:t>, and IGW</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7" name="Picture 6" descr="A screenshot of a computer&#10;&#10;AI-generated content may be incorrect.">
            <a:extLst>
              <a:ext uri="{FF2B5EF4-FFF2-40B4-BE49-F238E27FC236}">
                <a16:creationId xmlns:a16="http://schemas.microsoft.com/office/drawing/2014/main" id="{EADA0DDE-CA1C-2A4C-9FE2-F26985CDA9E7}"/>
              </a:ext>
            </a:extLst>
          </p:cNvPr>
          <p:cNvPicPr>
            <a:picLocks noChangeAspect="1"/>
          </p:cNvPicPr>
          <p:nvPr/>
        </p:nvPicPr>
        <p:blipFill>
          <a:blip r:embed="rId3"/>
          <a:stretch>
            <a:fillRect/>
          </a:stretch>
        </p:blipFill>
        <p:spPr>
          <a:xfrm>
            <a:off x="1935942" y="4465678"/>
            <a:ext cx="9722658" cy="1890672"/>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73E429EE-1E0C-E628-C11E-76068ED6FE7A}"/>
              </a:ext>
            </a:extLst>
          </p:cNvPr>
          <p:cNvPicPr>
            <a:picLocks noChangeAspect="1"/>
          </p:cNvPicPr>
          <p:nvPr/>
        </p:nvPicPr>
        <p:blipFill>
          <a:blip r:embed="rId4"/>
          <a:stretch>
            <a:fillRect/>
          </a:stretch>
        </p:blipFill>
        <p:spPr>
          <a:xfrm>
            <a:off x="532212" y="2284313"/>
            <a:ext cx="7023312" cy="1890673"/>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8012430" y="-937675"/>
            <a:ext cx="4179570" cy="3457971"/>
          </a:xfrm>
        </p:spPr>
        <p:txBody>
          <a:bodyPr/>
          <a:lstStyle/>
          <a:p>
            <a:r>
              <a:rPr lang="en-US" dirty="0"/>
              <a:t>Peering the connection</a:t>
            </a:r>
          </a:p>
        </p:txBody>
      </p:sp>
      <p:pic>
        <p:nvPicPr>
          <p:cNvPr id="4" name="Picture 3" descr="A screenshot of a computer program&#10;&#10;AI-generated content may be incorrect.">
            <a:extLst>
              <a:ext uri="{FF2B5EF4-FFF2-40B4-BE49-F238E27FC236}">
                <a16:creationId xmlns:a16="http://schemas.microsoft.com/office/drawing/2014/main" id="{BC79076B-D2EA-C007-F758-599674090946}"/>
              </a:ext>
            </a:extLst>
          </p:cNvPr>
          <p:cNvPicPr>
            <a:picLocks noChangeAspect="1"/>
          </p:cNvPicPr>
          <p:nvPr/>
        </p:nvPicPr>
        <p:blipFill>
          <a:blip r:embed="rId3"/>
          <a:stretch>
            <a:fillRect/>
          </a:stretch>
        </p:blipFill>
        <p:spPr>
          <a:xfrm>
            <a:off x="292123" y="1332079"/>
            <a:ext cx="6369027" cy="1695353"/>
          </a:xfrm>
          <a:prstGeom prst="rect">
            <a:avLst/>
          </a:prstGeom>
        </p:spPr>
      </p:pic>
      <p:pic>
        <p:nvPicPr>
          <p:cNvPr id="6" name="Picture 5" descr="A screen shot of a computer&#10;&#10;AI-generated content may be incorrect.">
            <a:extLst>
              <a:ext uri="{FF2B5EF4-FFF2-40B4-BE49-F238E27FC236}">
                <a16:creationId xmlns:a16="http://schemas.microsoft.com/office/drawing/2014/main" id="{70FADC77-7EE5-F69B-13A2-10E10D793695}"/>
              </a:ext>
            </a:extLst>
          </p:cNvPr>
          <p:cNvPicPr>
            <a:picLocks noChangeAspect="1"/>
          </p:cNvPicPr>
          <p:nvPr/>
        </p:nvPicPr>
        <p:blipFill>
          <a:blip r:embed="rId4"/>
          <a:stretch>
            <a:fillRect/>
          </a:stretch>
        </p:blipFill>
        <p:spPr>
          <a:xfrm>
            <a:off x="292123" y="3830568"/>
            <a:ext cx="6653082" cy="1907400"/>
          </a:xfrm>
          <a:prstGeom prst="rect">
            <a:avLst/>
          </a:prstGeom>
        </p:spPr>
      </p:pic>
      <p:sp>
        <p:nvSpPr>
          <p:cNvPr id="7" name="TextBox 6">
            <a:extLst>
              <a:ext uri="{FF2B5EF4-FFF2-40B4-BE49-F238E27FC236}">
                <a16:creationId xmlns:a16="http://schemas.microsoft.com/office/drawing/2014/main" id="{69BBB76F-2DC7-A7DE-F26B-356775E522C7}"/>
              </a:ext>
            </a:extLst>
          </p:cNvPr>
          <p:cNvSpPr txBox="1"/>
          <p:nvPr/>
        </p:nvSpPr>
        <p:spPr>
          <a:xfrm>
            <a:off x="7275405" y="3429000"/>
            <a:ext cx="4071620" cy="1477328"/>
          </a:xfrm>
          <a:prstGeom prst="rect">
            <a:avLst/>
          </a:prstGeom>
          <a:noFill/>
        </p:spPr>
        <p:txBody>
          <a:bodyPr wrap="square" rtlCol="0">
            <a:spAutoFit/>
          </a:bodyPr>
          <a:lstStyle/>
          <a:p>
            <a:r>
              <a:rPr lang="en-US" dirty="0">
                <a:solidFill>
                  <a:schemeClr val="bg1"/>
                </a:solidFill>
              </a:rPr>
              <a:t>These images show the active connection, and proof that the internet connected </a:t>
            </a:r>
            <a:r>
              <a:rPr lang="en-US" dirty="0" err="1">
                <a:solidFill>
                  <a:schemeClr val="bg1"/>
                </a:solidFill>
              </a:rPr>
              <a:t>vm</a:t>
            </a:r>
            <a:r>
              <a:rPr lang="en-US" dirty="0">
                <a:solidFill>
                  <a:schemeClr val="bg1"/>
                </a:solidFill>
              </a:rPr>
              <a:t> which is being remoted into from my home pc is able to find the private </a:t>
            </a:r>
            <a:r>
              <a:rPr lang="en-US" dirty="0" err="1">
                <a:solidFill>
                  <a:schemeClr val="bg1"/>
                </a:solidFill>
              </a:rPr>
              <a:t>vm</a:t>
            </a:r>
            <a:r>
              <a:rPr lang="en-US" dirty="0">
                <a:solidFill>
                  <a:schemeClr val="bg1"/>
                </a:solidFill>
              </a:rPr>
              <a:t> on the network.</a:t>
            </a:r>
          </a:p>
        </p:txBody>
      </p:sp>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6858000" y="0"/>
            <a:ext cx="5219700" cy="825821"/>
          </a:xfrm>
        </p:spPr>
        <p:txBody>
          <a:bodyPr/>
          <a:lstStyle/>
          <a:p>
            <a:pPr algn="ctr"/>
            <a:r>
              <a:rPr lang="en-US" dirty="0"/>
              <a:t>The full deployment</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16" name="TextBox 15">
            <a:extLst>
              <a:ext uri="{FF2B5EF4-FFF2-40B4-BE49-F238E27FC236}">
                <a16:creationId xmlns:a16="http://schemas.microsoft.com/office/drawing/2014/main" id="{3CF63DF5-61E8-C026-6757-E670B95D1B48}"/>
              </a:ext>
            </a:extLst>
          </p:cNvPr>
          <p:cNvSpPr txBox="1"/>
          <p:nvPr/>
        </p:nvSpPr>
        <p:spPr>
          <a:xfrm>
            <a:off x="7480300" y="1727200"/>
            <a:ext cx="3975100" cy="4247317"/>
          </a:xfrm>
          <a:prstGeom prst="rect">
            <a:avLst/>
          </a:prstGeom>
          <a:noFill/>
        </p:spPr>
        <p:txBody>
          <a:bodyPr wrap="square" rtlCol="0">
            <a:spAutoFit/>
          </a:bodyPr>
          <a:lstStyle/>
          <a:p>
            <a:r>
              <a:rPr lang="en-US" dirty="0"/>
              <a:t>My full deployment of the environment is shown with the given diagram</a:t>
            </a:r>
          </a:p>
          <a:p>
            <a:endParaRPr lang="en-US" dirty="0"/>
          </a:p>
          <a:p>
            <a:r>
              <a:rPr lang="en-US" dirty="0"/>
              <a:t>Associated CIDR blocks, layout and relationship of VPCs to their respective subnets, </a:t>
            </a:r>
            <a:r>
              <a:rPr lang="en-US" dirty="0" err="1"/>
              <a:t>vm</a:t>
            </a:r>
            <a:r>
              <a:rPr lang="en-US" dirty="0"/>
              <a:t> instances, and connections to routing tables, and the singular peering connection, and internet gateway.</a:t>
            </a:r>
            <a:br>
              <a:rPr lang="en-US" dirty="0"/>
            </a:br>
            <a:br>
              <a:rPr lang="en-US" dirty="0"/>
            </a:br>
            <a:r>
              <a:rPr lang="en-US" dirty="0"/>
              <a:t>The central text in each VPC represents the security group IDs and the settings that are configured to permit the required communications.</a:t>
            </a:r>
          </a:p>
        </p:txBody>
      </p:sp>
      <p:pic>
        <p:nvPicPr>
          <p:cNvPr id="18" name="Picture 17" descr="A screenshot of a computer&#10;&#10;AI-generated content may be incorrect.">
            <a:extLst>
              <a:ext uri="{FF2B5EF4-FFF2-40B4-BE49-F238E27FC236}">
                <a16:creationId xmlns:a16="http://schemas.microsoft.com/office/drawing/2014/main" id="{95BD2DA7-88E5-71EA-933B-D7292B35F2DD}"/>
              </a:ext>
            </a:extLst>
          </p:cNvPr>
          <p:cNvPicPr>
            <a:picLocks noChangeAspect="1"/>
          </p:cNvPicPr>
          <p:nvPr/>
        </p:nvPicPr>
        <p:blipFill>
          <a:blip r:embed="rId3"/>
          <a:stretch>
            <a:fillRect/>
          </a:stretch>
        </p:blipFill>
        <p:spPr>
          <a:xfrm>
            <a:off x="0" y="0"/>
            <a:ext cx="6858000" cy="6858000"/>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312420" y="248853"/>
            <a:ext cx="5389880" cy="1476060"/>
          </a:xfrm>
        </p:spPr>
        <p:txBody>
          <a:bodyPr>
            <a:normAutofit fontScale="90000"/>
          </a:bodyPr>
          <a:lstStyle/>
          <a:p>
            <a:r>
              <a:rPr lang="en-US" dirty="0"/>
              <a:t>Proof of network communication and security group permissions</a:t>
            </a:r>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690881" y="2143759"/>
            <a:ext cx="4897119" cy="3031489"/>
          </a:xfrm>
        </p:spPr>
        <p:txBody>
          <a:bodyPr>
            <a:normAutofit/>
          </a:bodyPr>
          <a:lstStyle/>
          <a:p>
            <a:r>
              <a:rPr lang="en-US" dirty="0"/>
              <a:t>The pings here display the respective VM sessions attempts to make connection with the internet at 8.8.8.8 </a:t>
            </a:r>
          </a:p>
          <a:p>
            <a:r>
              <a:rPr lang="en-US" dirty="0"/>
              <a:t>Packet loss shows a lack of connection while repeated pings show sent and received ICMP IPv4 communication over the internet as permitted by security settings and the connection through the IGW</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pic>
        <p:nvPicPr>
          <p:cNvPr id="10" name="Picture 9" descr="A screen shot of a computer&#10;&#10;AI-generated content may be incorrect.">
            <a:extLst>
              <a:ext uri="{FF2B5EF4-FFF2-40B4-BE49-F238E27FC236}">
                <a16:creationId xmlns:a16="http://schemas.microsoft.com/office/drawing/2014/main" id="{3660D179-CA88-B3CC-086A-8ECE5DEAE18C}"/>
              </a:ext>
            </a:extLst>
          </p:cNvPr>
          <p:cNvPicPr>
            <a:picLocks noChangeAspect="1"/>
          </p:cNvPicPr>
          <p:nvPr/>
        </p:nvPicPr>
        <p:blipFill>
          <a:blip r:embed="rId3"/>
          <a:stretch>
            <a:fillRect/>
          </a:stretch>
        </p:blipFill>
        <p:spPr>
          <a:xfrm>
            <a:off x="6096000" y="986883"/>
            <a:ext cx="5506720" cy="1540225"/>
          </a:xfrm>
          <a:prstGeom prst="rect">
            <a:avLst/>
          </a:prstGeom>
        </p:spPr>
      </p:pic>
      <p:pic>
        <p:nvPicPr>
          <p:cNvPr id="12" name="Picture 11" descr="A screenshot of a computer program&#10;&#10;AI-generated content may be incorrect.">
            <a:extLst>
              <a:ext uri="{FF2B5EF4-FFF2-40B4-BE49-F238E27FC236}">
                <a16:creationId xmlns:a16="http://schemas.microsoft.com/office/drawing/2014/main" id="{A5850488-0C38-E8F9-5E99-BF5E1EF9E40F}"/>
              </a:ext>
            </a:extLst>
          </p:cNvPr>
          <p:cNvPicPr>
            <a:picLocks noChangeAspect="1"/>
          </p:cNvPicPr>
          <p:nvPr/>
        </p:nvPicPr>
        <p:blipFill>
          <a:blip r:embed="rId4"/>
          <a:stretch>
            <a:fillRect/>
          </a:stretch>
        </p:blipFill>
        <p:spPr>
          <a:xfrm>
            <a:off x="6096000" y="2981108"/>
            <a:ext cx="5591955" cy="3105583"/>
          </a:xfrm>
          <a:prstGeom prst="rect">
            <a:avLst/>
          </a:prstGeom>
        </p:spPr>
      </p:pic>
    </p:spTree>
    <p:extLst>
      <p:ext uri="{BB962C8B-B14F-4D97-AF65-F5344CB8AC3E}">
        <p14:creationId xmlns:p14="http://schemas.microsoft.com/office/powerpoint/2010/main" val="63692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61975" y="717551"/>
            <a:ext cx="4060654" cy="1204912"/>
          </a:xfrm>
        </p:spPr>
        <p:txBody>
          <a:bodyPr/>
          <a:lstStyle/>
          <a:p>
            <a:r>
              <a:rPr lang="en-US" dirty="0"/>
              <a:t>System Monitoring</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453726" y="654050"/>
            <a:ext cx="5907176" cy="2374377"/>
          </a:xfrm>
        </p:spPr>
        <p:txBody>
          <a:bodyPr>
            <a:noAutofit/>
          </a:bodyPr>
          <a:lstStyle/>
          <a:p>
            <a:r>
              <a:rPr lang="en-US" dirty="0"/>
              <a:t>Now that the system is active, and working properly, we need to be able to keep track of what’s happening. </a:t>
            </a:r>
            <a:br>
              <a:rPr lang="en-US" dirty="0"/>
            </a:br>
            <a:br>
              <a:rPr lang="en-US" dirty="0"/>
            </a:br>
            <a:r>
              <a:rPr lang="en-US" dirty="0"/>
              <a:t>Alarms are one way to have immediate access to knowing when a connection is made, or changes along other metrics. This alarm is configured to send emails any time that a network connection is sent into the public VM.</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10;&#10;AI-generated content may be incorrect.">
            <a:extLst>
              <a:ext uri="{FF2B5EF4-FFF2-40B4-BE49-F238E27FC236}">
                <a16:creationId xmlns:a16="http://schemas.microsoft.com/office/drawing/2014/main" id="{0673774D-B2A4-36E8-6225-D62245C29A8C}"/>
              </a:ext>
            </a:extLst>
          </p:cNvPr>
          <p:cNvPicPr>
            <a:picLocks noChangeAspect="1"/>
          </p:cNvPicPr>
          <p:nvPr/>
        </p:nvPicPr>
        <p:blipFill>
          <a:blip r:embed="rId3"/>
          <a:stretch>
            <a:fillRect/>
          </a:stretch>
        </p:blipFill>
        <p:spPr>
          <a:xfrm>
            <a:off x="0" y="3164953"/>
            <a:ext cx="12192000" cy="3693047"/>
          </a:xfrm>
          <a:prstGeom prst="rect">
            <a:avLst/>
          </a:prstGeom>
        </p:spPr>
      </p:pic>
    </p:spTree>
    <p:extLst>
      <p:ext uri="{BB962C8B-B14F-4D97-AF65-F5344CB8AC3E}">
        <p14:creationId xmlns:p14="http://schemas.microsoft.com/office/powerpoint/2010/main" val="174286162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{1C721C90-F76C-4FFD-B407-376068E47C04}tf67328976_win32</Template>
  <TotalTime>41</TotalTime>
  <Words>388</Words>
  <Application>Microsoft Office PowerPoint</Application>
  <PresentationFormat>Widescreen</PresentationFormat>
  <Paragraphs>35</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Custom</vt:lpstr>
      <vt:lpstr>Aws Deployment</vt:lpstr>
      <vt:lpstr>Multi Factor Authentication</vt:lpstr>
      <vt:lpstr>S3 storage</vt:lpstr>
      <vt:lpstr>The bucket policy, and public access</vt:lpstr>
      <vt:lpstr>Configuration of the VPC, rtb, and IGW</vt:lpstr>
      <vt:lpstr>Peering the connection</vt:lpstr>
      <vt:lpstr>The full deployment</vt:lpstr>
      <vt:lpstr>Proof of network communication and security group permissions</vt:lpstr>
      <vt:lpstr>System Monitoring</vt:lpstr>
      <vt:lpstr>Long Term Maintenance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Emily Eshcoff</dc:creator>
  <cp:lastModifiedBy>Emily Eshcoff</cp:lastModifiedBy>
  <cp:revision>1</cp:revision>
  <dcterms:created xsi:type="dcterms:W3CDTF">2025-05-10T08:24:37Z</dcterms:created>
  <dcterms:modified xsi:type="dcterms:W3CDTF">2025-05-10T09:06:11Z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