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94694"/>
  </p:normalViewPr>
  <p:slideViewPr>
    <p:cSldViewPr snapToGrid="0" snapToObjects="1">
      <p:cViewPr>
        <p:scale>
          <a:sx n="148" d="100"/>
          <a:sy n="148" d="100"/>
        </p:scale>
        <p:origin x="-24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67AC-8896-3242-9987-33706470A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109C34-D2B6-3543-83DF-E1B66A5D1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5E44C2-BF15-D741-AB71-C624D1C8D6B2}"/>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5" name="Footer Placeholder 4">
            <a:extLst>
              <a:ext uri="{FF2B5EF4-FFF2-40B4-BE49-F238E27FC236}">
                <a16:creationId xmlns:a16="http://schemas.microsoft.com/office/drawing/2014/main" id="{7D980AA0-9FEC-524F-947F-61E96388E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8978F-F2F0-2846-9864-1006F28341B4}"/>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211458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1DB5-F08B-E445-B3FF-41D0FE830F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DEDEC-6353-D64B-B227-9AE24D7661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EFD4F-527A-8140-87E1-6092802688F3}"/>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5" name="Footer Placeholder 4">
            <a:extLst>
              <a:ext uri="{FF2B5EF4-FFF2-40B4-BE49-F238E27FC236}">
                <a16:creationId xmlns:a16="http://schemas.microsoft.com/office/drawing/2014/main" id="{76CEB3AE-AF52-374D-A3A7-6DECBC8AB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76FCD-BD5E-9347-9BB9-4C3F2EEE9941}"/>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249268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E15A3-EF72-DD48-B16B-A84DB3241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F0828F-0BA0-854F-8A56-17F82F8B8D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05CAC-C26A-4640-8C98-6E6850D82B5A}"/>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5" name="Footer Placeholder 4">
            <a:extLst>
              <a:ext uri="{FF2B5EF4-FFF2-40B4-BE49-F238E27FC236}">
                <a16:creationId xmlns:a16="http://schemas.microsoft.com/office/drawing/2014/main" id="{1710E000-CA81-0048-AE14-5B9042B22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0D193-0E94-2E42-9D0C-87B1FF449F49}"/>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221659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256-970A-B746-B898-50CF08A3D1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DF77B4-C471-FE4D-B561-E298F87B7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5E931-4289-6B42-A5BD-0823B2C70091}"/>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5" name="Footer Placeholder 4">
            <a:extLst>
              <a:ext uri="{FF2B5EF4-FFF2-40B4-BE49-F238E27FC236}">
                <a16:creationId xmlns:a16="http://schemas.microsoft.com/office/drawing/2014/main" id="{8C94A451-E167-0F4C-B0A4-4AD1C972F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C89FE-C28D-2345-B8D2-768D749ED021}"/>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300499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571A-8699-F247-9E4A-0AC59BF626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D5D3C-1A99-1D43-8ECC-E3CF3E841A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DE174-DEE7-8B45-B125-17E5434A20D4}"/>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5" name="Footer Placeholder 4">
            <a:extLst>
              <a:ext uri="{FF2B5EF4-FFF2-40B4-BE49-F238E27FC236}">
                <a16:creationId xmlns:a16="http://schemas.microsoft.com/office/drawing/2014/main" id="{37FE794F-758E-5A41-9C2F-89ACD68CF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07D32-94AC-CC42-8B66-C99E97B175C9}"/>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293103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9DB4-936D-E944-B2B0-56667A984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C54CD-F6D1-A14B-8F02-EAF89D7C17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63C46-4352-234A-B3EC-564F59414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B2DF3E-9FE1-1D4E-8C31-7D503FD80960}"/>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6" name="Footer Placeholder 5">
            <a:extLst>
              <a:ext uri="{FF2B5EF4-FFF2-40B4-BE49-F238E27FC236}">
                <a16:creationId xmlns:a16="http://schemas.microsoft.com/office/drawing/2014/main" id="{CB3832F0-AE10-A947-BC97-782B23469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F05A8-034C-854B-AC9E-EDC35144C127}"/>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1701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E43E-BAFC-EB46-80A1-708266DB7B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61565E-B399-854B-AF86-1A36F9685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A9386B-74CD-114E-8B4B-FCC5A467B6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E26C61-A601-EE4D-98EA-B9352CB0C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0DE89-3DEE-4948-B244-F54789136E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BE57C4-48B3-7841-80D9-3B5467513F26}"/>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8" name="Footer Placeholder 7">
            <a:extLst>
              <a:ext uri="{FF2B5EF4-FFF2-40B4-BE49-F238E27FC236}">
                <a16:creationId xmlns:a16="http://schemas.microsoft.com/office/drawing/2014/main" id="{ED9D0DE2-CF41-C947-875D-D68677DA47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3B9FD-9DFE-244A-A639-356BB2F6DBDA}"/>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208910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CC4B-F014-BC4E-ADFC-830B09329C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D253F9-0317-0A45-AAA1-B39E3BB116FC}"/>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4" name="Footer Placeholder 3">
            <a:extLst>
              <a:ext uri="{FF2B5EF4-FFF2-40B4-BE49-F238E27FC236}">
                <a16:creationId xmlns:a16="http://schemas.microsoft.com/office/drawing/2014/main" id="{5141A312-7E68-9445-8A53-13B1949F02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669CA-801A-5042-8441-62C93EDBB0BF}"/>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198640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CDAF8-BFEE-E443-8E50-5CD56071DAEA}"/>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3" name="Footer Placeholder 2">
            <a:extLst>
              <a:ext uri="{FF2B5EF4-FFF2-40B4-BE49-F238E27FC236}">
                <a16:creationId xmlns:a16="http://schemas.microsoft.com/office/drawing/2014/main" id="{47F1DF22-E911-724A-813D-DB0A2E7E14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13A9A9-30A8-CB43-9C14-272FB2CFA77C}"/>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213666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EE75-C92F-9946-88A0-81EFBC12F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979799-93CD-3B46-8930-1110D3986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5EB2A5-384F-4441-AF17-9B5CCF977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3963D-15C6-8A46-AFE9-C93571AE4726}"/>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6" name="Footer Placeholder 5">
            <a:extLst>
              <a:ext uri="{FF2B5EF4-FFF2-40B4-BE49-F238E27FC236}">
                <a16:creationId xmlns:a16="http://schemas.microsoft.com/office/drawing/2014/main" id="{C12E5850-86FB-FB4A-BB67-583A8D40C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773FC-0D12-C64E-8D17-D17B394ADE4E}"/>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26870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A1B4-444A-3D4F-8F18-F4A1119ED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7D9A2A-9439-2049-AD0F-22AF1F4D3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92552F-96CF-7348-AD7E-7563350C7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0DE71-43A8-B044-8562-B01EC9A42BA1}"/>
              </a:ext>
            </a:extLst>
          </p:cNvPr>
          <p:cNvSpPr>
            <a:spLocks noGrp="1"/>
          </p:cNvSpPr>
          <p:nvPr>
            <p:ph type="dt" sz="half" idx="10"/>
          </p:nvPr>
        </p:nvSpPr>
        <p:spPr/>
        <p:txBody>
          <a:bodyPr/>
          <a:lstStyle/>
          <a:p>
            <a:fld id="{03153C4F-C5F5-5946-A82E-38B03C3E669A}" type="datetimeFigureOut">
              <a:rPr lang="en-US" smtClean="0"/>
              <a:t>7/27/20</a:t>
            </a:fld>
            <a:endParaRPr lang="en-US"/>
          </a:p>
        </p:txBody>
      </p:sp>
      <p:sp>
        <p:nvSpPr>
          <p:cNvPr id="6" name="Footer Placeholder 5">
            <a:extLst>
              <a:ext uri="{FF2B5EF4-FFF2-40B4-BE49-F238E27FC236}">
                <a16:creationId xmlns:a16="http://schemas.microsoft.com/office/drawing/2014/main" id="{E6AEC32C-D151-8A48-828E-BC7D84CCD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979EE-8746-8744-AD8E-40C3C513720A}"/>
              </a:ext>
            </a:extLst>
          </p:cNvPr>
          <p:cNvSpPr>
            <a:spLocks noGrp="1"/>
          </p:cNvSpPr>
          <p:nvPr>
            <p:ph type="sldNum" sz="quarter" idx="12"/>
          </p:nvPr>
        </p:nvSpPr>
        <p:spPr/>
        <p:txBody>
          <a:bodyPr/>
          <a:lstStyle/>
          <a:p>
            <a:fld id="{D2842948-D824-0345-B1DE-5505DB923551}" type="slidenum">
              <a:rPr lang="en-US" smtClean="0"/>
              <a:t>‹#›</a:t>
            </a:fld>
            <a:endParaRPr lang="en-US"/>
          </a:p>
        </p:txBody>
      </p:sp>
    </p:spTree>
    <p:extLst>
      <p:ext uri="{BB962C8B-B14F-4D97-AF65-F5344CB8AC3E}">
        <p14:creationId xmlns:p14="http://schemas.microsoft.com/office/powerpoint/2010/main" val="48307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E9B30-EC77-CE4E-A410-E77673AFA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0B5A7A-5229-234A-928A-886076608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0A34E-2706-424C-B787-67A9F5125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53C4F-C5F5-5946-A82E-38B03C3E669A}" type="datetimeFigureOut">
              <a:rPr lang="en-US" smtClean="0"/>
              <a:t>7/27/20</a:t>
            </a:fld>
            <a:endParaRPr lang="en-US"/>
          </a:p>
        </p:txBody>
      </p:sp>
      <p:sp>
        <p:nvSpPr>
          <p:cNvPr id="5" name="Footer Placeholder 4">
            <a:extLst>
              <a:ext uri="{FF2B5EF4-FFF2-40B4-BE49-F238E27FC236}">
                <a16:creationId xmlns:a16="http://schemas.microsoft.com/office/drawing/2014/main" id="{A2E5CA0A-E0C7-B342-8E6F-E8C3AFB2A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60091-4640-2942-B27F-F70603E97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42948-D824-0345-B1DE-5505DB923551}" type="slidenum">
              <a:rPr lang="en-US" smtClean="0"/>
              <a:t>‹#›</a:t>
            </a:fld>
            <a:endParaRPr lang="en-US"/>
          </a:p>
        </p:txBody>
      </p:sp>
    </p:spTree>
    <p:extLst>
      <p:ext uri="{BB962C8B-B14F-4D97-AF65-F5344CB8AC3E}">
        <p14:creationId xmlns:p14="http://schemas.microsoft.com/office/powerpoint/2010/main" val="374287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1.xml"/><Relationship Id="rId4"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73DD8FF8-EDC7-494E-9D3A-E0EF980CB06D}"/>
              </a:ext>
            </a:extLst>
          </p:cNvPr>
          <p:cNvGrpSpPr/>
          <p:nvPr/>
        </p:nvGrpSpPr>
        <p:grpSpPr>
          <a:xfrm>
            <a:off x="812107" y="218220"/>
            <a:ext cx="3230453" cy="5092084"/>
            <a:chOff x="812107" y="200968"/>
            <a:chExt cx="3230453" cy="5092084"/>
          </a:xfrm>
        </p:grpSpPr>
        <p:grpSp>
          <p:nvGrpSpPr>
            <p:cNvPr id="35" name="Group 34">
              <a:extLst>
                <a:ext uri="{FF2B5EF4-FFF2-40B4-BE49-F238E27FC236}">
                  <a16:creationId xmlns:a16="http://schemas.microsoft.com/office/drawing/2014/main" id="{F72BFCB5-3665-FF49-BB38-CBFB89058516}"/>
                </a:ext>
              </a:extLst>
            </p:cNvPr>
            <p:cNvGrpSpPr/>
            <p:nvPr/>
          </p:nvGrpSpPr>
          <p:grpSpPr>
            <a:xfrm>
              <a:off x="812107" y="200968"/>
              <a:ext cx="3230453" cy="2745330"/>
              <a:chOff x="4724400" y="2348468"/>
              <a:chExt cx="2743200" cy="1994932"/>
            </a:xfrm>
          </p:grpSpPr>
          <p:pic>
            <p:nvPicPr>
              <p:cNvPr id="5" name="Picture 4">
                <a:extLst>
                  <a:ext uri="{FF2B5EF4-FFF2-40B4-BE49-F238E27FC236}">
                    <a16:creationId xmlns:a16="http://schemas.microsoft.com/office/drawing/2014/main" id="{5E116091-60B9-2243-BA56-0DF4B0B9FB7E}"/>
                  </a:ext>
                </a:extLst>
              </p:cNvPr>
              <p:cNvPicPr>
                <a:picLocks noChangeAspect="1"/>
              </p:cNvPicPr>
              <p:nvPr/>
            </p:nvPicPr>
            <p:blipFill>
              <a:blip r:embed="rId2"/>
              <a:stretch>
                <a:fillRect/>
              </a:stretch>
            </p:blipFill>
            <p:spPr>
              <a:xfrm>
                <a:off x="4724400" y="2514600"/>
                <a:ext cx="2743200" cy="1828800"/>
              </a:xfrm>
              <a:prstGeom prst="rect">
                <a:avLst/>
              </a:prstGeom>
            </p:spPr>
          </p:pic>
          <p:sp>
            <p:nvSpPr>
              <p:cNvPr id="32" name="Rectangle 31">
                <a:extLst>
                  <a:ext uri="{FF2B5EF4-FFF2-40B4-BE49-F238E27FC236}">
                    <a16:creationId xmlns:a16="http://schemas.microsoft.com/office/drawing/2014/main" id="{9280B8EE-3D2A-5149-AB9B-7D05562197F0}"/>
                  </a:ext>
                </a:extLst>
              </p:cNvPr>
              <p:cNvSpPr/>
              <p:nvPr/>
            </p:nvSpPr>
            <p:spPr>
              <a:xfrm>
                <a:off x="5372100" y="2743200"/>
                <a:ext cx="679450" cy="12319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6BD8BB4-371C-0E4C-80A2-CCA82A6B022D}"/>
                  </a:ext>
                </a:extLst>
              </p:cNvPr>
              <p:cNvCxnSpPr/>
              <p:nvPr/>
            </p:nvCxnSpPr>
            <p:spPr>
              <a:xfrm flipV="1">
                <a:off x="5597525"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32D202A8-D90D-A946-B6A5-CC2599644F58}"/>
                  </a:ext>
                </a:extLst>
              </p:cNvPr>
              <p:cNvCxnSpPr/>
              <p:nvPr/>
            </p:nvCxnSpPr>
            <p:spPr>
              <a:xfrm flipV="1">
                <a:off x="5372100"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A846B428-38AD-0A41-B723-4E30107785F2}"/>
                  </a:ext>
                </a:extLst>
              </p:cNvPr>
              <p:cNvCxnSpPr>
                <a:cxnSpLocks/>
              </p:cNvCxnSpPr>
              <p:nvPr/>
            </p:nvCxnSpPr>
            <p:spPr>
              <a:xfrm flipV="1">
                <a:off x="5508625"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2EA85B3D-A942-BE4A-8D52-EEE31690A5B4}"/>
                  </a:ext>
                </a:extLst>
              </p:cNvPr>
              <p:cNvCxnSpPr/>
              <p:nvPr/>
            </p:nvCxnSpPr>
            <p:spPr>
              <a:xfrm flipV="1">
                <a:off x="6051550"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id="{D08B3BD9-E50E-7246-9050-9F815363660B}"/>
                  </a:ext>
                </a:extLst>
              </p:cNvPr>
              <p:cNvCxnSpPr/>
              <p:nvPr/>
            </p:nvCxnSpPr>
            <p:spPr>
              <a:xfrm flipV="1">
                <a:off x="6248400"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100BA418-E488-4A4F-A118-A5D0D8EBC529}"/>
                  </a:ext>
                </a:extLst>
              </p:cNvPr>
              <p:cNvCxnSpPr/>
              <p:nvPr/>
            </p:nvCxnSpPr>
            <p:spPr>
              <a:xfrm flipV="1">
                <a:off x="6496050"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FBB7EF9E-A847-C54D-807B-A1E4B64F3E06}"/>
                  </a:ext>
                </a:extLst>
              </p:cNvPr>
              <p:cNvCxnSpPr>
                <a:cxnSpLocks/>
              </p:cNvCxnSpPr>
              <p:nvPr/>
            </p:nvCxnSpPr>
            <p:spPr>
              <a:xfrm flipV="1">
                <a:off x="6810375"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sp>
            <p:nvSpPr>
              <p:cNvPr id="33" name="Rectangle 32">
                <a:extLst>
                  <a:ext uri="{FF2B5EF4-FFF2-40B4-BE49-F238E27FC236}">
                    <a16:creationId xmlns:a16="http://schemas.microsoft.com/office/drawing/2014/main" id="{47851210-E130-204B-AA24-69F3FC50DD4A}"/>
                  </a:ext>
                </a:extLst>
              </p:cNvPr>
              <p:cNvSpPr/>
              <p:nvPr/>
            </p:nvSpPr>
            <p:spPr>
              <a:xfrm>
                <a:off x="6055269" y="2743200"/>
                <a:ext cx="1051890" cy="1231900"/>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AEDBF9B-83CA-F847-994E-08D1FC22779E}"/>
                  </a:ext>
                </a:extLst>
              </p:cNvPr>
              <p:cNvSpPr txBox="1"/>
              <p:nvPr/>
            </p:nvSpPr>
            <p:spPr>
              <a:xfrm>
                <a:off x="5639553" y="2348468"/>
                <a:ext cx="942975" cy="369332"/>
              </a:xfrm>
              <a:prstGeom prst="rect">
                <a:avLst/>
              </a:prstGeom>
              <a:solidFill>
                <a:schemeClr val="bg1"/>
              </a:solidFill>
            </p:spPr>
            <p:txBody>
              <a:bodyPr wrap="square" rtlCol="0">
                <a:spAutoFit/>
              </a:bodyPr>
              <a:lstStyle/>
              <a:p>
                <a:endParaRPr lang="en-US" dirty="0"/>
              </a:p>
            </p:txBody>
          </p:sp>
          <p:sp>
            <p:nvSpPr>
              <p:cNvPr id="23" name="TextBox 22">
                <a:extLst>
                  <a:ext uri="{FF2B5EF4-FFF2-40B4-BE49-F238E27FC236}">
                    <a16:creationId xmlns:a16="http://schemas.microsoft.com/office/drawing/2014/main" id="{57AE1F18-1B39-3548-B2AA-28D2F6587F5E}"/>
                  </a:ext>
                </a:extLst>
              </p:cNvPr>
              <p:cNvSpPr txBox="1"/>
              <p:nvPr/>
            </p:nvSpPr>
            <p:spPr>
              <a:xfrm>
                <a:off x="5636551" y="2487044"/>
                <a:ext cx="942520" cy="145373"/>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Florida Covid-19 Cases</a:t>
                </a:r>
              </a:p>
            </p:txBody>
          </p:sp>
          <p:sp>
            <p:nvSpPr>
              <p:cNvPr id="28" name="TextBox 27">
                <a:extLst>
                  <a:ext uri="{FF2B5EF4-FFF2-40B4-BE49-F238E27FC236}">
                    <a16:creationId xmlns:a16="http://schemas.microsoft.com/office/drawing/2014/main" id="{AC78C34F-9FAF-4E43-90AB-6EAEADEFF368}"/>
                  </a:ext>
                </a:extLst>
              </p:cNvPr>
              <p:cNvSpPr txBox="1"/>
              <p:nvPr/>
            </p:nvSpPr>
            <p:spPr>
              <a:xfrm>
                <a:off x="5283994" y="2622432"/>
                <a:ext cx="1709280" cy="134190"/>
              </a:xfrm>
              <a:prstGeom prst="rect">
                <a:avLst/>
              </a:prstGeom>
              <a:noFill/>
            </p:spPr>
            <p:txBody>
              <a:bodyPr wrap="none" rtlCol="0">
                <a:spAutoFit/>
              </a:bodyPr>
              <a:lstStyle/>
              <a:p>
                <a:r>
                  <a:rPr lang="en-US" sz="600" dirty="0">
                    <a:solidFill>
                      <a:srgbClr val="FF0000"/>
                    </a:solidFill>
                    <a:latin typeface="Arial" panose="020B0604020202020204" pitchFamily="34" charset="0"/>
                    <a:cs typeface="Arial" panose="020B0604020202020204" pitchFamily="34" charset="0"/>
                  </a:rPr>
                  <a:t>1      2   3                          </a:t>
                </a:r>
                <a:r>
                  <a:rPr lang="en-US" sz="600" dirty="0">
                    <a:solidFill>
                      <a:srgbClr val="00B050"/>
                    </a:solidFill>
                    <a:latin typeface="Arial" panose="020B0604020202020204" pitchFamily="34" charset="0"/>
                    <a:cs typeface="Arial" panose="020B0604020202020204" pitchFamily="34" charset="0"/>
                  </a:rPr>
                  <a:t>4       5             6                </a:t>
                </a:r>
                <a:r>
                  <a:rPr lang="en-US" sz="600" dirty="0">
                    <a:solidFill>
                      <a:srgbClr val="FF0000"/>
                    </a:solidFill>
                    <a:latin typeface="Arial" panose="020B0604020202020204" pitchFamily="34" charset="0"/>
                    <a:cs typeface="Arial" panose="020B0604020202020204" pitchFamily="34" charset="0"/>
                  </a:rPr>
                  <a:t>7</a:t>
                </a:r>
              </a:p>
            </p:txBody>
          </p:sp>
        </p:grpSp>
        <p:sp>
          <p:nvSpPr>
            <p:cNvPr id="34" name="TextBox 33">
              <a:extLst>
                <a:ext uri="{FF2B5EF4-FFF2-40B4-BE49-F238E27FC236}">
                  <a16:creationId xmlns:a16="http://schemas.microsoft.com/office/drawing/2014/main" id="{14C490C6-E636-8740-9CB5-221C3910DC61}"/>
                </a:ext>
              </a:extLst>
            </p:cNvPr>
            <p:cNvSpPr txBox="1"/>
            <p:nvPr/>
          </p:nvSpPr>
          <p:spPr>
            <a:xfrm>
              <a:off x="839129" y="2984728"/>
              <a:ext cx="3203431" cy="2308324"/>
            </a:xfrm>
            <a:prstGeom prst="rect">
              <a:avLst/>
            </a:prstGeom>
            <a:noFill/>
          </p:spPr>
          <p:txBody>
            <a:bodyPr wrap="square" rtlCol="0">
              <a:spAutoFit/>
            </a:bodyPr>
            <a:lstStyle/>
            <a:p>
              <a:r>
                <a:rPr lang="en-US" sz="800" dirty="0">
                  <a:solidFill>
                    <a:srgbClr val="FF0000"/>
                  </a:solidFill>
                  <a:latin typeface="Arial" panose="020B0604020202020204" pitchFamily="34" charset="0"/>
                  <a:cs typeface="Arial" panose="020B0604020202020204" pitchFamily="34" charset="0"/>
                </a:rPr>
                <a:t>1. March 17</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Bars and nightclubs in Florida close and restaurants to operate at 50% maximum capacity. K-12 public schools close.</a:t>
              </a:r>
            </a:p>
            <a:p>
              <a:r>
                <a:rPr lang="en-US" sz="800" dirty="0">
                  <a:solidFill>
                    <a:srgbClr val="FF0000"/>
                  </a:solidFill>
                  <a:latin typeface="Arial" panose="020B0604020202020204" pitchFamily="34" charset="0"/>
                  <a:cs typeface="Arial" panose="020B0604020202020204" pitchFamily="34" charset="0"/>
                </a:rPr>
                <a:t>2. March 27</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Vacation rentals suspended.</a:t>
              </a:r>
            </a:p>
            <a:p>
              <a:r>
                <a:rPr lang="en-US" sz="800" dirty="0">
                  <a:solidFill>
                    <a:srgbClr val="FF0000"/>
                  </a:solidFill>
                  <a:latin typeface="Arial" panose="020B0604020202020204" pitchFamily="34" charset="0"/>
                  <a:cs typeface="Arial" panose="020B0604020202020204" pitchFamily="34" charset="0"/>
                </a:rPr>
                <a:t>3. April 2</a:t>
              </a:r>
              <a:r>
                <a:rPr lang="en-US" sz="800" baseline="30000" dirty="0">
                  <a:solidFill>
                    <a:srgbClr val="FF0000"/>
                  </a:solidFill>
                  <a:latin typeface="Arial" panose="020B0604020202020204" pitchFamily="34" charset="0"/>
                  <a:cs typeface="Arial" panose="020B0604020202020204" pitchFamily="34" charset="0"/>
                </a:rPr>
                <a:t>nd</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Statewide stay-at-home order goes into effect</a:t>
              </a:r>
            </a:p>
            <a:p>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00B050"/>
                  </a:solidFill>
                  <a:latin typeface="Arial" panose="020B0604020202020204" pitchFamily="34" charset="0"/>
                  <a:cs typeface="Arial" panose="020B0604020202020204" pitchFamily="34" charset="0"/>
                </a:rPr>
                <a:t>4. May 4</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Retail stores and restaurants reopen 25% capacity except in Miami-Dade, Broward and Palm Beach counties. This is followed by salons and barbershops and then sporting venues.</a:t>
              </a:r>
            </a:p>
            <a:p>
              <a:r>
                <a:rPr lang="en-US" sz="800" dirty="0">
                  <a:solidFill>
                    <a:srgbClr val="00B050"/>
                  </a:solidFill>
                  <a:latin typeface="Arial" panose="020B0604020202020204" pitchFamily="34" charset="0"/>
                  <a:cs typeface="Arial" panose="020B0604020202020204" pitchFamily="34" charset="0"/>
                </a:rPr>
                <a:t>5. May 18</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Miami-Dade, Broward and Palm Beach counties reopen personal-care businesses, retail stores and restaurants at 25 capacity. Gyms reopen at 50 percent capacity.</a:t>
              </a:r>
            </a:p>
            <a:p>
              <a:r>
                <a:rPr lang="en-US" sz="800" dirty="0">
                  <a:solidFill>
                    <a:srgbClr val="00B050"/>
                  </a:solidFill>
                  <a:latin typeface="Arial" panose="020B0604020202020204" pitchFamily="34" charset="0"/>
                  <a:cs typeface="Arial" panose="020B0604020202020204" pitchFamily="34" charset="0"/>
                </a:rPr>
                <a:t>6. June 5th - </a:t>
              </a:r>
              <a:r>
                <a:rPr lang="en-US" sz="800" dirty="0">
                  <a:latin typeface="Arial" panose="020B0604020202020204" pitchFamily="34" charset="0"/>
                  <a:cs typeface="Arial" panose="020B0604020202020204" pitchFamily="34" charset="0"/>
                </a:rPr>
                <a:t>Bars, theme parks, and recreational venues reopen with approved social distancing measures in place except in Miami-Dade, Broward and Palm Beach counties.</a:t>
              </a:r>
            </a:p>
            <a:p>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FF0000"/>
                  </a:solidFill>
                  <a:latin typeface="Arial" panose="020B0604020202020204" pitchFamily="34" charset="0"/>
                  <a:cs typeface="Arial" panose="020B0604020202020204" pitchFamily="34" charset="0"/>
                </a:rPr>
                <a:t>7. June 26</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Bars close statewide due to a spike in new coronavirus cases.</a:t>
              </a:r>
              <a:endParaRPr lang="en-US" sz="800" dirty="0">
                <a:solidFill>
                  <a:srgbClr val="FF0000"/>
                </a:solidFill>
                <a:latin typeface="Arial" panose="020B0604020202020204" pitchFamily="34" charset="0"/>
                <a:cs typeface="Arial" panose="020B0604020202020204" pitchFamily="34" charset="0"/>
              </a:endParaRPr>
            </a:p>
          </p:txBody>
        </p:sp>
      </p:grpSp>
      <p:grpSp>
        <p:nvGrpSpPr>
          <p:cNvPr id="71" name="Group 70">
            <a:extLst>
              <a:ext uri="{FF2B5EF4-FFF2-40B4-BE49-F238E27FC236}">
                <a16:creationId xmlns:a16="http://schemas.microsoft.com/office/drawing/2014/main" id="{0528F623-AF33-CA4B-B4C1-FD456B866E69}"/>
              </a:ext>
            </a:extLst>
          </p:cNvPr>
          <p:cNvGrpSpPr/>
          <p:nvPr/>
        </p:nvGrpSpPr>
        <p:grpSpPr>
          <a:xfrm>
            <a:off x="4532059" y="397747"/>
            <a:ext cx="3215597" cy="4402863"/>
            <a:chOff x="4122274" y="397747"/>
            <a:chExt cx="3215597" cy="4402863"/>
          </a:xfrm>
        </p:grpSpPr>
        <p:grpSp>
          <p:nvGrpSpPr>
            <p:cNvPr id="36" name="Group 35">
              <a:extLst>
                <a:ext uri="{FF2B5EF4-FFF2-40B4-BE49-F238E27FC236}">
                  <a16:creationId xmlns:a16="http://schemas.microsoft.com/office/drawing/2014/main" id="{040F4C33-AB12-854E-8B2D-C590FF37BEC3}"/>
                </a:ext>
              </a:extLst>
            </p:cNvPr>
            <p:cNvGrpSpPr/>
            <p:nvPr/>
          </p:nvGrpSpPr>
          <p:grpSpPr>
            <a:xfrm>
              <a:off x="4122274" y="397747"/>
              <a:ext cx="3215597" cy="2554098"/>
              <a:chOff x="4724400" y="2491078"/>
              <a:chExt cx="2743200" cy="1852322"/>
            </a:xfrm>
          </p:grpSpPr>
          <p:pic>
            <p:nvPicPr>
              <p:cNvPr id="37" name="Picture 36">
                <a:extLst>
                  <a:ext uri="{FF2B5EF4-FFF2-40B4-BE49-F238E27FC236}">
                    <a16:creationId xmlns:a16="http://schemas.microsoft.com/office/drawing/2014/main" id="{C94521EE-935E-7640-B5BF-BC2466A1F30A}"/>
                  </a:ext>
                </a:extLst>
              </p:cNvPr>
              <p:cNvPicPr>
                <a:picLocks noChangeAspect="1"/>
              </p:cNvPicPr>
              <p:nvPr/>
            </p:nvPicPr>
            <p:blipFill>
              <a:blip r:embed="rId3"/>
              <a:stretch>
                <a:fillRect/>
              </a:stretch>
            </p:blipFill>
            <p:spPr>
              <a:xfrm>
                <a:off x="4724400" y="2514600"/>
                <a:ext cx="2743200" cy="1828800"/>
              </a:xfrm>
              <a:prstGeom prst="rect">
                <a:avLst/>
              </a:prstGeom>
            </p:spPr>
          </p:pic>
          <p:sp>
            <p:nvSpPr>
              <p:cNvPr id="38" name="TextBox 37">
                <a:extLst>
                  <a:ext uri="{FF2B5EF4-FFF2-40B4-BE49-F238E27FC236}">
                    <a16:creationId xmlns:a16="http://schemas.microsoft.com/office/drawing/2014/main" id="{4AC4D490-0F6F-7047-A662-29CE12FBB310}"/>
                  </a:ext>
                </a:extLst>
              </p:cNvPr>
              <p:cNvSpPr txBox="1"/>
              <p:nvPr/>
            </p:nvSpPr>
            <p:spPr>
              <a:xfrm>
                <a:off x="5598908" y="2584450"/>
                <a:ext cx="1025525" cy="139700"/>
              </a:xfrm>
              <a:prstGeom prst="rect">
                <a:avLst/>
              </a:prstGeom>
              <a:solidFill>
                <a:schemeClr val="bg1"/>
              </a:solidFill>
            </p:spPr>
            <p:txBody>
              <a:bodyPr wrap="square" rtlCol="0">
                <a:spAutoFit/>
              </a:bodyPr>
              <a:lstStyle/>
              <a:p>
                <a:endParaRPr lang="en-US" dirty="0"/>
              </a:p>
            </p:txBody>
          </p:sp>
          <p:sp>
            <p:nvSpPr>
              <p:cNvPr id="39" name="TextBox 38">
                <a:extLst>
                  <a:ext uri="{FF2B5EF4-FFF2-40B4-BE49-F238E27FC236}">
                    <a16:creationId xmlns:a16="http://schemas.microsoft.com/office/drawing/2014/main" id="{00ED1781-358C-054C-9306-37867FFD6087}"/>
                  </a:ext>
                </a:extLst>
              </p:cNvPr>
              <p:cNvSpPr txBox="1"/>
              <p:nvPr/>
            </p:nvSpPr>
            <p:spPr>
              <a:xfrm>
                <a:off x="5099918" y="2622267"/>
                <a:ext cx="1642652" cy="133926"/>
              </a:xfrm>
              <a:prstGeom prst="rect">
                <a:avLst/>
              </a:prstGeom>
              <a:noFill/>
            </p:spPr>
            <p:txBody>
              <a:bodyPr wrap="none" rtlCol="0">
                <a:spAutoFit/>
              </a:bodyPr>
              <a:lstStyle/>
              <a:p>
                <a:r>
                  <a:rPr lang="en-US" sz="600" dirty="0">
                    <a:solidFill>
                      <a:srgbClr val="FF0000"/>
                    </a:solidFill>
                    <a:latin typeface="Arial" panose="020B0604020202020204" pitchFamily="34" charset="0"/>
                    <a:cs typeface="Arial" panose="020B0604020202020204" pitchFamily="34" charset="0"/>
                  </a:rPr>
                  <a:t>   1 2     3             </a:t>
                </a:r>
                <a:r>
                  <a:rPr lang="en-US" sz="600" dirty="0">
                    <a:solidFill>
                      <a:srgbClr val="00B050"/>
                    </a:solidFill>
                    <a:latin typeface="Arial" panose="020B0604020202020204" pitchFamily="34" charset="0"/>
                    <a:cs typeface="Arial" panose="020B0604020202020204" pitchFamily="34" charset="0"/>
                  </a:rPr>
                  <a:t>4    5                              6             7</a:t>
                </a:r>
                <a:endParaRPr lang="en-US" sz="600" dirty="0">
                  <a:solidFill>
                    <a:srgbClr val="FF0000"/>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5AEC06D0-9405-7444-A373-44A75B1B56AD}"/>
                  </a:ext>
                </a:extLst>
              </p:cNvPr>
              <p:cNvSpPr txBox="1"/>
              <p:nvPr/>
            </p:nvSpPr>
            <p:spPr>
              <a:xfrm>
                <a:off x="5655872" y="2491078"/>
                <a:ext cx="994453" cy="145087"/>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Georgia Covid-19 Cases</a:t>
                </a:r>
              </a:p>
            </p:txBody>
          </p:sp>
          <p:cxnSp>
            <p:nvCxnSpPr>
              <p:cNvPr id="41" name="Straight Connector 40">
                <a:extLst>
                  <a:ext uri="{FF2B5EF4-FFF2-40B4-BE49-F238E27FC236}">
                    <a16:creationId xmlns:a16="http://schemas.microsoft.com/office/drawing/2014/main" id="{1EB3AA95-B265-B948-A44F-81110752AE03}"/>
                  </a:ext>
                </a:extLst>
              </p:cNvPr>
              <p:cNvCxnSpPr/>
              <p:nvPr/>
            </p:nvCxnSpPr>
            <p:spPr>
              <a:xfrm flipV="1">
                <a:off x="5413375"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913A9933-A49D-F341-BE8D-5E5FFC7A4ECA}"/>
                  </a:ext>
                </a:extLst>
              </p:cNvPr>
              <p:cNvCxnSpPr/>
              <p:nvPr/>
            </p:nvCxnSpPr>
            <p:spPr>
              <a:xfrm flipV="1">
                <a:off x="5283200"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0F8D2CAF-05E0-CB4E-A4BC-34A8D002917A}"/>
                  </a:ext>
                </a:extLst>
              </p:cNvPr>
              <p:cNvCxnSpPr/>
              <p:nvPr/>
            </p:nvCxnSpPr>
            <p:spPr>
              <a:xfrm flipV="1">
                <a:off x="5251450"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5812D669-629C-5E45-84AA-C5504B791BF9}"/>
                  </a:ext>
                </a:extLst>
              </p:cNvPr>
              <p:cNvCxnSpPr/>
              <p:nvPr/>
            </p:nvCxnSpPr>
            <p:spPr>
              <a:xfrm flipV="1">
                <a:off x="5687668"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814DE2A5-8DC5-5D41-84EE-C06E8BB205D9}"/>
                  </a:ext>
                </a:extLst>
              </p:cNvPr>
              <p:cNvCxnSpPr/>
              <p:nvPr/>
            </p:nvCxnSpPr>
            <p:spPr>
              <a:xfrm flipV="1">
                <a:off x="5799207"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46" name="Straight Connector 45">
                <a:extLst>
                  <a:ext uri="{FF2B5EF4-FFF2-40B4-BE49-F238E27FC236}">
                    <a16:creationId xmlns:a16="http://schemas.microsoft.com/office/drawing/2014/main" id="{F2BFA420-ED83-254C-B61C-18A3B5DCC36F}"/>
                  </a:ext>
                </a:extLst>
              </p:cNvPr>
              <p:cNvCxnSpPr/>
              <p:nvPr/>
            </p:nvCxnSpPr>
            <p:spPr>
              <a:xfrm flipV="1">
                <a:off x="6618914"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5199BC7D-D4AD-2D4D-B74E-9331A9214E85}"/>
                  </a:ext>
                </a:extLst>
              </p:cNvPr>
              <p:cNvCxnSpPr/>
              <p:nvPr/>
            </p:nvCxnSpPr>
            <p:spPr>
              <a:xfrm flipV="1">
                <a:off x="6359090"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sp>
            <p:nvSpPr>
              <p:cNvPr id="48" name="Rectangle 47">
                <a:extLst>
                  <a:ext uri="{FF2B5EF4-FFF2-40B4-BE49-F238E27FC236}">
                    <a16:creationId xmlns:a16="http://schemas.microsoft.com/office/drawing/2014/main" id="{C229F168-9138-8142-B095-E97332D109DE}"/>
                  </a:ext>
                </a:extLst>
              </p:cNvPr>
              <p:cNvSpPr/>
              <p:nvPr/>
            </p:nvSpPr>
            <p:spPr>
              <a:xfrm>
                <a:off x="5251435" y="2743200"/>
                <a:ext cx="436234" cy="12319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933FD02-8698-D34B-AD37-C80E4373AFA9}"/>
                  </a:ext>
                </a:extLst>
              </p:cNvPr>
              <p:cNvSpPr/>
              <p:nvPr/>
            </p:nvSpPr>
            <p:spPr>
              <a:xfrm>
                <a:off x="5687669" y="2743200"/>
                <a:ext cx="1424050" cy="1231900"/>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628CFA25-11C9-994C-B6EE-045EEDE00AA9}"/>
                </a:ext>
              </a:extLst>
            </p:cNvPr>
            <p:cNvSpPr txBox="1"/>
            <p:nvPr/>
          </p:nvSpPr>
          <p:spPr>
            <a:xfrm>
              <a:off x="4128357" y="2984728"/>
              <a:ext cx="3203430" cy="1815882"/>
            </a:xfrm>
            <a:prstGeom prst="rect">
              <a:avLst/>
            </a:prstGeom>
            <a:noFill/>
          </p:spPr>
          <p:txBody>
            <a:bodyPr wrap="square" rtlCol="0">
              <a:spAutoFit/>
            </a:bodyPr>
            <a:lstStyle/>
            <a:p>
              <a:r>
                <a:rPr lang="en-US" sz="800" dirty="0">
                  <a:solidFill>
                    <a:srgbClr val="FF0000"/>
                  </a:solidFill>
                  <a:latin typeface="Arial" panose="020B0604020202020204" pitchFamily="34" charset="0"/>
                  <a:cs typeface="Arial" panose="020B0604020202020204" pitchFamily="34" charset="0"/>
                </a:rPr>
                <a:t>1. March 18</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All public K-12 and post-secondary schools close.</a:t>
              </a:r>
            </a:p>
            <a:p>
              <a:r>
                <a:rPr lang="en-US" sz="800" dirty="0">
                  <a:solidFill>
                    <a:srgbClr val="FF0000"/>
                  </a:solidFill>
                  <a:latin typeface="Arial" panose="020B0604020202020204" pitchFamily="34" charset="0"/>
                  <a:cs typeface="Arial" panose="020B0604020202020204" pitchFamily="34" charset="0"/>
                </a:rPr>
                <a:t>2. March 23th - </a:t>
              </a:r>
              <a:r>
                <a:rPr lang="en-US" sz="800" dirty="0">
                  <a:latin typeface="Arial" panose="020B0604020202020204" pitchFamily="34" charset="0"/>
                  <a:cs typeface="Arial" panose="020B0604020202020204" pitchFamily="34" charset="0"/>
                </a:rPr>
                <a:t>Large gatherings limited, shelter-in-place partially established and bars and nightclubs closed.</a:t>
              </a:r>
            </a:p>
            <a:p>
              <a:r>
                <a:rPr lang="en-US" sz="800" dirty="0">
                  <a:solidFill>
                    <a:srgbClr val="FF0000"/>
                  </a:solidFill>
                  <a:latin typeface="Arial" panose="020B0604020202020204" pitchFamily="34" charset="0"/>
                  <a:cs typeface="Arial" panose="020B0604020202020204" pitchFamily="34" charset="0"/>
                </a:rPr>
                <a:t>3. April 3</a:t>
              </a:r>
              <a:r>
                <a:rPr lang="en-US" sz="800" baseline="30000" dirty="0">
                  <a:solidFill>
                    <a:srgbClr val="FF0000"/>
                  </a:solidFill>
                  <a:latin typeface="Arial" panose="020B0604020202020204" pitchFamily="34" charset="0"/>
                  <a:cs typeface="Arial" panose="020B0604020202020204" pitchFamily="34" charset="0"/>
                </a:rPr>
                <a:t>rd</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Statewide shelter-in-place order goes into </a:t>
              </a:r>
              <a:r>
                <a:rPr lang="en-US" sz="800" dirty="0" err="1">
                  <a:latin typeface="Arial" panose="020B0604020202020204" pitchFamily="34" charset="0"/>
                  <a:cs typeface="Arial" panose="020B0604020202020204" pitchFamily="34" charset="0"/>
                </a:rPr>
                <a:t>effect.t</a:t>
              </a:r>
              <a:endParaRPr lang="en-US" sz="800" dirty="0">
                <a:latin typeface="Arial" panose="020B0604020202020204" pitchFamily="34" charset="0"/>
                <a:cs typeface="Arial" panose="020B0604020202020204"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00B050"/>
                  </a:solidFill>
                  <a:latin typeface="Arial" panose="020B0604020202020204" pitchFamily="34" charset="0"/>
                  <a:cs typeface="Arial" panose="020B0604020202020204" pitchFamily="34" charset="0"/>
                </a:rPr>
                <a:t>4. April 24</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Barbershops, gyms, and other close contact businesses reopen.</a:t>
              </a:r>
            </a:p>
            <a:p>
              <a:r>
                <a:rPr lang="en-US" sz="800" dirty="0">
                  <a:solidFill>
                    <a:srgbClr val="00B050"/>
                  </a:solidFill>
                  <a:latin typeface="Arial" panose="020B0604020202020204" pitchFamily="34" charset="0"/>
                  <a:cs typeface="Arial" panose="020B0604020202020204" pitchFamily="34" charset="0"/>
                </a:rPr>
                <a:t>5. April 27th - </a:t>
              </a:r>
              <a:r>
                <a:rPr lang="en-US" sz="800" dirty="0">
                  <a:latin typeface="Arial" panose="020B0604020202020204" pitchFamily="34" charset="0"/>
                  <a:cs typeface="Arial" panose="020B0604020202020204" pitchFamily="34" charset="0"/>
                </a:rPr>
                <a:t>Restaurant dine-in services resume and theaters and private social clubs reopen under specific guidelines.</a:t>
              </a:r>
            </a:p>
            <a:p>
              <a:r>
                <a:rPr lang="en-US" sz="800" dirty="0">
                  <a:solidFill>
                    <a:srgbClr val="00B050"/>
                  </a:solidFill>
                  <a:latin typeface="Arial" panose="020B0604020202020204" pitchFamily="34" charset="0"/>
                  <a:cs typeface="Arial" panose="020B0604020202020204" pitchFamily="34" charset="0"/>
                </a:rPr>
                <a:t>6. June 1</a:t>
              </a:r>
              <a:r>
                <a:rPr lang="en-US" sz="800" baseline="30000" dirty="0">
                  <a:solidFill>
                    <a:srgbClr val="00B050"/>
                  </a:solidFill>
                  <a:latin typeface="Arial" panose="020B0604020202020204" pitchFamily="34" charset="0"/>
                  <a:cs typeface="Arial" panose="020B0604020202020204" pitchFamily="34" charset="0"/>
                </a:rPr>
                <a:t>st</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Bars and nightclubs reopen with capacity limits and gatherings 25 or more people allowed with physical distancing.</a:t>
              </a:r>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00B050"/>
                  </a:solidFill>
                  <a:latin typeface="Arial" panose="020B0604020202020204" pitchFamily="34" charset="0"/>
                  <a:cs typeface="Arial" panose="020B0604020202020204" pitchFamily="34" charset="0"/>
                </a:rPr>
                <a:t>7. June 16</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Gatherings</a:t>
              </a:r>
              <a:r>
                <a:rPr lang="en-US" sz="800" dirty="0">
                  <a:solidFill>
                    <a:srgbClr val="FF0000"/>
                  </a:solidFill>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of 50 people with social distancing, restaurants lax capacity restrictions. Bars can allow up to 50 people or 35 percent of total listed capacity, whichever is greater.</a:t>
              </a:r>
              <a:endParaRPr lang="en-US" sz="800" dirty="0">
                <a:solidFill>
                  <a:srgbClr val="FF0000"/>
                </a:solidFill>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4859C210-E013-DD4C-B11D-BE572FFFAC30}"/>
              </a:ext>
            </a:extLst>
          </p:cNvPr>
          <p:cNvGrpSpPr/>
          <p:nvPr/>
        </p:nvGrpSpPr>
        <p:grpSpPr>
          <a:xfrm>
            <a:off x="8237156" y="378970"/>
            <a:ext cx="3320981" cy="5478835"/>
            <a:chOff x="7564298" y="378970"/>
            <a:chExt cx="3320981" cy="5478835"/>
          </a:xfrm>
        </p:grpSpPr>
        <p:grpSp>
          <p:nvGrpSpPr>
            <p:cNvPr id="51" name="Group 50">
              <a:extLst>
                <a:ext uri="{FF2B5EF4-FFF2-40B4-BE49-F238E27FC236}">
                  <a16:creationId xmlns:a16="http://schemas.microsoft.com/office/drawing/2014/main" id="{15159CE7-5DCD-0440-BFB7-B34E060FEE81}"/>
                </a:ext>
              </a:extLst>
            </p:cNvPr>
            <p:cNvGrpSpPr/>
            <p:nvPr/>
          </p:nvGrpSpPr>
          <p:grpSpPr>
            <a:xfrm>
              <a:off x="7623073" y="378970"/>
              <a:ext cx="3203430" cy="2554958"/>
              <a:chOff x="4724400" y="2484906"/>
              <a:chExt cx="2743200" cy="1858494"/>
            </a:xfrm>
          </p:grpSpPr>
          <p:pic>
            <p:nvPicPr>
              <p:cNvPr id="52" name="Picture 51">
                <a:extLst>
                  <a:ext uri="{FF2B5EF4-FFF2-40B4-BE49-F238E27FC236}">
                    <a16:creationId xmlns:a16="http://schemas.microsoft.com/office/drawing/2014/main" id="{1E9BF497-DE3A-2444-9599-7ACC11100AA1}"/>
                  </a:ext>
                </a:extLst>
              </p:cNvPr>
              <p:cNvPicPr>
                <a:picLocks noChangeAspect="1"/>
              </p:cNvPicPr>
              <p:nvPr/>
            </p:nvPicPr>
            <p:blipFill>
              <a:blip r:embed="rId4"/>
              <a:stretch>
                <a:fillRect/>
              </a:stretch>
            </p:blipFill>
            <p:spPr>
              <a:xfrm>
                <a:off x="4724400" y="2514600"/>
                <a:ext cx="2743200" cy="1828800"/>
              </a:xfrm>
              <a:prstGeom prst="rect">
                <a:avLst/>
              </a:prstGeom>
            </p:spPr>
          </p:pic>
          <p:sp>
            <p:nvSpPr>
              <p:cNvPr id="53" name="TextBox 52">
                <a:extLst>
                  <a:ext uri="{FF2B5EF4-FFF2-40B4-BE49-F238E27FC236}">
                    <a16:creationId xmlns:a16="http://schemas.microsoft.com/office/drawing/2014/main" id="{FF0B1D73-8509-5348-8A76-5DC2E56E4AE5}"/>
                  </a:ext>
                </a:extLst>
              </p:cNvPr>
              <p:cNvSpPr txBox="1"/>
              <p:nvPr/>
            </p:nvSpPr>
            <p:spPr>
              <a:xfrm>
                <a:off x="5670550" y="2609850"/>
                <a:ext cx="1038225" cy="107950"/>
              </a:xfrm>
              <a:prstGeom prst="rect">
                <a:avLst/>
              </a:prstGeom>
              <a:solidFill>
                <a:schemeClr val="bg1"/>
              </a:solidFill>
            </p:spPr>
            <p:txBody>
              <a:bodyPr wrap="square" rtlCol="0">
                <a:spAutoFit/>
              </a:bodyPr>
              <a:lstStyle/>
              <a:p>
                <a:endParaRPr lang="en-US" dirty="0"/>
              </a:p>
            </p:txBody>
          </p:sp>
          <p:sp>
            <p:nvSpPr>
              <p:cNvPr id="54" name="TextBox 53">
                <a:extLst>
                  <a:ext uri="{FF2B5EF4-FFF2-40B4-BE49-F238E27FC236}">
                    <a16:creationId xmlns:a16="http://schemas.microsoft.com/office/drawing/2014/main" id="{BA0E3AD3-C759-BB44-BF4A-15BB4F054E3B}"/>
                  </a:ext>
                </a:extLst>
              </p:cNvPr>
              <p:cNvSpPr txBox="1"/>
              <p:nvPr/>
            </p:nvSpPr>
            <p:spPr>
              <a:xfrm>
                <a:off x="5598908" y="2584450"/>
                <a:ext cx="1025525" cy="139700"/>
              </a:xfrm>
              <a:prstGeom prst="rect">
                <a:avLst/>
              </a:prstGeom>
              <a:solidFill>
                <a:schemeClr val="bg1"/>
              </a:solidFill>
            </p:spPr>
            <p:txBody>
              <a:bodyPr wrap="square" rtlCol="0">
                <a:spAutoFit/>
              </a:bodyPr>
              <a:lstStyle/>
              <a:p>
                <a:endParaRPr lang="en-US" dirty="0"/>
              </a:p>
            </p:txBody>
          </p:sp>
          <p:sp>
            <p:nvSpPr>
              <p:cNvPr id="55" name="TextBox 54">
                <a:extLst>
                  <a:ext uri="{FF2B5EF4-FFF2-40B4-BE49-F238E27FC236}">
                    <a16:creationId xmlns:a16="http://schemas.microsoft.com/office/drawing/2014/main" id="{6B33A082-2541-484C-8ED1-7FDE821F24FD}"/>
                  </a:ext>
                </a:extLst>
              </p:cNvPr>
              <p:cNvSpPr txBox="1"/>
              <p:nvPr/>
            </p:nvSpPr>
            <p:spPr>
              <a:xfrm>
                <a:off x="5186461" y="2629266"/>
                <a:ext cx="1907309" cy="134327"/>
              </a:xfrm>
              <a:prstGeom prst="rect">
                <a:avLst/>
              </a:prstGeom>
              <a:noFill/>
            </p:spPr>
            <p:txBody>
              <a:bodyPr wrap="square" rtlCol="0">
                <a:spAutoFit/>
              </a:bodyPr>
              <a:lstStyle/>
              <a:p>
                <a:r>
                  <a:rPr lang="en-US" sz="600" dirty="0">
                    <a:solidFill>
                      <a:srgbClr val="FF0000"/>
                    </a:solidFill>
                    <a:latin typeface="Arial" panose="020B0604020202020204" pitchFamily="34" charset="0"/>
                    <a:cs typeface="Arial" panose="020B0604020202020204" pitchFamily="34" charset="0"/>
                  </a:rPr>
                  <a:t>1        2 3                   </a:t>
                </a:r>
                <a:r>
                  <a:rPr lang="en-US" sz="600" dirty="0">
                    <a:solidFill>
                      <a:srgbClr val="00B050"/>
                    </a:solidFill>
                    <a:latin typeface="Arial" panose="020B0604020202020204" pitchFamily="34" charset="0"/>
                    <a:cs typeface="Arial" panose="020B0604020202020204" pitchFamily="34" charset="0"/>
                  </a:rPr>
                  <a:t>4    5            6   7    8                </a:t>
                </a:r>
                <a:r>
                  <a:rPr lang="en-US" sz="600" dirty="0">
                    <a:solidFill>
                      <a:srgbClr val="FF0000"/>
                    </a:solidFill>
                    <a:latin typeface="Arial" panose="020B0604020202020204" pitchFamily="34" charset="0"/>
                    <a:cs typeface="Arial" panose="020B0604020202020204" pitchFamily="34" charset="0"/>
                  </a:rPr>
                  <a:t>9</a:t>
                </a:r>
                <a:r>
                  <a:rPr lang="en-US" sz="600" dirty="0">
                    <a:solidFill>
                      <a:srgbClr val="00B050"/>
                    </a:solidFill>
                    <a:latin typeface="Arial" panose="020B0604020202020204" pitchFamily="34" charset="0"/>
                    <a:cs typeface="Arial" panose="020B0604020202020204" pitchFamily="34" charset="0"/>
                  </a:rPr>
                  <a:t>    </a:t>
                </a:r>
                <a:r>
                  <a:rPr lang="en-US" sz="600" dirty="0">
                    <a:solidFill>
                      <a:srgbClr val="FF0000"/>
                    </a:solidFill>
                    <a:latin typeface="Arial" panose="020B0604020202020204" pitchFamily="34" charset="0"/>
                    <a:cs typeface="Arial" panose="020B0604020202020204" pitchFamily="34" charset="0"/>
                  </a:rPr>
                  <a:t>10</a:t>
                </a:r>
              </a:p>
            </p:txBody>
          </p:sp>
          <p:sp>
            <p:nvSpPr>
              <p:cNvPr id="56" name="TextBox 55">
                <a:extLst>
                  <a:ext uri="{FF2B5EF4-FFF2-40B4-BE49-F238E27FC236}">
                    <a16:creationId xmlns:a16="http://schemas.microsoft.com/office/drawing/2014/main" id="{ACFFA6A8-AFD0-9C41-86E1-2A18A9A652F7}"/>
                  </a:ext>
                </a:extLst>
              </p:cNvPr>
              <p:cNvSpPr txBox="1"/>
              <p:nvPr/>
            </p:nvSpPr>
            <p:spPr>
              <a:xfrm>
                <a:off x="5668572" y="2484906"/>
                <a:ext cx="933713" cy="145521"/>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Texas Covid-19 Cases</a:t>
                </a:r>
              </a:p>
            </p:txBody>
          </p:sp>
          <p:cxnSp>
            <p:nvCxnSpPr>
              <p:cNvPr id="57" name="Straight Connector 56">
                <a:extLst>
                  <a:ext uri="{FF2B5EF4-FFF2-40B4-BE49-F238E27FC236}">
                    <a16:creationId xmlns:a16="http://schemas.microsoft.com/office/drawing/2014/main" id="{4EF9CFE2-89FB-4A4E-9556-833DDFA19D20}"/>
                  </a:ext>
                </a:extLst>
              </p:cNvPr>
              <p:cNvCxnSpPr/>
              <p:nvPr/>
            </p:nvCxnSpPr>
            <p:spPr>
              <a:xfrm flipV="1">
                <a:off x="5878549"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75AE59D3-771E-BA41-9923-210B627624F1}"/>
                  </a:ext>
                </a:extLst>
              </p:cNvPr>
              <p:cNvCxnSpPr/>
              <p:nvPr/>
            </p:nvCxnSpPr>
            <p:spPr>
              <a:xfrm flipV="1">
                <a:off x="5514975"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F6E967A4-B4AF-0443-9BDF-26EA024CF4AE}"/>
                  </a:ext>
                </a:extLst>
              </p:cNvPr>
              <p:cNvCxnSpPr/>
              <p:nvPr/>
            </p:nvCxnSpPr>
            <p:spPr>
              <a:xfrm flipV="1">
                <a:off x="5283200"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60EC0FB9-DF52-1F46-950D-6586B6424316}"/>
                  </a:ext>
                </a:extLst>
              </p:cNvPr>
              <p:cNvCxnSpPr>
                <a:cxnSpLocks/>
              </p:cNvCxnSpPr>
              <p:nvPr/>
            </p:nvCxnSpPr>
            <p:spPr>
              <a:xfrm flipV="1">
                <a:off x="5987016" y="2717800"/>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B9515EAE-FFAD-444A-ACAC-5ACB38AAC062}"/>
                  </a:ext>
                </a:extLst>
              </p:cNvPr>
              <p:cNvCxnSpPr/>
              <p:nvPr/>
            </p:nvCxnSpPr>
            <p:spPr>
              <a:xfrm flipV="1">
                <a:off x="6241389" y="2714625"/>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62" name="Straight Connector 61">
                <a:extLst>
                  <a:ext uri="{FF2B5EF4-FFF2-40B4-BE49-F238E27FC236}">
                    <a16:creationId xmlns:a16="http://schemas.microsoft.com/office/drawing/2014/main" id="{7B7886D5-2A40-4045-8ABA-91B70CD0B9F0}"/>
                  </a:ext>
                </a:extLst>
              </p:cNvPr>
              <p:cNvCxnSpPr/>
              <p:nvPr/>
            </p:nvCxnSpPr>
            <p:spPr>
              <a:xfrm flipV="1">
                <a:off x="6324600" y="2714625"/>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63" name="Straight Connector 62">
                <a:extLst>
                  <a:ext uri="{FF2B5EF4-FFF2-40B4-BE49-F238E27FC236}">
                    <a16:creationId xmlns:a16="http://schemas.microsoft.com/office/drawing/2014/main" id="{C830D181-F075-EB4B-A00E-F38285B2D445}"/>
                  </a:ext>
                </a:extLst>
              </p:cNvPr>
              <p:cNvCxnSpPr/>
              <p:nvPr/>
            </p:nvCxnSpPr>
            <p:spPr>
              <a:xfrm flipV="1">
                <a:off x="6435725" y="2714625"/>
                <a:ext cx="0" cy="126047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64" name="Straight Connector 63">
                <a:extLst>
                  <a:ext uri="{FF2B5EF4-FFF2-40B4-BE49-F238E27FC236}">
                    <a16:creationId xmlns:a16="http://schemas.microsoft.com/office/drawing/2014/main" id="{62ECDF02-9E59-CB45-82F1-1B0DAA6B657B}"/>
                  </a:ext>
                </a:extLst>
              </p:cNvPr>
              <p:cNvCxnSpPr/>
              <p:nvPr/>
            </p:nvCxnSpPr>
            <p:spPr>
              <a:xfrm flipV="1">
                <a:off x="6880225" y="2717800"/>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sp>
            <p:nvSpPr>
              <p:cNvPr id="65" name="Rectangle 64">
                <a:extLst>
                  <a:ext uri="{FF2B5EF4-FFF2-40B4-BE49-F238E27FC236}">
                    <a16:creationId xmlns:a16="http://schemas.microsoft.com/office/drawing/2014/main" id="{D36E4A5D-DB33-A742-84E3-3F78FB2B8484}"/>
                  </a:ext>
                </a:extLst>
              </p:cNvPr>
              <p:cNvSpPr/>
              <p:nvPr/>
            </p:nvSpPr>
            <p:spPr>
              <a:xfrm>
                <a:off x="5276850" y="2743200"/>
                <a:ext cx="599041" cy="12319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9360C5E-B089-EB43-96D1-DD4308387B94}"/>
                  </a:ext>
                </a:extLst>
              </p:cNvPr>
              <p:cNvSpPr/>
              <p:nvPr/>
            </p:nvSpPr>
            <p:spPr>
              <a:xfrm>
                <a:off x="5878548" y="2743200"/>
                <a:ext cx="1229447" cy="1231900"/>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3B894732-29D0-BE46-B077-06317FDF9B2D}"/>
                  </a:ext>
                </a:extLst>
              </p:cNvPr>
              <p:cNvCxnSpPr/>
              <p:nvPr/>
            </p:nvCxnSpPr>
            <p:spPr>
              <a:xfrm flipV="1">
                <a:off x="5452547" y="2715968"/>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68" name="Straight Connector 67">
                <a:extLst>
                  <a:ext uri="{FF2B5EF4-FFF2-40B4-BE49-F238E27FC236}">
                    <a16:creationId xmlns:a16="http://schemas.microsoft.com/office/drawing/2014/main" id="{90EEFC3B-D77B-5D4B-8C1C-12CBE1C6693D}"/>
                  </a:ext>
                </a:extLst>
              </p:cNvPr>
              <p:cNvCxnSpPr/>
              <p:nvPr/>
            </p:nvCxnSpPr>
            <p:spPr>
              <a:xfrm flipV="1">
                <a:off x="6766869" y="2717056"/>
                <a:ext cx="0" cy="126047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grpSp>
        <p:sp>
          <p:nvSpPr>
            <p:cNvPr id="69" name="TextBox 68">
              <a:extLst>
                <a:ext uri="{FF2B5EF4-FFF2-40B4-BE49-F238E27FC236}">
                  <a16:creationId xmlns:a16="http://schemas.microsoft.com/office/drawing/2014/main" id="{BF621B5C-7530-3040-A930-8251A18CBB05}"/>
                </a:ext>
              </a:extLst>
            </p:cNvPr>
            <p:cNvSpPr txBox="1"/>
            <p:nvPr/>
          </p:nvSpPr>
          <p:spPr>
            <a:xfrm>
              <a:off x="7564298" y="2933928"/>
              <a:ext cx="3320981" cy="2923877"/>
            </a:xfrm>
            <a:prstGeom prst="rect">
              <a:avLst/>
            </a:prstGeom>
            <a:noFill/>
          </p:spPr>
          <p:txBody>
            <a:bodyPr wrap="square" rtlCol="0">
              <a:spAutoFit/>
            </a:bodyPr>
            <a:lstStyle/>
            <a:p>
              <a:r>
                <a:rPr lang="en-US" sz="800" dirty="0">
                  <a:solidFill>
                    <a:srgbClr val="FF0000"/>
                  </a:solidFill>
                  <a:latin typeface="Arial" panose="020B0604020202020204" pitchFamily="34" charset="0"/>
                  <a:cs typeface="Arial" panose="020B0604020202020204" pitchFamily="34" charset="0"/>
                </a:rPr>
                <a:t>1. March 19</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Public gatherings of 10 or more people restricted, dine-in at restaurants and bars or visitation of gyms and massage parlors discouraged; nursing home visitation prohibited; to nursing, retirement homes, or long-term care facilities; schools closed.</a:t>
              </a:r>
            </a:p>
            <a:p>
              <a:r>
                <a:rPr lang="en-US" sz="800" dirty="0">
                  <a:solidFill>
                    <a:srgbClr val="FF0000"/>
                  </a:solidFill>
                  <a:latin typeface="Arial" panose="020B0604020202020204" pitchFamily="34" charset="0"/>
                  <a:cs typeface="Arial" panose="020B0604020202020204" pitchFamily="34" charset="0"/>
                </a:rPr>
                <a:t>2. April 2</a:t>
              </a:r>
              <a:r>
                <a:rPr lang="en-US" sz="800" baseline="30000" dirty="0">
                  <a:solidFill>
                    <a:srgbClr val="FF0000"/>
                  </a:solidFill>
                  <a:latin typeface="Arial" panose="020B0604020202020204" pitchFamily="34" charset="0"/>
                  <a:cs typeface="Arial" panose="020B0604020202020204" pitchFamily="34" charset="0"/>
                </a:rPr>
                <a:t>nd</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Statewide stay-at-home order goes into effect</a:t>
              </a:r>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FF0000"/>
                  </a:solidFill>
                  <a:latin typeface="Arial" panose="020B0604020202020204" pitchFamily="34" charset="0"/>
                  <a:cs typeface="Arial" panose="020B0604020202020204" pitchFamily="34" charset="0"/>
                </a:rPr>
                <a:t>3. April 7</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All state parks and historic sites are closed.</a:t>
              </a:r>
            </a:p>
            <a:p>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00B050"/>
                  </a:solidFill>
                  <a:latin typeface="Arial" panose="020B0604020202020204" pitchFamily="34" charset="0"/>
                  <a:cs typeface="Arial" panose="020B0604020202020204" pitchFamily="34" charset="0"/>
                </a:rPr>
                <a:t>4. May 1</a:t>
              </a:r>
              <a:r>
                <a:rPr lang="en-US" sz="800" baseline="30000" dirty="0">
                  <a:solidFill>
                    <a:srgbClr val="00B050"/>
                  </a:solidFill>
                  <a:latin typeface="Arial" panose="020B0604020202020204" pitchFamily="34" charset="0"/>
                  <a:cs typeface="Arial" panose="020B0604020202020204" pitchFamily="34" charset="0"/>
                </a:rPr>
                <a:t>st</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All retailers, movie theaters, museums, libraries and some health-care businesses reopen at 25 percent.</a:t>
              </a:r>
            </a:p>
            <a:p>
              <a:r>
                <a:rPr lang="en-US" sz="800" dirty="0">
                  <a:solidFill>
                    <a:srgbClr val="00B050"/>
                  </a:solidFill>
                  <a:latin typeface="Arial" panose="020B0604020202020204" pitchFamily="34" charset="0"/>
                  <a:cs typeface="Arial" panose="020B0604020202020204" pitchFamily="34" charset="0"/>
                </a:rPr>
                <a:t>5. May 8</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Salons, barbershops and other personal-care businesses could reopen under physical distancing guidelines, followed by gyms and exercise Restaurants offer dine-in services at 25 percent capacity.</a:t>
              </a:r>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00B050"/>
                  </a:solidFill>
                  <a:latin typeface="Arial" panose="020B0604020202020204" pitchFamily="34" charset="0"/>
                  <a:cs typeface="Arial" panose="020B0604020202020204" pitchFamily="34" charset="0"/>
                </a:rPr>
                <a:t>6. May 22</a:t>
              </a:r>
              <a:r>
                <a:rPr lang="en-US" sz="800" baseline="30000" dirty="0">
                  <a:solidFill>
                    <a:srgbClr val="00B050"/>
                  </a:solidFill>
                  <a:latin typeface="Arial" panose="020B0604020202020204" pitchFamily="34" charset="0"/>
                  <a:cs typeface="Arial" panose="020B0604020202020204" pitchFamily="34" charset="0"/>
                </a:rPr>
                <a:t>nd</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Bars, bowling alleys, bingo halls and rodeo events open with occupancy limit guidelines.</a:t>
              </a:r>
            </a:p>
            <a:p>
              <a:r>
                <a:rPr lang="en-US" sz="800" dirty="0">
                  <a:solidFill>
                    <a:srgbClr val="00B050"/>
                  </a:solidFill>
                  <a:latin typeface="Arial" panose="020B0604020202020204" pitchFamily="34" charset="0"/>
                  <a:cs typeface="Arial" panose="020B0604020202020204" pitchFamily="34" charset="0"/>
                </a:rPr>
                <a:t>7. May 29</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Zoos and water parks reopen at 25 percent capacity followed by recreational and professional sports leagues.</a:t>
              </a:r>
            </a:p>
            <a:p>
              <a:r>
                <a:rPr lang="en-US" sz="800" dirty="0">
                  <a:solidFill>
                    <a:srgbClr val="00B050"/>
                  </a:solidFill>
                  <a:latin typeface="Arial" panose="020B0604020202020204" pitchFamily="34" charset="0"/>
                  <a:cs typeface="Arial" panose="020B0604020202020204" pitchFamily="34" charset="0"/>
                </a:rPr>
                <a:t>8. June 3</a:t>
              </a:r>
              <a:r>
                <a:rPr lang="en-US" sz="800" baseline="30000" dirty="0">
                  <a:solidFill>
                    <a:srgbClr val="00B050"/>
                  </a:solidFill>
                  <a:latin typeface="Arial" panose="020B0604020202020204" pitchFamily="34" charset="0"/>
                  <a:cs typeface="Arial" panose="020B0604020202020204" pitchFamily="34" charset="0"/>
                </a:rPr>
                <a:t>rd</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Occupancy capacities increase in all types of businesses. </a:t>
              </a:r>
            </a:p>
            <a:p>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FF0000"/>
                  </a:solidFill>
                  <a:latin typeface="Arial" panose="020B0604020202020204" pitchFamily="34" charset="0"/>
                  <a:cs typeface="Arial" panose="020B0604020202020204" pitchFamily="34" charset="0"/>
                </a:rPr>
                <a:t>9. June 26</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Bars shutdown again and restaurant dining scaled back.</a:t>
              </a:r>
            </a:p>
            <a:p>
              <a:r>
                <a:rPr lang="en-US" sz="800" dirty="0">
                  <a:solidFill>
                    <a:srgbClr val="FF0000"/>
                  </a:solidFill>
                  <a:latin typeface="Arial" panose="020B0604020202020204" pitchFamily="34" charset="0"/>
                  <a:cs typeface="Arial" panose="020B0604020202020204" pitchFamily="34" charset="0"/>
                </a:rPr>
                <a:t>10. July 2</a:t>
              </a:r>
              <a:r>
                <a:rPr lang="en-US" sz="800" baseline="30000" dirty="0">
                  <a:solidFill>
                    <a:srgbClr val="FF0000"/>
                  </a:solidFill>
                  <a:latin typeface="Arial" panose="020B0604020202020204" pitchFamily="34" charset="0"/>
                  <a:cs typeface="Arial" panose="020B0604020202020204" pitchFamily="34" charset="0"/>
                </a:rPr>
                <a:t>nd</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Statewide mask mandate in public goes into effect</a:t>
              </a:r>
              <a:r>
                <a:rPr lang="en-US" sz="700" dirty="0">
                  <a:latin typeface="Arial" panose="020B0604020202020204" pitchFamily="34" charset="0"/>
                  <a:cs typeface="Arial" panose="020B0604020202020204" pitchFamily="34" charset="0"/>
                </a:rPr>
                <a:t>.</a:t>
              </a:r>
              <a:endParaRPr lang="en-US" sz="700" dirty="0">
                <a:solidFill>
                  <a:srgbClr val="FF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3310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82D6D48-B829-C648-967D-F2D8AED62AD4}"/>
              </a:ext>
            </a:extLst>
          </p:cNvPr>
          <p:cNvGrpSpPr/>
          <p:nvPr/>
        </p:nvGrpSpPr>
        <p:grpSpPr>
          <a:xfrm>
            <a:off x="778026" y="218219"/>
            <a:ext cx="3277836" cy="5830749"/>
            <a:chOff x="778026" y="218219"/>
            <a:chExt cx="3277836" cy="5830749"/>
          </a:xfrm>
        </p:grpSpPr>
        <p:grpSp>
          <p:nvGrpSpPr>
            <p:cNvPr id="6" name="Group 5">
              <a:extLst>
                <a:ext uri="{FF2B5EF4-FFF2-40B4-BE49-F238E27FC236}">
                  <a16:creationId xmlns:a16="http://schemas.microsoft.com/office/drawing/2014/main" id="{677C22BE-12FC-E44F-8E33-26C46297F5BA}"/>
                </a:ext>
              </a:extLst>
            </p:cNvPr>
            <p:cNvGrpSpPr/>
            <p:nvPr/>
          </p:nvGrpSpPr>
          <p:grpSpPr>
            <a:xfrm>
              <a:off x="778026" y="218219"/>
              <a:ext cx="3277836" cy="2743005"/>
              <a:chOff x="778026" y="218219"/>
              <a:chExt cx="3277836" cy="2743005"/>
            </a:xfrm>
          </p:grpSpPr>
          <p:pic>
            <p:nvPicPr>
              <p:cNvPr id="2" name="Picture 1">
                <a:extLst>
                  <a:ext uri="{FF2B5EF4-FFF2-40B4-BE49-F238E27FC236}">
                    <a16:creationId xmlns:a16="http://schemas.microsoft.com/office/drawing/2014/main" id="{2A68FB80-C92F-4340-B10C-504BD7CAC7F3}"/>
                  </a:ext>
                </a:extLst>
              </p:cNvPr>
              <p:cNvPicPr>
                <a:picLocks noChangeAspect="1"/>
              </p:cNvPicPr>
              <p:nvPr/>
            </p:nvPicPr>
            <p:blipFill>
              <a:blip r:embed="rId2"/>
              <a:stretch>
                <a:fillRect/>
              </a:stretch>
            </p:blipFill>
            <p:spPr>
              <a:xfrm>
                <a:off x="778026" y="455493"/>
                <a:ext cx="3277836" cy="2505731"/>
              </a:xfrm>
              <a:prstGeom prst="rect">
                <a:avLst/>
              </a:prstGeom>
            </p:spPr>
          </p:pic>
          <p:sp>
            <p:nvSpPr>
              <p:cNvPr id="32" name="Rectangle 31">
                <a:extLst>
                  <a:ext uri="{FF2B5EF4-FFF2-40B4-BE49-F238E27FC236}">
                    <a16:creationId xmlns:a16="http://schemas.microsoft.com/office/drawing/2014/main" id="{9280B8EE-3D2A-5149-AB9B-7D05562197F0}"/>
                  </a:ext>
                </a:extLst>
              </p:cNvPr>
              <p:cNvSpPr/>
              <p:nvPr/>
            </p:nvSpPr>
            <p:spPr>
              <a:xfrm>
                <a:off x="1461499" y="761430"/>
                <a:ext cx="1119206" cy="169528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6BD8BB4-371C-0E4C-80A2-CCA82A6B022D}"/>
                  </a:ext>
                </a:extLst>
              </p:cNvPr>
              <p:cNvCxnSpPr/>
              <p:nvPr/>
            </p:nvCxnSpPr>
            <p:spPr>
              <a:xfrm flipV="1">
                <a:off x="1624657" y="726476"/>
                <a:ext cx="0" cy="173460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32D202A8-D90D-A946-B6A5-CC2599644F58}"/>
                  </a:ext>
                </a:extLst>
              </p:cNvPr>
              <p:cNvCxnSpPr/>
              <p:nvPr/>
            </p:nvCxnSpPr>
            <p:spPr>
              <a:xfrm flipV="1">
                <a:off x="1454082" y="726476"/>
                <a:ext cx="0" cy="173460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A846B428-38AD-0A41-B723-4E30107785F2}"/>
                  </a:ext>
                </a:extLst>
              </p:cNvPr>
              <p:cNvCxnSpPr>
                <a:cxnSpLocks/>
              </p:cNvCxnSpPr>
              <p:nvPr/>
            </p:nvCxnSpPr>
            <p:spPr>
              <a:xfrm flipV="1">
                <a:off x="1511344" y="726476"/>
                <a:ext cx="0" cy="1734605"/>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2EA85B3D-A942-BE4A-8D52-EEE31690A5B4}"/>
                  </a:ext>
                </a:extLst>
              </p:cNvPr>
              <p:cNvCxnSpPr/>
              <p:nvPr/>
            </p:nvCxnSpPr>
            <p:spPr>
              <a:xfrm flipV="1">
                <a:off x="2668278" y="726476"/>
                <a:ext cx="0" cy="173460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id="{D08B3BD9-E50E-7246-9050-9F815363660B}"/>
                  </a:ext>
                </a:extLst>
              </p:cNvPr>
              <p:cNvCxnSpPr/>
              <p:nvPr/>
            </p:nvCxnSpPr>
            <p:spPr>
              <a:xfrm flipV="1">
                <a:off x="2580923" y="726476"/>
                <a:ext cx="0" cy="173460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100BA418-E488-4A4F-A118-A5D0D8EBC529}"/>
                  </a:ext>
                </a:extLst>
              </p:cNvPr>
              <p:cNvCxnSpPr/>
              <p:nvPr/>
            </p:nvCxnSpPr>
            <p:spPr>
              <a:xfrm flipV="1">
                <a:off x="2760418" y="726476"/>
                <a:ext cx="0" cy="173460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FBB7EF9E-A847-C54D-807B-A1E4B64F3E06}"/>
                  </a:ext>
                </a:extLst>
              </p:cNvPr>
              <p:cNvCxnSpPr>
                <a:cxnSpLocks/>
              </p:cNvCxnSpPr>
              <p:nvPr/>
            </p:nvCxnSpPr>
            <p:spPr>
              <a:xfrm flipV="1">
                <a:off x="3104693" y="726476"/>
                <a:ext cx="0" cy="1734605"/>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sp>
            <p:nvSpPr>
              <p:cNvPr id="33" name="Rectangle 32">
                <a:extLst>
                  <a:ext uri="{FF2B5EF4-FFF2-40B4-BE49-F238E27FC236}">
                    <a16:creationId xmlns:a16="http://schemas.microsoft.com/office/drawing/2014/main" id="{47851210-E130-204B-AA24-69F3FC50DD4A}"/>
                  </a:ext>
                </a:extLst>
              </p:cNvPr>
              <p:cNvSpPr/>
              <p:nvPr/>
            </p:nvSpPr>
            <p:spPr>
              <a:xfrm>
                <a:off x="2588340" y="761430"/>
                <a:ext cx="1029754" cy="1695282"/>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AEDBF9B-83CA-F847-994E-08D1FC22779E}"/>
                  </a:ext>
                </a:extLst>
              </p:cNvPr>
              <p:cNvSpPr txBox="1"/>
              <p:nvPr/>
            </p:nvSpPr>
            <p:spPr>
              <a:xfrm>
                <a:off x="1802400" y="218219"/>
                <a:ext cx="1398353" cy="508257"/>
              </a:xfrm>
              <a:prstGeom prst="rect">
                <a:avLst/>
              </a:prstGeom>
              <a:solidFill>
                <a:schemeClr val="bg1"/>
              </a:solidFill>
            </p:spPr>
            <p:txBody>
              <a:bodyPr wrap="square" rtlCol="0">
                <a:spAutoFit/>
              </a:bodyPr>
              <a:lstStyle/>
              <a:p>
                <a:endParaRPr lang="en-US" dirty="0"/>
              </a:p>
            </p:txBody>
          </p:sp>
          <p:sp>
            <p:nvSpPr>
              <p:cNvPr id="23" name="TextBox 22">
                <a:extLst>
                  <a:ext uri="{FF2B5EF4-FFF2-40B4-BE49-F238E27FC236}">
                    <a16:creationId xmlns:a16="http://schemas.microsoft.com/office/drawing/2014/main" id="{57AE1F18-1B39-3548-B2AA-28D2F6587F5E}"/>
                  </a:ext>
                </a:extLst>
              </p:cNvPr>
              <p:cNvSpPr txBox="1"/>
              <p:nvPr/>
            </p:nvSpPr>
            <p:spPr>
              <a:xfrm>
                <a:off x="1886274" y="408921"/>
                <a:ext cx="1234633" cy="200055"/>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New York Covid-19 Cases</a:t>
                </a:r>
              </a:p>
            </p:txBody>
          </p:sp>
          <p:sp>
            <p:nvSpPr>
              <p:cNvPr id="28" name="TextBox 27">
                <a:extLst>
                  <a:ext uri="{FF2B5EF4-FFF2-40B4-BE49-F238E27FC236}">
                    <a16:creationId xmlns:a16="http://schemas.microsoft.com/office/drawing/2014/main" id="{AC78C34F-9FAF-4E43-90AB-6EAEADEFF368}"/>
                  </a:ext>
                </a:extLst>
              </p:cNvPr>
              <p:cNvSpPr txBox="1"/>
              <p:nvPr/>
            </p:nvSpPr>
            <p:spPr>
              <a:xfrm>
                <a:off x="1341076" y="600560"/>
                <a:ext cx="1904689" cy="184666"/>
              </a:xfrm>
              <a:prstGeom prst="rect">
                <a:avLst/>
              </a:prstGeom>
              <a:noFill/>
            </p:spPr>
            <p:txBody>
              <a:bodyPr wrap="none" rtlCol="0">
                <a:spAutoFit/>
              </a:bodyPr>
              <a:lstStyle/>
              <a:p>
                <a:r>
                  <a:rPr lang="en-US" sz="600" dirty="0">
                    <a:solidFill>
                      <a:srgbClr val="FF0000"/>
                    </a:solidFill>
                    <a:latin typeface="Arial" panose="020B0604020202020204" pitchFamily="34" charset="0"/>
                    <a:cs typeface="Arial" panose="020B0604020202020204" pitchFamily="34" charset="0"/>
                  </a:rPr>
                  <a:t>1  2   3                                          </a:t>
                </a:r>
                <a:r>
                  <a:rPr lang="en-US" sz="600" dirty="0">
                    <a:solidFill>
                      <a:srgbClr val="00B050"/>
                    </a:solidFill>
                    <a:latin typeface="Arial" panose="020B0604020202020204" pitchFamily="34" charset="0"/>
                    <a:cs typeface="Arial" panose="020B0604020202020204" pitchFamily="34" charset="0"/>
                  </a:rPr>
                  <a:t> 4   5   6              7</a:t>
                </a:r>
                <a:endParaRPr lang="en-US" sz="600" dirty="0">
                  <a:solidFill>
                    <a:srgbClr val="FF0000"/>
                  </a:solidFill>
                  <a:latin typeface="Arial" panose="020B0604020202020204" pitchFamily="34" charset="0"/>
                  <a:cs typeface="Arial" panose="020B0604020202020204" pitchFamily="34" charset="0"/>
                </a:endParaRPr>
              </a:p>
            </p:txBody>
          </p:sp>
        </p:grpSp>
        <p:sp>
          <p:nvSpPr>
            <p:cNvPr id="34" name="TextBox 33">
              <a:extLst>
                <a:ext uri="{FF2B5EF4-FFF2-40B4-BE49-F238E27FC236}">
                  <a16:creationId xmlns:a16="http://schemas.microsoft.com/office/drawing/2014/main" id="{14C490C6-E636-8740-9CB5-221C3910DC61}"/>
                </a:ext>
              </a:extLst>
            </p:cNvPr>
            <p:cNvSpPr txBox="1"/>
            <p:nvPr/>
          </p:nvSpPr>
          <p:spPr>
            <a:xfrm>
              <a:off x="808578" y="3001980"/>
              <a:ext cx="3216733" cy="3046988"/>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Still closed: Gyms, restaurant dine-in services, bars and nightclubs, retail stores, personal-care businesses such as salons and barbershops, movie theaters, and concert and sporting venues.</a:t>
              </a:r>
              <a:endParaRPr lang="en-US" sz="800" b="1" dirty="0">
                <a:solidFill>
                  <a:srgbClr val="FF0000"/>
                </a:solidFill>
                <a:latin typeface="Arial" panose="020B0604020202020204" pitchFamily="34" charset="0"/>
                <a:cs typeface="Arial" panose="020B0604020202020204"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FF0000"/>
                  </a:solidFill>
                  <a:latin typeface="Arial" panose="020B0604020202020204" pitchFamily="34" charset="0"/>
                  <a:cs typeface="Arial" panose="020B0604020202020204" pitchFamily="34" charset="0"/>
                </a:rPr>
                <a:t>1. March 12</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Gatherings larger than 500 people cancelled. </a:t>
              </a:r>
            </a:p>
            <a:p>
              <a:r>
                <a:rPr lang="en-US" sz="800" dirty="0">
                  <a:solidFill>
                    <a:srgbClr val="FF0000"/>
                  </a:solidFill>
                  <a:latin typeface="Arial" panose="020B0604020202020204" pitchFamily="34" charset="0"/>
                  <a:cs typeface="Arial" panose="020B0604020202020204" pitchFamily="34" charset="0"/>
                </a:rPr>
                <a:t>2. March 15</a:t>
              </a:r>
              <a:r>
                <a:rPr lang="en-US" sz="800" baseline="30000" dirty="0">
                  <a:solidFill>
                    <a:srgbClr val="FF0000"/>
                  </a:solidFill>
                  <a:latin typeface="Arial" panose="020B0604020202020204" pitchFamily="34" charset="0"/>
                  <a:cs typeface="Arial" panose="020B0604020202020204" pitchFamily="34" charset="0"/>
                </a:rPr>
                <a: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Public schools in certain counties closed followed by all public schools a few days later.</a:t>
              </a:r>
            </a:p>
            <a:p>
              <a:r>
                <a:rPr lang="en-US" sz="800" dirty="0">
                  <a:solidFill>
                    <a:srgbClr val="FF0000"/>
                  </a:solidFill>
                  <a:latin typeface="Arial" panose="020B0604020202020204" pitchFamily="34" charset="0"/>
                  <a:cs typeface="Arial" panose="020B0604020202020204" pitchFamily="34" charset="0"/>
                </a:rPr>
                <a:t>3. March 22</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New York State on PAUSE statewide closure order</a:t>
              </a:r>
            </a:p>
            <a:p>
              <a:r>
                <a:rPr lang="en-US" sz="800" dirty="0">
                  <a:latin typeface="Arial" panose="020B0604020202020204" pitchFamily="34" charset="0"/>
                  <a:cs typeface="Arial" panose="020B0604020202020204" pitchFamily="34" charset="0"/>
                </a:rPr>
                <a:t> </a:t>
              </a:r>
              <a:endParaRPr lang="en-US" sz="800" dirty="0">
                <a:solidFill>
                  <a:srgbClr val="FF0000"/>
                </a:solidFill>
                <a:latin typeface="Arial" panose="020B0604020202020204" pitchFamily="34" charset="0"/>
                <a:cs typeface="Arial" panose="020B0604020202020204" pitchFamily="34" charset="0"/>
              </a:endParaRPr>
            </a:p>
            <a:p>
              <a:r>
                <a:rPr lang="en-US" sz="800" dirty="0">
                  <a:solidFill>
                    <a:srgbClr val="00B050"/>
                  </a:solidFill>
                  <a:latin typeface="Arial" panose="020B0604020202020204" pitchFamily="34" charset="0"/>
                  <a:cs typeface="Arial" panose="020B0604020202020204" pitchFamily="34" charset="0"/>
                </a:rPr>
                <a:t>4. May 15</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Low-risk businesses and recreational activities resume, including landscaping, outdoor recreational activities and drive-in movie theaters. Additionally, each region in the state will have to meet seven metrics to start the four-phase reopening.</a:t>
              </a:r>
            </a:p>
            <a:p>
              <a:r>
                <a:rPr lang="en-US" sz="800" dirty="0">
                  <a:solidFill>
                    <a:srgbClr val="00B050"/>
                  </a:solidFill>
                  <a:latin typeface="Arial" panose="020B0604020202020204" pitchFamily="34" charset="0"/>
                  <a:cs typeface="Arial" panose="020B0604020202020204" pitchFamily="34" charset="0"/>
                </a:rPr>
                <a:t>5. May 22</a:t>
              </a:r>
              <a:r>
                <a:rPr lang="en-US" sz="800" baseline="30000" dirty="0">
                  <a:solidFill>
                    <a:srgbClr val="00B050"/>
                  </a:solidFill>
                  <a:latin typeface="Arial" panose="020B0604020202020204" pitchFamily="34" charset="0"/>
                  <a:cs typeface="Arial" panose="020B0604020202020204" pitchFamily="34" charset="0"/>
                </a:rPr>
                <a:t>nd</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 beaches reopen w/ limited capacity guidelines. </a:t>
              </a:r>
            </a:p>
            <a:p>
              <a:r>
                <a:rPr lang="en-US" sz="800" dirty="0">
                  <a:solidFill>
                    <a:srgbClr val="00B050"/>
                  </a:solidFill>
                  <a:latin typeface="Arial" panose="020B0604020202020204" pitchFamily="34" charset="0"/>
                  <a:cs typeface="Arial" panose="020B0604020202020204" pitchFamily="34" charset="0"/>
                </a:rPr>
                <a:t>6. May 29</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5 regions entered the second phase of reopening, which allows nonessential retail businesses to offer delivery and curbside pickup only, and personal-care businesses such as salons and barbershops at 50 percent capacity. Construction, manufacturing and wholesalers also were cleared to resume work.</a:t>
              </a:r>
            </a:p>
            <a:p>
              <a:r>
                <a:rPr lang="en-US" sz="800" dirty="0">
                  <a:solidFill>
                    <a:srgbClr val="00B050"/>
                  </a:solidFill>
                  <a:latin typeface="Arial" panose="020B0604020202020204" pitchFamily="34" charset="0"/>
                  <a:cs typeface="Arial" panose="020B0604020202020204" pitchFamily="34" charset="0"/>
                </a:rPr>
                <a:t>7. June 17</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7 of the state’s 10 regions entered the third phase of reopening. Gatherings of up to 25 people are allowed, restaurant dine-in services at 50% capacity, tattoo shops and nails salons open under certain guidelines.</a:t>
              </a:r>
            </a:p>
          </p:txBody>
        </p:sp>
      </p:grpSp>
      <p:grpSp>
        <p:nvGrpSpPr>
          <p:cNvPr id="16" name="Group 15">
            <a:extLst>
              <a:ext uri="{FF2B5EF4-FFF2-40B4-BE49-F238E27FC236}">
                <a16:creationId xmlns:a16="http://schemas.microsoft.com/office/drawing/2014/main" id="{A5D7DC41-3BB6-434F-9FED-DF2E49A28740}"/>
              </a:ext>
            </a:extLst>
          </p:cNvPr>
          <p:cNvGrpSpPr/>
          <p:nvPr/>
        </p:nvGrpSpPr>
        <p:grpSpPr>
          <a:xfrm>
            <a:off x="4516267" y="423625"/>
            <a:ext cx="3260484" cy="5608091"/>
            <a:chOff x="4497581" y="423625"/>
            <a:chExt cx="3260484" cy="5608091"/>
          </a:xfrm>
        </p:grpSpPr>
        <p:sp>
          <p:nvSpPr>
            <p:cNvPr id="50" name="TextBox 49">
              <a:extLst>
                <a:ext uri="{FF2B5EF4-FFF2-40B4-BE49-F238E27FC236}">
                  <a16:creationId xmlns:a16="http://schemas.microsoft.com/office/drawing/2014/main" id="{628CFA25-11C9-994C-B6EE-045EEDE00AA9}"/>
                </a:ext>
              </a:extLst>
            </p:cNvPr>
            <p:cNvSpPr txBox="1"/>
            <p:nvPr/>
          </p:nvSpPr>
          <p:spPr>
            <a:xfrm>
              <a:off x="4526108" y="2984728"/>
              <a:ext cx="3203430" cy="3046988"/>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Still closed: Gyms, bars and nightclubs, movie theaters, and concert and sporting venues.</a:t>
              </a:r>
            </a:p>
            <a:p>
              <a:endParaRPr lang="en-US" sz="800" dirty="0">
                <a:latin typeface="Arial" panose="020B0604020202020204" pitchFamily="34" charset="0"/>
                <a:cs typeface="Arial" panose="020B0604020202020204" pitchFamily="34" charset="0"/>
              </a:endParaRPr>
            </a:p>
            <a:p>
              <a:r>
                <a:rPr lang="en-US" sz="800" dirty="0">
                  <a:solidFill>
                    <a:srgbClr val="FF0000"/>
                  </a:solidFill>
                  <a:latin typeface="Arial" panose="020B0604020202020204" pitchFamily="34" charset="0"/>
                  <a:cs typeface="Arial" panose="020B0604020202020204" pitchFamily="34" charset="0"/>
                </a:rPr>
                <a:t>1. March 12</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Public gatherings of 250 or more people cancelled.</a:t>
              </a:r>
            </a:p>
            <a:p>
              <a:r>
                <a:rPr lang="en-US" sz="800" dirty="0">
                  <a:solidFill>
                    <a:srgbClr val="FF0000"/>
                  </a:solidFill>
                  <a:latin typeface="Arial" panose="020B0604020202020204" pitchFamily="34" charset="0"/>
                  <a:cs typeface="Arial" panose="020B0604020202020204" pitchFamily="34" charset="0"/>
                </a:rPr>
                <a:t>2. March 16</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 closures of restaurants, bars, gyms, and movie theaters, and restaurants limited to only delivery and takeout. Statewide curfew from 8 p.m. to 5 a.m.. All schools closed.</a:t>
              </a:r>
            </a:p>
            <a:p>
              <a:r>
                <a:rPr lang="en-US" sz="800" dirty="0">
                  <a:solidFill>
                    <a:srgbClr val="FF0000"/>
                  </a:solidFill>
                  <a:latin typeface="Arial" panose="020B0604020202020204" pitchFamily="34" charset="0"/>
                  <a:cs typeface="Arial" panose="020B0604020202020204" pitchFamily="34" charset="0"/>
                </a:rPr>
                <a:t>3. March 18</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Gatherings of 50 or more people prohibited, bars close as well as movie theaters, gyms, and casinos.</a:t>
              </a:r>
            </a:p>
            <a:p>
              <a:r>
                <a:rPr lang="en-US" sz="800" dirty="0">
                  <a:solidFill>
                    <a:srgbClr val="FF0000"/>
                  </a:solidFill>
                  <a:latin typeface="Arial" panose="020B0604020202020204" pitchFamily="34" charset="0"/>
                  <a:cs typeface="Arial" panose="020B0604020202020204" pitchFamily="34" charset="0"/>
                </a:rPr>
                <a:t>4. March 21</a:t>
              </a:r>
              <a:r>
                <a:rPr lang="en-US" sz="800" baseline="30000" dirty="0">
                  <a:solidFill>
                    <a:srgbClr val="FF0000"/>
                  </a:solidFill>
                  <a:latin typeface="Arial" panose="020B0604020202020204" pitchFamily="34" charset="0"/>
                  <a:cs typeface="Arial" panose="020B0604020202020204" pitchFamily="34" charset="0"/>
                </a:rPr>
                <a:t>st</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State-at-home order directed.</a:t>
              </a:r>
            </a:p>
            <a:p>
              <a:endParaRPr lang="en-US" sz="800" dirty="0">
                <a:latin typeface="Arial" panose="020B0604020202020204" pitchFamily="34" charset="0"/>
                <a:cs typeface="Arial" panose="020B0604020202020204" pitchFamily="34" charset="0"/>
              </a:endParaRPr>
            </a:p>
            <a:p>
              <a:r>
                <a:rPr lang="en-US" sz="800" dirty="0">
                  <a:solidFill>
                    <a:srgbClr val="00B050"/>
                  </a:solidFill>
                  <a:latin typeface="Arial" panose="020B0604020202020204" pitchFamily="34" charset="0"/>
                  <a:cs typeface="Arial" panose="020B0604020202020204" pitchFamily="34" charset="0"/>
                </a:rPr>
                <a:t>5. May 2</a:t>
              </a:r>
              <a:r>
                <a:rPr lang="en-US" sz="800" baseline="30000" dirty="0">
                  <a:solidFill>
                    <a:srgbClr val="00B050"/>
                  </a:solidFill>
                  <a:latin typeface="Arial" panose="020B0604020202020204" pitchFamily="34" charset="0"/>
                  <a:cs typeface="Arial" panose="020B0604020202020204" pitchFamily="34" charset="0"/>
                </a:rPr>
                <a:t>nd</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 parks and golf courses reopen. </a:t>
              </a:r>
            </a:p>
            <a:p>
              <a:r>
                <a:rPr lang="en-US" sz="800" dirty="0">
                  <a:solidFill>
                    <a:srgbClr val="00B050"/>
                  </a:solidFill>
                  <a:latin typeface="Arial" panose="020B0604020202020204" pitchFamily="34" charset="0"/>
                  <a:cs typeface="Arial" panose="020B0604020202020204" pitchFamily="34" charset="0"/>
                </a:rPr>
                <a:t>6. May 18</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Nonessential retail businesses reopen for curbside pickup. Nonessential construction resumed.</a:t>
              </a:r>
            </a:p>
            <a:p>
              <a:r>
                <a:rPr lang="en-US" sz="800" dirty="0">
                  <a:solidFill>
                    <a:srgbClr val="00B050"/>
                  </a:solidFill>
                  <a:latin typeface="Arial" panose="020B0604020202020204" pitchFamily="34" charset="0"/>
                  <a:cs typeface="Arial" panose="020B0604020202020204" pitchFamily="34" charset="0"/>
                </a:rPr>
                <a:t>7. May 22</a:t>
              </a:r>
              <a:r>
                <a:rPr lang="en-US" sz="800" baseline="30000" dirty="0">
                  <a:solidFill>
                    <a:srgbClr val="00B050"/>
                  </a:solidFill>
                  <a:latin typeface="Arial" panose="020B0604020202020204" pitchFamily="34" charset="0"/>
                  <a:cs typeface="Arial" panose="020B0604020202020204" pitchFamily="34" charset="0"/>
                </a:rPr>
                <a:t>nd</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Beaches, boardwalks, lakes and lakeshores reopened with physical distancing measures.</a:t>
              </a:r>
            </a:p>
            <a:p>
              <a:r>
                <a:rPr lang="en-US" sz="800" dirty="0">
                  <a:solidFill>
                    <a:srgbClr val="00B050"/>
                  </a:solidFill>
                  <a:latin typeface="Arial" panose="020B0604020202020204" pitchFamily="34" charset="0"/>
                  <a:cs typeface="Arial" panose="020B0604020202020204" pitchFamily="34" charset="0"/>
                </a:rPr>
                <a:t>8. June 15</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The state enters the second stage of its reopening plan. Restaurants reopen for outdoor dining and retail stores offer limited in-person shopping.</a:t>
              </a:r>
            </a:p>
            <a:p>
              <a:r>
                <a:rPr lang="en-US" sz="800" dirty="0">
                  <a:solidFill>
                    <a:srgbClr val="00B050"/>
                  </a:solidFill>
                  <a:latin typeface="Arial" panose="020B0604020202020204" pitchFamily="34" charset="0"/>
                  <a:cs typeface="Arial" panose="020B0604020202020204" pitchFamily="34" charset="0"/>
                </a:rPr>
                <a:t>9. June 22</a:t>
              </a:r>
              <a:r>
                <a:rPr lang="en-US" sz="800" baseline="30000" dirty="0">
                  <a:solidFill>
                    <a:srgbClr val="00B050"/>
                  </a:solidFill>
                  <a:latin typeface="Arial" panose="020B0604020202020204" pitchFamily="34" charset="0"/>
                  <a:cs typeface="Arial" panose="020B0604020202020204" pitchFamily="34" charset="0"/>
                </a:rPr>
                <a:t>nd</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Salons and barbershops reopen with additional guidelines. Public and private pools also reopen. </a:t>
              </a:r>
            </a:p>
            <a:p>
              <a:r>
                <a:rPr lang="en-US" sz="800" dirty="0">
                  <a:solidFill>
                    <a:srgbClr val="00B050"/>
                  </a:solidFill>
                  <a:latin typeface="Arial" panose="020B0604020202020204" pitchFamily="34" charset="0"/>
                  <a:cs typeface="Arial" panose="020B0604020202020204" pitchFamily="34" charset="0"/>
                </a:rPr>
                <a:t>10. July 8</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Face coverings required in outdoor public spaces when physical distancing is not possible.</a:t>
              </a:r>
            </a:p>
          </p:txBody>
        </p:sp>
        <p:grpSp>
          <p:nvGrpSpPr>
            <p:cNvPr id="4" name="Group 3">
              <a:extLst>
                <a:ext uri="{FF2B5EF4-FFF2-40B4-BE49-F238E27FC236}">
                  <a16:creationId xmlns:a16="http://schemas.microsoft.com/office/drawing/2014/main" id="{C5C30651-1A8A-704C-A5E0-E3E62268B424}"/>
                </a:ext>
              </a:extLst>
            </p:cNvPr>
            <p:cNvGrpSpPr/>
            <p:nvPr/>
          </p:nvGrpSpPr>
          <p:grpSpPr>
            <a:xfrm>
              <a:off x="4497581" y="423625"/>
              <a:ext cx="3260484" cy="2554713"/>
              <a:chOff x="4497581" y="397747"/>
              <a:chExt cx="3260484" cy="2554713"/>
            </a:xfrm>
          </p:grpSpPr>
          <p:pic>
            <p:nvPicPr>
              <p:cNvPr id="3" name="Picture 2">
                <a:extLst>
                  <a:ext uri="{FF2B5EF4-FFF2-40B4-BE49-F238E27FC236}">
                    <a16:creationId xmlns:a16="http://schemas.microsoft.com/office/drawing/2014/main" id="{7166ECDB-A5A0-514A-981A-9DBE1EC02A78}"/>
                  </a:ext>
                </a:extLst>
              </p:cNvPr>
              <p:cNvPicPr>
                <a:picLocks noChangeAspect="1"/>
              </p:cNvPicPr>
              <p:nvPr/>
            </p:nvPicPr>
            <p:blipFill>
              <a:blip r:embed="rId3"/>
              <a:stretch>
                <a:fillRect/>
              </a:stretch>
            </p:blipFill>
            <p:spPr>
              <a:xfrm>
                <a:off x="4497581" y="440078"/>
                <a:ext cx="3260484" cy="2512382"/>
              </a:xfrm>
              <a:prstGeom prst="rect">
                <a:avLst/>
              </a:prstGeom>
            </p:spPr>
          </p:pic>
          <p:sp>
            <p:nvSpPr>
              <p:cNvPr id="38" name="TextBox 37">
                <a:extLst>
                  <a:ext uri="{FF2B5EF4-FFF2-40B4-BE49-F238E27FC236}">
                    <a16:creationId xmlns:a16="http://schemas.microsoft.com/office/drawing/2014/main" id="{4AC4D490-0F6F-7047-A662-29CE12FBB310}"/>
                  </a:ext>
                </a:extLst>
              </p:cNvPr>
              <p:cNvSpPr txBox="1"/>
              <p:nvPr/>
            </p:nvSpPr>
            <p:spPr>
              <a:xfrm>
                <a:off x="5538974" y="509972"/>
                <a:ext cx="1346798" cy="216504"/>
              </a:xfrm>
              <a:prstGeom prst="rect">
                <a:avLst/>
              </a:prstGeom>
              <a:solidFill>
                <a:schemeClr val="bg1"/>
              </a:solidFill>
            </p:spPr>
            <p:txBody>
              <a:bodyPr wrap="square" rtlCol="0">
                <a:spAutoFit/>
              </a:bodyPr>
              <a:lstStyle/>
              <a:p>
                <a:endParaRPr lang="en-US" dirty="0"/>
              </a:p>
            </p:txBody>
          </p:sp>
          <p:sp>
            <p:nvSpPr>
              <p:cNvPr id="40" name="TextBox 39">
                <a:extLst>
                  <a:ext uri="{FF2B5EF4-FFF2-40B4-BE49-F238E27FC236}">
                    <a16:creationId xmlns:a16="http://schemas.microsoft.com/office/drawing/2014/main" id="{5AEC06D0-9405-7444-A373-44A75B1B56AD}"/>
                  </a:ext>
                </a:extLst>
              </p:cNvPr>
              <p:cNvSpPr txBox="1"/>
              <p:nvPr/>
            </p:nvSpPr>
            <p:spPr>
              <a:xfrm>
                <a:off x="5623937" y="397747"/>
                <a:ext cx="1314784" cy="200055"/>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New Jersey Covid-19 Cases</a:t>
                </a:r>
              </a:p>
            </p:txBody>
          </p:sp>
          <p:cxnSp>
            <p:nvCxnSpPr>
              <p:cNvPr id="41" name="Straight Connector 40">
                <a:extLst>
                  <a:ext uri="{FF2B5EF4-FFF2-40B4-BE49-F238E27FC236}">
                    <a16:creationId xmlns:a16="http://schemas.microsoft.com/office/drawing/2014/main" id="{1EB3AA95-B265-B948-A44F-81110752AE03}"/>
                  </a:ext>
                </a:extLst>
              </p:cNvPr>
              <p:cNvCxnSpPr/>
              <p:nvPr/>
            </p:nvCxnSpPr>
            <p:spPr>
              <a:xfrm flipV="1">
                <a:off x="5184410" y="710366"/>
                <a:ext cx="0" cy="1738022"/>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913A9933-A49D-F341-BE8D-5E5FFC7A4ECA}"/>
                  </a:ext>
                </a:extLst>
              </p:cNvPr>
              <p:cNvCxnSpPr/>
              <p:nvPr/>
            </p:nvCxnSpPr>
            <p:spPr>
              <a:xfrm flipV="1">
                <a:off x="5143958" y="710366"/>
                <a:ext cx="0" cy="1738022"/>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0F8D2CAF-05E0-CB4E-A4BC-34A8D002917A}"/>
                  </a:ext>
                </a:extLst>
              </p:cNvPr>
              <p:cNvCxnSpPr/>
              <p:nvPr/>
            </p:nvCxnSpPr>
            <p:spPr>
              <a:xfrm flipV="1">
                <a:off x="5098114" y="710366"/>
                <a:ext cx="0" cy="1738022"/>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5812D669-629C-5E45-84AA-C5504B791BF9}"/>
                  </a:ext>
                </a:extLst>
              </p:cNvPr>
              <p:cNvCxnSpPr/>
              <p:nvPr/>
            </p:nvCxnSpPr>
            <p:spPr>
              <a:xfrm flipV="1">
                <a:off x="6014888" y="710366"/>
                <a:ext cx="0" cy="1738022"/>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814DE2A5-8DC5-5D41-84EE-C06E8BB205D9}"/>
                  </a:ext>
                </a:extLst>
              </p:cNvPr>
              <p:cNvCxnSpPr/>
              <p:nvPr/>
            </p:nvCxnSpPr>
            <p:spPr>
              <a:xfrm flipV="1">
                <a:off x="6275029" y="710366"/>
                <a:ext cx="0" cy="1738022"/>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46" name="Straight Connector 45">
                <a:extLst>
                  <a:ext uri="{FF2B5EF4-FFF2-40B4-BE49-F238E27FC236}">
                    <a16:creationId xmlns:a16="http://schemas.microsoft.com/office/drawing/2014/main" id="{F2BFA420-ED83-254C-B61C-18A3B5DCC36F}"/>
                  </a:ext>
                </a:extLst>
              </p:cNvPr>
              <p:cNvCxnSpPr/>
              <p:nvPr/>
            </p:nvCxnSpPr>
            <p:spPr>
              <a:xfrm flipV="1">
                <a:off x="6770073" y="710366"/>
                <a:ext cx="0" cy="1738022"/>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5199BC7D-D4AD-2D4D-B74E-9331A9214E85}"/>
                  </a:ext>
                </a:extLst>
              </p:cNvPr>
              <p:cNvCxnSpPr/>
              <p:nvPr/>
            </p:nvCxnSpPr>
            <p:spPr>
              <a:xfrm flipV="1">
                <a:off x="6336115" y="710366"/>
                <a:ext cx="0" cy="1738022"/>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sp>
            <p:nvSpPr>
              <p:cNvPr id="48" name="Rectangle 47">
                <a:extLst>
                  <a:ext uri="{FF2B5EF4-FFF2-40B4-BE49-F238E27FC236}">
                    <a16:creationId xmlns:a16="http://schemas.microsoft.com/office/drawing/2014/main" id="{C229F168-9138-8142-B095-E97332D109DE}"/>
                  </a:ext>
                </a:extLst>
              </p:cNvPr>
              <p:cNvSpPr/>
              <p:nvPr/>
            </p:nvSpPr>
            <p:spPr>
              <a:xfrm>
                <a:off x="5105530" y="745389"/>
                <a:ext cx="909357" cy="169862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933FD02-8698-D34B-AD37-C80E4373AFA9}"/>
                  </a:ext>
                </a:extLst>
              </p:cNvPr>
              <p:cNvSpPr/>
              <p:nvPr/>
            </p:nvSpPr>
            <p:spPr>
              <a:xfrm>
                <a:off x="6008804" y="745389"/>
                <a:ext cx="1321686" cy="1698621"/>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C145AC8A-4423-B64B-8EF0-AE6B47B5D7E0}"/>
                  </a:ext>
                </a:extLst>
              </p:cNvPr>
              <p:cNvCxnSpPr/>
              <p:nvPr/>
            </p:nvCxnSpPr>
            <p:spPr>
              <a:xfrm flipV="1">
                <a:off x="5241924" y="707496"/>
                <a:ext cx="0" cy="1738022"/>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sp>
            <p:nvSpPr>
              <p:cNvPr id="39" name="TextBox 38">
                <a:extLst>
                  <a:ext uri="{FF2B5EF4-FFF2-40B4-BE49-F238E27FC236}">
                    <a16:creationId xmlns:a16="http://schemas.microsoft.com/office/drawing/2014/main" id="{00ED1781-358C-054C-9306-37867FFD6087}"/>
                  </a:ext>
                </a:extLst>
              </p:cNvPr>
              <p:cNvSpPr txBox="1"/>
              <p:nvPr/>
            </p:nvSpPr>
            <p:spPr>
              <a:xfrm>
                <a:off x="4972244" y="578639"/>
                <a:ext cx="2515432" cy="184666"/>
              </a:xfrm>
              <a:prstGeom prst="rect">
                <a:avLst/>
              </a:prstGeom>
              <a:noFill/>
            </p:spPr>
            <p:txBody>
              <a:bodyPr wrap="none" rtlCol="0">
                <a:spAutoFit/>
              </a:bodyPr>
              <a:lstStyle/>
              <a:p>
                <a:r>
                  <a:rPr lang="en-US" sz="600" dirty="0">
                    <a:solidFill>
                      <a:srgbClr val="FF0000"/>
                    </a:solidFill>
                    <a:latin typeface="Arial" panose="020B0604020202020204" pitchFamily="34" charset="0"/>
                    <a:cs typeface="Arial" panose="020B0604020202020204" pitchFamily="34" charset="0"/>
                  </a:rPr>
                  <a:t>1 2 3 4                                  </a:t>
                </a:r>
                <a:r>
                  <a:rPr lang="en-US" sz="600" dirty="0">
                    <a:solidFill>
                      <a:srgbClr val="00B050"/>
                    </a:solidFill>
                    <a:latin typeface="Arial" panose="020B0604020202020204" pitchFamily="34" charset="0"/>
                    <a:cs typeface="Arial" panose="020B0604020202020204" pitchFamily="34" charset="0"/>
                  </a:rPr>
                  <a:t>5           6  7                 8   9           </a:t>
                </a:r>
                <a:r>
                  <a:rPr lang="en-US" sz="600" dirty="0">
                    <a:solidFill>
                      <a:srgbClr val="FF0000"/>
                    </a:solidFill>
                    <a:latin typeface="Arial" panose="020B0604020202020204" pitchFamily="34" charset="0"/>
                    <a:cs typeface="Arial" panose="020B0604020202020204" pitchFamily="34" charset="0"/>
                  </a:rPr>
                  <a:t>10</a:t>
                </a:r>
                <a:r>
                  <a:rPr lang="en-US" sz="600" dirty="0">
                    <a:solidFill>
                      <a:srgbClr val="00B050"/>
                    </a:solidFill>
                    <a:latin typeface="Arial" panose="020B0604020202020204" pitchFamily="34" charset="0"/>
                    <a:cs typeface="Arial" panose="020B0604020202020204" pitchFamily="34" charset="0"/>
                  </a:rPr>
                  <a:t>.      </a:t>
                </a:r>
                <a:endParaRPr lang="en-US" sz="600" dirty="0">
                  <a:solidFill>
                    <a:srgbClr val="FF0000"/>
                  </a:solidFill>
                  <a:latin typeface="Arial" panose="020B0604020202020204" pitchFamily="34" charset="0"/>
                  <a:cs typeface="Arial" panose="020B0604020202020204" pitchFamily="34" charset="0"/>
                </a:endParaRPr>
              </a:p>
            </p:txBody>
          </p:sp>
          <p:cxnSp>
            <p:nvCxnSpPr>
              <p:cNvPr id="74" name="Straight Connector 73">
                <a:extLst>
                  <a:ext uri="{FF2B5EF4-FFF2-40B4-BE49-F238E27FC236}">
                    <a16:creationId xmlns:a16="http://schemas.microsoft.com/office/drawing/2014/main" id="{AF75AE99-5DBE-B844-9B96-6BAB8A94F0A4}"/>
                  </a:ext>
                </a:extLst>
              </p:cNvPr>
              <p:cNvCxnSpPr/>
              <p:nvPr/>
            </p:nvCxnSpPr>
            <p:spPr>
              <a:xfrm flipV="1">
                <a:off x="6870717" y="707496"/>
                <a:ext cx="0" cy="1738022"/>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75" name="Straight Connector 74">
                <a:extLst>
                  <a:ext uri="{FF2B5EF4-FFF2-40B4-BE49-F238E27FC236}">
                    <a16:creationId xmlns:a16="http://schemas.microsoft.com/office/drawing/2014/main" id="{67880F57-9A03-8446-9973-C1711201D97D}"/>
                  </a:ext>
                </a:extLst>
              </p:cNvPr>
              <p:cNvCxnSpPr/>
              <p:nvPr/>
            </p:nvCxnSpPr>
            <p:spPr>
              <a:xfrm flipV="1">
                <a:off x="7164007" y="707494"/>
                <a:ext cx="0" cy="1738022"/>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grpSp>
      </p:grpSp>
      <p:grpSp>
        <p:nvGrpSpPr>
          <p:cNvPr id="15" name="Group 14">
            <a:extLst>
              <a:ext uri="{FF2B5EF4-FFF2-40B4-BE49-F238E27FC236}">
                <a16:creationId xmlns:a16="http://schemas.microsoft.com/office/drawing/2014/main" id="{38B74A72-8FAA-BD4D-B2A4-182C704639C6}"/>
              </a:ext>
            </a:extLst>
          </p:cNvPr>
          <p:cNvGrpSpPr/>
          <p:nvPr/>
        </p:nvGrpSpPr>
        <p:grpSpPr>
          <a:xfrm>
            <a:off x="8237156" y="447978"/>
            <a:ext cx="3320981" cy="5215362"/>
            <a:chOff x="8237156" y="447978"/>
            <a:chExt cx="3320981" cy="5215362"/>
          </a:xfrm>
        </p:grpSpPr>
        <p:sp>
          <p:nvSpPr>
            <p:cNvPr id="69" name="TextBox 68">
              <a:extLst>
                <a:ext uri="{FF2B5EF4-FFF2-40B4-BE49-F238E27FC236}">
                  <a16:creationId xmlns:a16="http://schemas.microsoft.com/office/drawing/2014/main" id="{BF621B5C-7530-3040-A930-8251A18CBB05}"/>
                </a:ext>
              </a:extLst>
            </p:cNvPr>
            <p:cNvSpPr txBox="1"/>
            <p:nvPr/>
          </p:nvSpPr>
          <p:spPr>
            <a:xfrm>
              <a:off x="8237156" y="2985684"/>
              <a:ext cx="3320981" cy="2677656"/>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Still closed: Bars and nightclubs, and concert and sporting venues.</a:t>
              </a:r>
            </a:p>
            <a:p>
              <a:endParaRPr lang="en-US" sz="800" b="1" dirty="0">
                <a:latin typeface="Arial" panose="020B0604020202020204" pitchFamily="34" charset="0"/>
                <a:cs typeface="Arial" panose="020B0604020202020204" pitchFamily="34" charset="0"/>
              </a:endParaRPr>
            </a:p>
            <a:p>
              <a:r>
                <a:rPr lang="en-US" sz="800" dirty="0">
                  <a:solidFill>
                    <a:srgbClr val="FF0000"/>
                  </a:solidFill>
                  <a:latin typeface="Arial" panose="020B0604020202020204" pitchFamily="34" charset="0"/>
                  <a:cs typeface="Arial" panose="020B0604020202020204" pitchFamily="34" charset="0"/>
                </a:rPr>
                <a:t>1. March 12</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Public gatherings of 250 or more people cancelled.</a:t>
              </a:r>
            </a:p>
            <a:p>
              <a:r>
                <a:rPr lang="en-US" sz="800" dirty="0">
                  <a:solidFill>
                    <a:srgbClr val="FF0000"/>
                  </a:solidFill>
                  <a:latin typeface="Arial" panose="020B0604020202020204" pitchFamily="34" charset="0"/>
                  <a:cs typeface="Arial" panose="020B0604020202020204" pitchFamily="34" charset="0"/>
                </a:rPr>
                <a:t>2. March 15</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All public schools closed followed by the closing of restaurants and bars for on-premise service, movie theaters, gyms, and casinos a few days later</a:t>
              </a:r>
            </a:p>
            <a:p>
              <a:r>
                <a:rPr lang="en-US" sz="800" dirty="0">
                  <a:solidFill>
                    <a:srgbClr val="FF0000"/>
                  </a:solidFill>
                  <a:latin typeface="Arial" panose="020B0604020202020204" pitchFamily="34" charset="0"/>
                  <a:cs typeface="Arial" panose="020B0604020202020204" pitchFamily="34" charset="0"/>
                </a:rPr>
                <a:t>3. March 19</a:t>
              </a:r>
              <a:r>
                <a:rPr lang="en-US" sz="800" baseline="30000" dirty="0">
                  <a:solidFill>
                    <a:srgbClr val="FF0000"/>
                  </a:solidFill>
                  <a:latin typeface="Arial" panose="020B0604020202020204" pitchFamily="34" charset="0"/>
                  <a:cs typeface="Arial" panose="020B0604020202020204" pitchFamily="34" charset="0"/>
                </a:rPr>
                <a:t>th</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Closure of  barbershops, hair salons, tattoo/piercing parlors. </a:t>
              </a:r>
            </a:p>
            <a:p>
              <a:r>
                <a:rPr lang="en-US" sz="800" dirty="0">
                  <a:solidFill>
                    <a:srgbClr val="FF0000"/>
                  </a:solidFill>
                  <a:latin typeface="Arial" panose="020B0604020202020204" pitchFamily="34" charset="0"/>
                  <a:cs typeface="Arial" panose="020B0604020202020204" pitchFamily="34" charset="0"/>
                </a:rPr>
                <a:t>4. March 23</a:t>
              </a:r>
              <a:r>
                <a:rPr lang="en-US" sz="800" baseline="30000" dirty="0">
                  <a:solidFill>
                    <a:srgbClr val="FF0000"/>
                  </a:solidFill>
                  <a:latin typeface="Arial" panose="020B0604020202020204" pitchFamily="34" charset="0"/>
                  <a:cs typeface="Arial" panose="020B0604020202020204" pitchFamily="34" charset="0"/>
                </a:rPr>
                <a:t>rd</a:t>
              </a:r>
              <a:r>
                <a:rPr lang="en-US" sz="800" dirty="0">
                  <a:solidFill>
                    <a:srgbClr val="FF000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Statewide state-at-home order in place.</a:t>
              </a:r>
            </a:p>
            <a:p>
              <a:endParaRPr lang="en-US" sz="800" dirty="0">
                <a:latin typeface="Arial" panose="020B0604020202020204" pitchFamily="34" charset="0"/>
                <a:cs typeface="Arial" panose="020B0604020202020204" pitchFamily="34" charset="0"/>
              </a:endParaRPr>
            </a:p>
            <a:p>
              <a:r>
                <a:rPr lang="en-US" sz="800" dirty="0">
                  <a:solidFill>
                    <a:srgbClr val="00B050"/>
                  </a:solidFill>
                  <a:latin typeface="Arial" panose="020B0604020202020204" pitchFamily="34" charset="0"/>
                  <a:cs typeface="Arial" panose="020B0604020202020204" pitchFamily="34" charset="0"/>
                </a:rPr>
                <a:t>5. May 20</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The first phase of reopening begins allowing restaurants to offer outdoor seating, retail stores to let customers inside, outdoor museums and zoos to resume operations, and offices to allow employees to return. </a:t>
              </a:r>
            </a:p>
            <a:p>
              <a:r>
                <a:rPr lang="en-US" sz="800" dirty="0">
                  <a:solidFill>
                    <a:srgbClr val="00B050"/>
                  </a:solidFill>
                  <a:latin typeface="Arial" panose="020B0604020202020204" pitchFamily="34" charset="0"/>
                  <a:cs typeface="Arial" panose="020B0604020202020204" pitchFamily="34" charset="0"/>
                </a:rPr>
                <a:t>6. June 1</a:t>
              </a:r>
              <a:r>
                <a:rPr lang="en-US" sz="800" baseline="30000" dirty="0">
                  <a:solidFill>
                    <a:srgbClr val="00B050"/>
                  </a:solidFill>
                  <a:latin typeface="Arial" panose="020B0604020202020204" pitchFamily="34" charset="0"/>
                  <a:cs typeface="Arial" panose="020B0604020202020204" pitchFamily="34" charset="0"/>
                </a:rPr>
                <a:t>st</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Hair salons and barber shops.</a:t>
              </a:r>
            </a:p>
            <a:p>
              <a:r>
                <a:rPr lang="en-US" sz="800" dirty="0">
                  <a:solidFill>
                    <a:srgbClr val="00B050"/>
                  </a:solidFill>
                  <a:latin typeface="Arial" panose="020B0604020202020204" pitchFamily="34" charset="0"/>
                  <a:cs typeface="Arial" panose="020B0604020202020204" pitchFamily="34" charset="0"/>
                </a:rPr>
                <a:t>7. June 17</a:t>
              </a:r>
              <a:r>
                <a:rPr lang="en-US" sz="800" baseline="30000" dirty="0">
                  <a:solidFill>
                    <a:srgbClr val="00B050"/>
                  </a:solidFill>
                  <a:latin typeface="Arial" panose="020B0604020202020204" pitchFamily="34" charset="0"/>
                  <a:cs typeface="Arial" panose="020B0604020202020204" pitchFamily="34" charset="0"/>
                </a:rPr>
                <a:t>th</a:t>
              </a:r>
              <a:r>
                <a:rPr lang="en-US" sz="800" dirty="0">
                  <a:solidFill>
                    <a:srgbClr val="00B050"/>
                  </a:solidFill>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The second phase of the reopening plan begins, which allows more businesses to reopen with additional guidelines. Among those businesses are gyms, amusement parks, libraries, movie theaters, bowling alleys, restaurant dine-in services, and additional personal-care businesses such as nail salons and tattoo parlors.</a:t>
              </a:r>
            </a:p>
          </p:txBody>
        </p:sp>
        <p:grpSp>
          <p:nvGrpSpPr>
            <p:cNvPr id="14" name="Group 13">
              <a:extLst>
                <a:ext uri="{FF2B5EF4-FFF2-40B4-BE49-F238E27FC236}">
                  <a16:creationId xmlns:a16="http://schemas.microsoft.com/office/drawing/2014/main" id="{D5D767D7-0CB9-354C-AE10-3E1F5915D4B2}"/>
                </a:ext>
              </a:extLst>
            </p:cNvPr>
            <p:cNvGrpSpPr/>
            <p:nvPr/>
          </p:nvGrpSpPr>
          <p:grpSpPr>
            <a:xfrm>
              <a:off x="8302901" y="447978"/>
              <a:ext cx="3189491" cy="2520454"/>
              <a:chOff x="8302129" y="404848"/>
              <a:chExt cx="3189491" cy="2520454"/>
            </a:xfrm>
          </p:grpSpPr>
          <p:pic>
            <p:nvPicPr>
              <p:cNvPr id="8" name="Picture 7">
                <a:extLst>
                  <a:ext uri="{FF2B5EF4-FFF2-40B4-BE49-F238E27FC236}">
                    <a16:creationId xmlns:a16="http://schemas.microsoft.com/office/drawing/2014/main" id="{D5430281-29CF-FF40-945B-539A0425D6CC}"/>
                  </a:ext>
                </a:extLst>
              </p:cNvPr>
              <p:cNvPicPr>
                <a:picLocks noChangeAspect="1"/>
              </p:cNvPicPr>
              <p:nvPr/>
            </p:nvPicPr>
            <p:blipFill>
              <a:blip r:embed="rId4"/>
              <a:stretch>
                <a:fillRect/>
              </a:stretch>
            </p:blipFill>
            <p:spPr>
              <a:xfrm>
                <a:off x="8302129" y="427241"/>
                <a:ext cx="3189491" cy="2498061"/>
              </a:xfrm>
              <a:prstGeom prst="rect">
                <a:avLst/>
              </a:prstGeom>
            </p:spPr>
          </p:pic>
          <p:sp>
            <p:nvSpPr>
              <p:cNvPr id="53" name="TextBox 52">
                <a:extLst>
                  <a:ext uri="{FF2B5EF4-FFF2-40B4-BE49-F238E27FC236}">
                    <a16:creationId xmlns:a16="http://schemas.microsoft.com/office/drawing/2014/main" id="{FF0B1D73-8509-5348-8A76-5DC2E56E4AE5}"/>
                  </a:ext>
                </a:extLst>
              </p:cNvPr>
              <p:cNvSpPr txBox="1"/>
              <p:nvPr/>
            </p:nvSpPr>
            <p:spPr>
              <a:xfrm>
                <a:off x="9400818" y="550736"/>
                <a:ext cx="1212409" cy="148404"/>
              </a:xfrm>
              <a:prstGeom prst="rect">
                <a:avLst/>
              </a:prstGeom>
              <a:solidFill>
                <a:schemeClr val="bg1"/>
              </a:solidFill>
            </p:spPr>
            <p:txBody>
              <a:bodyPr wrap="square" rtlCol="0">
                <a:spAutoFit/>
              </a:bodyPr>
              <a:lstStyle/>
              <a:p>
                <a:endParaRPr lang="en-US" dirty="0"/>
              </a:p>
            </p:txBody>
          </p:sp>
          <p:sp>
            <p:nvSpPr>
              <p:cNvPr id="54" name="TextBox 53">
                <a:extLst>
                  <a:ext uri="{FF2B5EF4-FFF2-40B4-BE49-F238E27FC236}">
                    <a16:creationId xmlns:a16="http://schemas.microsoft.com/office/drawing/2014/main" id="{BA0E3AD3-C759-BB44-BF4A-15BB4F054E3B}"/>
                  </a:ext>
                </a:extLst>
              </p:cNvPr>
              <p:cNvSpPr txBox="1"/>
              <p:nvPr/>
            </p:nvSpPr>
            <p:spPr>
              <a:xfrm>
                <a:off x="9317156" y="515818"/>
                <a:ext cx="1197579" cy="192052"/>
              </a:xfrm>
              <a:prstGeom prst="rect">
                <a:avLst/>
              </a:prstGeom>
              <a:solidFill>
                <a:schemeClr val="bg1"/>
              </a:solidFill>
            </p:spPr>
            <p:txBody>
              <a:bodyPr wrap="square" rtlCol="0">
                <a:spAutoFit/>
              </a:bodyPr>
              <a:lstStyle/>
              <a:p>
                <a:endParaRPr lang="en-US" dirty="0"/>
              </a:p>
            </p:txBody>
          </p:sp>
          <p:sp>
            <p:nvSpPr>
              <p:cNvPr id="55" name="TextBox 54">
                <a:extLst>
                  <a:ext uri="{FF2B5EF4-FFF2-40B4-BE49-F238E27FC236}">
                    <a16:creationId xmlns:a16="http://schemas.microsoft.com/office/drawing/2014/main" id="{6B33A082-2541-484C-8ED1-7FDE821F24FD}"/>
                  </a:ext>
                </a:extLst>
              </p:cNvPr>
              <p:cNvSpPr txBox="1"/>
              <p:nvPr/>
            </p:nvSpPr>
            <p:spPr>
              <a:xfrm>
                <a:off x="8821484" y="577497"/>
                <a:ext cx="2227301" cy="184666"/>
              </a:xfrm>
              <a:prstGeom prst="rect">
                <a:avLst/>
              </a:prstGeom>
              <a:noFill/>
            </p:spPr>
            <p:txBody>
              <a:bodyPr wrap="square" rtlCol="0">
                <a:spAutoFit/>
              </a:bodyPr>
              <a:lstStyle/>
              <a:p>
                <a:r>
                  <a:rPr lang="en-US" sz="600" dirty="0">
                    <a:solidFill>
                      <a:srgbClr val="FF0000"/>
                    </a:solidFill>
                    <a:latin typeface="Arial" panose="020B0604020202020204" pitchFamily="34" charset="0"/>
                    <a:cs typeface="Arial" panose="020B0604020202020204" pitchFamily="34" charset="0"/>
                  </a:rPr>
                  <a:t>1 2 3 4                                             </a:t>
                </a:r>
                <a:r>
                  <a:rPr lang="en-US" sz="600" dirty="0">
                    <a:solidFill>
                      <a:srgbClr val="00B050"/>
                    </a:solidFill>
                    <a:latin typeface="Arial" panose="020B0604020202020204" pitchFamily="34" charset="0"/>
                    <a:cs typeface="Arial" panose="020B0604020202020204" pitchFamily="34" charset="0"/>
                  </a:rPr>
                  <a:t>5        6           7 </a:t>
                </a:r>
                <a:endParaRPr lang="en-US" sz="600"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ACFFA6A8-AFD0-9C41-86E1-2A18A9A652F7}"/>
                  </a:ext>
                </a:extLst>
              </p:cNvPr>
              <p:cNvSpPr txBox="1"/>
              <p:nvPr/>
            </p:nvSpPr>
            <p:spPr>
              <a:xfrm>
                <a:off x="9398508" y="404848"/>
                <a:ext cx="1319592" cy="200055"/>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Connecticut Covid-19 Cases</a:t>
                </a:r>
              </a:p>
            </p:txBody>
          </p:sp>
          <p:cxnSp>
            <p:nvCxnSpPr>
              <p:cNvPr id="58" name="Straight Connector 57">
                <a:extLst>
                  <a:ext uri="{FF2B5EF4-FFF2-40B4-BE49-F238E27FC236}">
                    <a16:creationId xmlns:a16="http://schemas.microsoft.com/office/drawing/2014/main" id="{75AE59D3-771E-BA41-9923-210B627624F1}"/>
                  </a:ext>
                </a:extLst>
              </p:cNvPr>
              <p:cNvCxnSpPr/>
              <p:nvPr/>
            </p:nvCxnSpPr>
            <p:spPr>
              <a:xfrm flipV="1">
                <a:off x="9055243" y="699140"/>
                <a:ext cx="0" cy="1732834"/>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F6E967A4-B4AF-0443-9BDF-26EA024CF4AE}"/>
                  </a:ext>
                </a:extLst>
              </p:cNvPr>
              <p:cNvCxnSpPr/>
              <p:nvPr/>
            </p:nvCxnSpPr>
            <p:spPr>
              <a:xfrm flipV="1">
                <a:off x="8931230" y="699140"/>
                <a:ext cx="0" cy="1732834"/>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B9515EAE-FFAD-444A-ACAC-5ACB38AAC062}"/>
                  </a:ext>
                </a:extLst>
              </p:cNvPr>
              <p:cNvCxnSpPr/>
              <p:nvPr/>
            </p:nvCxnSpPr>
            <p:spPr>
              <a:xfrm flipV="1">
                <a:off x="10084679" y="694775"/>
                <a:ext cx="0" cy="1732834"/>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62" name="Straight Connector 61">
                <a:extLst>
                  <a:ext uri="{FF2B5EF4-FFF2-40B4-BE49-F238E27FC236}">
                    <a16:creationId xmlns:a16="http://schemas.microsoft.com/office/drawing/2014/main" id="{7B7886D5-2A40-4045-8ABA-91B70CD0B9F0}"/>
                  </a:ext>
                </a:extLst>
              </p:cNvPr>
              <p:cNvCxnSpPr/>
              <p:nvPr/>
            </p:nvCxnSpPr>
            <p:spPr>
              <a:xfrm flipV="1">
                <a:off x="10570037" y="694775"/>
                <a:ext cx="0" cy="1732834"/>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cxnSp>
            <p:nvCxnSpPr>
              <p:cNvPr id="63" name="Straight Connector 62">
                <a:extLst>
                  <a:ext uri="{FF2B5EF4-FFF2-40B4-BE49-F238E27FC236}">
                    <a16:creationId xmlns:a16="http://schemas.microsoft.com/office/drawing/2014/main" id="{C830D181-F075-EB4B-A00E-F38285B2D445}"/>
                  </a:ext>
                </a:extLst>
              </p:cNvPr>
              <p:cNvCxnSpPr/>
              <p:nvPr/>
            </p:nvCxnSpPr>
            <p:spPr>
              <a:xfrm flipV="1">
                <a:off x="10294367" y="694775"/>
                <a:ext cx="0" cy="1732834"/>
              </a:xfrm>
              <a:prstGeom prst="line">
                <a:avLst/>
              </a:prstGeom>
              <a:ln w="9525">
                <a:solidFill>
                  <a:srgbClr val="00B050"/>
                </a:solidFill>
                <a:prstDash val="dash"/>
              </a:ln>
            </p:spPr>
            <p:style>
              <a:lnRef idx="1">
                <a:schemeClr val="accent4"/>
              </a:lnRef>
              <a:fillRef idx="0">
                <a:schemeClr val="accent4"/>
              </a:fillRef>
              <a:effectRef idx="0">
                <a:schemeClr val="accent4"/>
              </a:effectRef>
              <a:fontRef idx="minor">
                <a:schemeClr val="tx1"/>
              </a:fontRef>
            </p:style>
          </p:cxnSp>
          <p:sp>
            <p:nvSpPr>
              <p:cNvPr id="65" name="Rectangle 64">
                <a:extLst>
                  <a:ext uri="{FF2B5EF4-FFF2-40B4-BE49-F238E27FC236}">
                    <a16:creationId xmlns:a16="http://schemas.microsoft.com/office/drawing/2014/main" id="{D36E4A5D-DB33-A742-84E3-3F78FB2B8484}"/>
                  </a:ext>
                </a:extLst>
              </p:cNvPr>
              <p:cNvSpPr/>
              <p:nvPr/>
            </p:nvSpPr>
            <p:spPr>
              <a:xfrm>
                <a:off x="8941066" y="734059"/>
                <a:ext cx="1150224" cy="169355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9360C5E-B089-EB43-96D1-DD4308387B94}"/>
                  </a:ext>
                </a:extLst>
              </p:cNvPr>
              <p:cNvSpPr/>
              <p:nvPr/>
            </p:nvSpPr>
            <p:spPr>
              <a:xfrm>
                <a:off x="10084679" y="734059"/>
                <a:ext cx="994746" cy="1693550"/>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3B894732-29D0-BE46-B077-06317FDF9B2D}"/>
                  </a:ext>
                </a:extLst>
              </p:cNvPr>
              <p:cNvCxnSpPr/>
              <p:nvPr/>
            </p:nvCxnSpPr>
            <p:spPr>
              <a:xfrm flipV="1">
                <a:off x="8982341" y="696622"/>
                <a:ext cx="0" cy="1732834"/>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cxnSp>
            <p:nvCxnSpPr>
              <p:cNvPr id="76" name="Straight Connector 75">
                <a:extLst>
                  <a:ext uri="{FF2B5EF4-FFF2-40B4-BE49-F238E27FC236}">
                    <a16:creationId xmlns:a16="http://schemas.microsoft.com/office/drawing/2014/main" id="{611B39DF-0118-7E49-9F2D-714348E610B8}"/>
                  </a:ext>
                </a:extLst>
              </p:cNvPr>
              <p:cNvCxnSpPr/>
              <p:nvPr/>
            </p:nvCxnSpPr>
            <p:spPr>
              <a:xfrm flipV="1">
                <a:off x="9126115" y="702380"/>
                <a:ext cx="0" cy="1732834"/>
              </a:xfrm>
              <a:prstGeom prst="line">
                <a:avLst/>
              </a:prstGeom>
              <a:ln w="9525">
                <a:solidFill>
                  <a:srgbClr val="FF0000"/>
                </a:solidFill>
                <a:prstDash val="dash"/>
              </a:ln>
            </p:spPr>
            <p:style>
              <a:lnRef idx="1">
                <a:schemeClr val="accent4"/>
              </a:lnRef>
              <a:fillRef idx="0">
                <a:schemeClr val="accent4"/>
              </a:fillRef>
              <a:effectRef idx="0">
                <a:schemeClr val="accent4"/>
              </a:effectRef>
              <a:fontRef idx="minor">
                <a:schemeClr val="tx1"/>
              </a:fontRef>
            </p:style>
          </p:cxnSp>
        </p:grpSp>
      </p:grpSp>
    </p:spTree>
    <p:extLst>
      <p:ext uri="{BB962C8B-B14F-4D97-AF65-F5344CB8AC3E}">
        <p14:creationId xmlns:p14="http://schemas.microsoft.com/office/powerpoint/2010/main" val="244971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3049</TotalTime>
  <Words>1239</Words>
  <Application>Microsoft Macintosh PowerPoint</Application>
  <PresentationFormat>Widescreen</PresentationFormat>
  <Paragraphs>74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Sadie Larson</dc:creator>
  <cp:lastModifiedBy>Sadie Larson</cp:lastModifiedBy>
  <cp:revision>46</cp:revision>
  <dcterms:created xsi:type="dcterms:W3CDTF">2020-07-27T17:33:39Z</dcterms:created>
  <dcterms:modified xsi:type="dcterms:W3CDTF">2020-07-29T20:23:11Z</dcterms:modified>
</cp:coreProperties>
</file>