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58" r:id="rId6"/>
    <p:sldId id="271" r:id="rId7"/>
    <p:sldId id="275" r:id="rId8"/>
    <p:sldId id="262" r:id="rId9"/>
    <p:sldId id="261" r:id="rId10"/>
    <p:sldId id="263" r:id="rId11"/>
    <p:sldId id="264" r:id="rId12"/>
    <p:sldId id="276"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8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940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224579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00593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8589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B088C-E06D-485E-86A6-C28AA7E50996}"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75324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B088C-E06D-485E-86A6-C28AA7E50996}"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167325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7B088C-E06D-485E-86A6-C28AA7E50996}" type="datetimeFigureOut">
              <a:rPr lang="en-US" smtClean="0"/>
              <a:t>7/26/2020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57420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EDFFCA-F9EE-4472-ACD6-49DD2B770E8B}" type="slidenum">
              <a:rPr lang="en-US" smtClean="0"/>
              <a:t>‹#›</a:t>
            </a:fld>
            <a:endParaRPr lang="en-US"/>
          </a:p>
        </p:txBody>
      </p:sp>
    </p:spTree>
    <p:extLst>
      <p:ext uri="{BB962C8B-B14F-4D97-AF65-F5344CB8AC3E}">
        <p14:creationId xmlns:p14="http://schemas.microsoft.com/office/powerpoint/2010/main" val="18296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186586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7B088C-E06D-485E-86A6-C28AA7E50996}" type="datetimeFigureOut">
              <a:rPr lang="en-US" smtClean="0"/>
              <a:t>7/26/2020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EDFFCA-F9EE-4472-ACD6-49DD2B770E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261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8906-CFDA-42E7-8920-F70201FD75D5}"/>
              </a:ext>
            </a:extLst>
          </p:cNvPr>
          <p:cNvSpPr>
            <a:spLocks noGrp="1"/>
          </p:cNvSpPr>
          <p:nvPr>
            <p:ph type="ctrTitle"/>
          </p:nvPr>
        </p:nvSpPr>
        <p:spPr>
          <a:xfrm>
            <a:off x="1409700" y="219076"/>
            <a:ext cx="4962525" cy="2790824"/>
          </a:xfrm>
        </p:spPr>
        <p:txBody>
          <a:bodyPr>
            <a:normAutofit/>
          </a:bodyPr>
          <a:lstStyle/>
          <a:p>
            <a:r>
              <a:rPr lang="en-US" sz="6700" b="1" dirty="0">
                <a:solidFill>
                  <a:schemeClr val="bg2">
                    <a:lumMod val="50000"/>
                  </a:schemeClr>
                </a:solidFill>
              </a:rPr>
              <a:t>Do you trust your data? </a:t>
            </a:r>
            <a:endParaRPr lang="en-US" dirty="0">
              <a:solidFill>
                <a:schemeClr val="bg2">
                  <a:lumMod val="50000"/>
                </a:schemeClr>
              </a:solidFill>
            </a:endParaRPr>
          </a:p>
        </p:txBody>
      </p:sp>
      <p:sp>
        <p:nvSpPr>
          <p:cNvPr id="3" name="Subtitle 2">
            <a:extLst>
              <a:ext uri="{FF2B5EF4-FFF2-40B4-BE49-F238E27FC236}">
                <a16:creationId xmlns:a16="http://schemas.microsoft.com/office/drawing/2014/main" id="{3F797FE6-850B-4991-ADC6-AE5D9AF04A84}"/>
              </a:ext>
            </a:extLst>
          </p:cNvPr>
          <p:cNvSpPr>
            <a:spLocks noGrp="1"/>
          </p:cNvSpPr>
          <p:nvPr>
            <p:ph type="subTitle" idx="1"/>
          </p:nvPr>
        </p:nvSpPr>
        <p:spPr/>
        <p:txBody>
          <a:bodyPr/>
          <a:lstStyle/>
          <a:p>
            <a:r>
              <a:rPr lang="en-US" b="1" dirty="0">
                <a:solidFill>
                  <a:schemeClr val="bg2">
                    <a:lumMod val="50000"/>
                  </a:schemeClr>
                </a:solidFill>
              </a:rPr>
              <a:t>The analysis of 3 data sources for Covid-19</a:t>
            </a:r>
            <a:br>
              <a:rPr lang="en-US" b="1" dirty="0">
                <a:solidFill>
                  <a:schemeClr val="bg2">
                    <a:lumMod val="50000"/>
                  </a:schemeClr>
                </a:solidFill>
              </a:rPr>
            </a:br>
            <a:endParaRPr lang="en-US" dirty="0"/>
          </a:p>
        </p:txBody>
      </p:sp>
      <p:pic>
        <p:nvPicPr>
          <p:cNvPr id="1026" name="Picture 2" descr="Data analyst reviews over data charts for his business.">
            <a:extLst>
              <a:ext uri="{FF2B5EF4-FFF2-40B4-BE49-F238E27FC236}">
                <a16:creationId xmlns:a16="http://schemas.microsoft.com/office/drawing/2014/main" id="{21411920-A999-4C9A-90CA-7D89022B1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830755"/>
            <a:ext cx="47148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5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09E3-5D50-41C0-BFE1-B4DC1D10C7AD}"/>
              </a:ext>
            </a:extLst>
          </p:cNvPr>
          <p:cNvSpPr>
            <a:spLocks noGrp="1"/>
          </p:cNvSpPr>
          <p:nvPr>
            <p:ph type="title"/>
          </p:nvPr>
        </p:nvSpPr>
        <p:spPr/>
        <p:txBody>
          <a:bodyPr/>
          <a:lstStyle/>
          <a:p>
            <a:r>
              <a:rPr lang="en-US" dirty="0">
                <a:solidFill>
                  <a:schemeClr val="bg2">
                    <a:lumMod val="50000"/>
                  </a:schemeClr>
                </a:solidFill>
              </a:rPr>
              <a:t>Question 1Conclusion</a:t>
            </a:r>
          </a:p>
        </p:txBody>
      </p:sp>
      <p:sp>
        <p:nvSpPr>
          <p:cNvPr id="3" name="Content Placeholder 2">
            <a:extLst>
              <a:ext uri="{FF2B5EF4-FFF2-40B4-BE49-F238E27FC236}">
                <a16:creationId xmlns:a16="http://schemas.microsoft.com/office/drawing/2014/main" id="{9020E9DA-AD94-4220-AC0B-F7F1F7CA5F04}"/>
              </a:ext>
            </a:extLst>
          </p:cNvPr>
          <p:cNvSpPr>
            <a:spLocks noGrp="1"/>
          </p:cNvSpPr>
          <p:nvPr>
            <p:ph idx="1"/>
          </p:nvPr>
        </p:nvSpPr>
        <p:spPr/>
        <p:txBody>
          <a:bodyPr>
            <a:normAutofit/>
          </a:bodyPr>
          <a:lstStyle/>
          <a:p>
            <a:r>
              <a:rPr lang="en-US" sz="2800" dirty="0"/>
              <a:t>We can conclude, based on the data, that there is a direct correlation in the data from three separate sources. With such a strong correlations we can reject the hypothesis that there will be inconsistencies in the three data sets.</a:t>
            </a:r>
          </a:p>
        </p:txBody>
      </p:sp>
    </p:spTree>
    <p:extLst>
      <p:ext uri="{BB962C8B-B14F-4D97-AF65-F5344CB8AC3E}">
        <p14:creationId xmlns:p14="http://schemas.microsoft.com/office/powerpoint/2010/main" val="222873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F70-35E6-424B-A16C-E393BA9742E3}"/>
              </a:ext>
            </a:extLst>
          </p:cNvPr>
          <p:cNvSpPr>
            <a:spLocks noGrp="1"/>
          </p:cNvSpPr>
          <p:nvPr>
            <p:ph type="title"/>
          </p:nvPr>
        </p:nvSpPr>
        <p:spPr>
          <a:xfrm>
            <a:off x="1097280" y="286603"/>
            <a:ext cx="10058400" cy="1637447"/>
          </a:xfrm>
        </p:spPr>
        <p:txBody>
          <a:bodyPr>
            <a:normAutofit fontScale="90000"/>
          </a:bodyPr>
          <a:lstStyle/>
          <a:p>
            <a:r>
              <a:rPr lang="en-US" dirty="0"/>
              <a:t>What percentage of population is tested? How much does testing vary from state to state?</a:t>
            </a:r>
          </a:p>
        </p:txBody>
      </p:sp>
      <p:pic>
        <p:nvPicPr>
          <p:cNvPr id="7" name="Content Placeholder 6">
            <a:extLst>
              <a:ext uri="{FF2B5EF4-FFF2-40B4-BE49-F238E27FC236}">
                <a16:creationId xmlns:a16="http://schemas.microsoft.com/office/drawing/2014/main" id="{85AFBA9E-8746-4225-BEE3-E1D9611E8F0A}"/>
              </a:ext>
            </a:extLst>
          </p:cNvPr>
          <p:cNvPicPr>
            <a:picLocks noGrp="1" noChangeAspect="1"/>
          </p:cNvPicPr>
          <p:nvPr>
            <p:ph idx="1"/>
          </p:nvPr>
        </p:nvPicPr>
        <p:blipFill>
          <a:blip r:embed="rId2"/>
          <a:stretch>
            <a:fillRect/>
          </a:stretch>
        </p:blipFill>
        <p:spPr>
          <a:xfrm>
            <a:off x="1528895" y="1857374"/>
            <a:ext cx="9134210" cy="2257425"/>
          </a:xfrm>
          <a:prstGeom prst="rect">
            <a:avLst/>
          </a:prstGeom>
        </p:spPr>
      </p:pic>
      <p:pic>
        <p:nvPicPr>
          <p:cNvPr id="8" name="Picture 7">
            <a:extLst>
              <a:ext uri="{FF2B5EF4-FFF2-40B4-BE49-F238E27FC236}">
                <a16:creationId xmlns:a16="http://schemas.microsoft.com/office/drawing/2014/main" id="{38BF8569-6B38-4354-9AE9-96C4D8220BFB}"/>
              </a:ext>
            </a:extLst>
          </p:cNvPr>
          <p:cNvPicPr>
            <a:picLocks noChangeAspect="1"/>
          </p:cNvPicPr>
          <p:nvPr/>
        </p:nvPicPr>
        <p:blipFill>
          <a:blip r:embed="rId3"/>
          <a:stretch>
            <a:fillRect/>
          </a:stretch>
        </p:blipFill>
        <p:spPr>
          <a:xfrm>
            <a:off x="1477089" y="4034416"/>
            <a:ext cx="9298782" cy="2294816"/>
          </a:xfrm>
          <a:prstGeom prst="rect">
            <a:avLst/>
          </a:prstGeom>
        </p:spPr>
      </p:pic>
    </p:spTree>
    <p:extLst>
      <p:ext uri="{BB962C8B-B14F-4D97-AF65-F5344CB8AC3E}">
        <p14:creationId xmlns:p14="http://schemas.microsoft.com/office/powerpoint/2010/main" val="76614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4547-18D2-40D5-9FBF-08EF24BF5A07}"/>
              </a:ext>
            </a:extLst>
          </p:cNvPr>
          <p:cNvSpPr>
            <a:spLocks noGrp="1"/>
          </p:cNvSpPr>
          <p:nvPr>
            <p:ph type="title"/>
          </p:nvPr>
        </p:nvSpPr>
        <p:spPr/>
        <p:txBody>
          <a:bodyPr/>
          <a:lstStyle/>
          <a:p>
            <a:r>
              <a:rPr lang="en-US" dirty="0">
                <a:solidFill>
                  <a:schemeClr val="bg2">
                    <a:lumMod val="50000"/>
                  </a:schemeClr>
                </a:solidFill>
              </a:rPr>
              <a:t>Positive Cases </a:t>
            </a:r>
          </a:p>
        </p:txBody>
      </p:sp>
      <p:pic>
        <p:nvPicPr>
          <p:cNvPr id="4" name="Content Placeholder 3">
            <a:extLst>
              <a:ext uri="{FF2B5EF4-FFF2-40B4-BE49-F238E27FC236}">
                <a16:creationId xmlns:a16="http://schemas.microsoft.com/office/drawing/2014/main" id="{CF22E251-63D1-45FF-A337-3C7B2AC304BB}"/>
              </a:ext>
            </a:extLst>
          </p:cNvPr>
          <p:cNvPicPr>
            <a:picLocks noGrp="1" noChangeAspect="1"/>
          </p:cNvPicPr>
          <p:nvPr>
            <p:ph idx="1"/>
          </p:nvPr>
        </p:nvPicPr>
        <p:blipFill>
          <a:blip r:embed="rId2"/>
          <a:stretch>
            <a:fillRect/>
          </a:stretch>
        </p:blipFill>
        <p:spPr>
          <a:xfrm>
            <a:off x="935038" y="1852791"/>
            <a:ext cx="10058400" cy="2333269"/>
          </a:xfrm>
          <a:prstGeom prst="rect">
            <a:avLst/>
          </a:prstGeom>
        </p:spPr>
      </p:pic>
      <p:pic>
        <p:nvPicPr>
          <p:cNvPr id="5" name="Picture 4">
            <a:extLst>
              <a:ext uri="{FF2B5EF4-FFF2-40B4-BE49-F238E27FC236}">
                <a16:creationId xmlns:a16="http://schemas.microsoft.com/office/drawing/2014/main" id="{878E3B3B-5B98-4D8A-9AD4-12151C50248B}"/>
              </a:ext>
            </a:extLst>
          </p:cNvPr>
          <p:cNvPicPr>
            <a:picLocks noChangeAspect="1"/>
          </p:cNvPicPr>
          <p:nvPr/>
        </p:nvPicPr>
        <p:blipFill>
          <a:blip r:embed="rId3"/>
          <a:stretch>
            <a:fillRect/>
          </a:stretch>
        </p:blipFill>
        <p:spPr>
          <a:xfrm>
            <a:off x="935038" y="3865894"/>
            <a:ext cx="10390187" cy="2509494"/>
          </a:xfrm>
          <a:prstGeom prst="rect">
            <a:avLst/>
          </a:prstGeom>
        </p:spPr>
      </p:pic>
    </p:spTree>
    <p:extLst>
      <p:ext uri="{BB962C8B-B14F-4D97-AF65-F5344CB8AC3E}">
        <p14:creationId xmlns:p14="http://schemas.microsoft.com/office/powerpoint/2010/main" val="86812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B274-1FE2-477F-A542-E1FE68B1C185}"/>
              </a:ext>
            </a:extLst>
          </p:cNvPr>
          <p:cNvSpPr>
            <a:spLocks noGrp="1"/>
          </p:cNvSpPr>
          <p:nvPr>
            <p:ph type="title"/>
          </p:nvPr>
        </p:nvSpPr>
        <p:spPr/>
        <p:txBody>
          <a:bodyPr/>
          <a:lstStyle/>
          <a:p>
            <a:r>
              <a:rPr lang="en-US" dirty="0">
                <a:solidFill>
                  <a:schemeClr val="bg2">
                    <a:lumMod val="50000"/>
                  </a:schemeClr>
                </a:solidFill>
              </a:rPr>
              <a:t>Question 2 Conclusion</a:t>
            </a:r>
          </a:p>
        </p:txBody>
      </p:sp>
      <p:sp>
        <p:nvSpPr>
          <p:cNvPr id="3" name="Content Placeholder 2">
            <a:extLst>
              <a:ext uri="{FF2B5EF4-FFF2-40B4-BE49-F238E27FC236}">
                <a16:creationId xmlns:a16="http://schemas.microsoft.com/office/drawing/2014/main" id="{EFEDD079-8346-4791-821A-3F52865CA1F3}"/>
              </a:ext>
            </a:extLst>
          </p:cNvPr>
          <p:cNvSpPr>
            <a:spLocks noGrp="1"/>
          </p:cNvSpPr>
          <p:nvPr>
            <p:ph idx="1"/>
          </p:nvPr>
        </p:nvSpPr>
        <p:spPr/>
        <p:txBody>
          <a:bodyPr/>
          <a:lstStyle/>
          <a:p>
            <a:r>
              <a:rPr lang="en-US" dirty="0"/>
              <a:t>In conclusion,  we find that the higher the percentage of the population being tested  reduces the increase of positive cases over time as in the case of New York, New Jersey, and Connecticut.</a:t>
            </a:r>
          </a:p>
        </p:txBody>
      </p:sp>
    </p:spTree>
    <p:extLst>
      <p:ext uri="{BB962C8B-B14F-4D97-AF65-F5344CB8AC3E}">
        <p14:creationId xmlns:p14="http://schemas.microsoft.com/office/powerpoint/2010/main" val="75504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9E99-580D-4093-AC90-7BD2B9693C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CA853B-F586-440F-9D87-611638D00E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336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3DC6-511F-47F8-A125-0E7F527BE84C}"/>
              </a:ext>
            </a:extLst>
          </p:cNvPr>
          <p:cNvSpPr>
            <a:spLocks noGrp="1"/>
          </p:cNvSpPr>
          <p:nvPr>
            <p:ph type="title"/>
          </p:nvPr>
        </p:nvSpPr>
        <p:spPr/>
        <p:txBody>
          <a:bodyPr/>
          <a:lstStyle/>
          <a:p>
            <a:r>
              <a:rPr lang="en-US" dirty="0">
                <a:solidFill>
                  <a:schemeClr val="bg2">
                    <a:lumMod val="50000"/>
                  </a:schemeClr>
                </a:solidFill>
              </a:rPr>
              <a:t>Why did we choose Covid-19 data?</a:t>
            </a:r>
          </a:p>
        </p:txBody>
      </p:sp>
      <p:sp>
        <p:nvSpPr>
          <p:cNvPr id="3" name="Content Placeholder 2">
            <a:extLst>
              <a:ext uri="{FF2B5EF4-FFF2-40B4-BE49-F238E27FC236}">
                <a16:creationId xmlns:a16="http://schemas.microsoft.com/office/drawing/2014/main" id="{C0827216-8AE1-451B-BB41-3481BE164CD5}"/>
              </a:ext>
            </a:extLst>
          </p:cNvPr>
          <p:cNvSpPr>
            <a:spLocks noGrp="1"/>
          </p:cNvSpPr>
          <p:nvPr>
            <p:ph idx="1"/>
          </p:nvPr>
        </p:nvSpPr>
        <p:spPr>
          <a:xfrm>
            <a:off x="1097280" y="2018977"/>
            <a:ext cx="10058400" cy="3481001"/>
          </a:xfrm>
        </p:spPr>
        <p:txBody>
          <a:bodyPr/>
          <a:lstStyle/>
          <a:p>
            <a:endParaRPr lang="en-US" dirty="0"/>
          </a:p>
          <a:p>
            <a:r>
              <a:rPr lang="en-US" dirty="0"/>
              <a:t>With Covid-19 being such a prevalent matter in modern times, it provides a subject of interest for everyone. Everything in the news is data driven, and because of this, there is a wealth of data. We question whether the data being discussed is fact or fiction. In addition, we know that different states have handled the response to Covid-19 differently and that the population being tested is also different.</a:t>
            </a:r>
          </a:p>
          <a:p>
            <a:endParaRPr lang="en-US" dirty="0"/>
          </a:p>
          <a:p>
            <a:r>
              <a:rPr lang="en-US" dirty="0"/>
              <a:t>Ideally, we would want to look at all the U.S. states to give more validity to our conclusions. We narrowed our scope to six states as a reasonable sample size for the time frame of this project. We also wanted to consider states that differ in Covid-19 time frames as well as policies.</a:t>
            </a:r>
          </a:p>
          <a:p>
            <a:endParaRPr lang="en-US" dirty="0"/>
          </a:p>
        </p:txBody>
      </p:sp>
    </p:spTree>
    <p:extLst>
      <p:ext uri="{BB962C8B-B14F-4D97-AF65-F5344CB8AC3E}">
        <p14:creationId xmlns:p14="http://schemas.microsoft.com/office/powerpoint/2010/main" val="86601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2E742-FD69-46B1-B877-0D85ACDD2F49}"/>
              </a:ext>
            </a:extLst>
          </p:cNvPr>
          <p:cNvSpPr>
            <a:spLocks noGrp="1"/>
          </p:cNvSpPr>
          <p:nvPr>
            <p:ph type="title"/>
          </p:nvPr>
        </p:nvSpPr>
        <p:spPr>
          <a:xfrm>
            <a:off x="752475" y="203642"/>
            <a:ext cx="9620249" cy="1417323"/>
          </a:xfrm>
        </p:spPr>
        <p:txBody>
          <a:bodyPr>
            <a:normAutofit fontScale="90000"/>
          </a:bodyPr>
          <a:lstStyle/>
          <a:p>
            <a:br>
              <a:rPr lang="en-US" sz="1600" b="1" dirty="0"/>
            </a:br>
            <a:br>
              <a:rPr lang="en-US" sz="1600" b="1" dirty="0"/>
            </a:br>
            <a:br>
              <a:rPr lang="en-US" sz="1600" b="1" dirty="0"/>
            </a:br>
            <a:br>
              <a:rPr lang="en-US" sz="1600" b="1" dirty="0"/>
            </a:br>
            <a:r>
              <a:rPr lang="en-US" sz="5300" b="1" dirty="0">
                <a:solidFill>
                  <a:schemeClr val="bg2">
                    <a:lumMod val="50000"/>
                  </a:schemeClr>
                </a:solidFill>
              </a:rPr>
              <a:t>Data comparison for 6 U.S. states using three different datasets</a:t>
            </a:r>
            <a:endParaRPr lang="en-US" sz="5300" dirty="0">
              <a:solidFill>
                <a:schemeClr val="bg2">
                  <a:lumMod val="50000"/>
                </a:schemeClr>
              </a:solidFill>
            </a:endParaRPr>
          </a:p>
        </p:txBody>
      </p:sp>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E0C2DD-5B86-4A38-AE97-14E04493A1DA}"/>
              </a:ext>
            </a:extLst>
          </p:cNvPr>
          <p:cNvSpPr>
            <a:spLocks noGrp="1"/>
          </p:cNvSpPr>
          <p:nvPr>
            <p:ph idx="1"/>
          </p:nvPr>
        </p:nvSpPr>
        <p:spPr>
          <a:xfrm>
            <a:off x="6312023" y="2198915"/>
            <a:ext cx="5226833" cy="757350"/>
          </a:xfrm>
        </p:spPr>
        <p:txBody>
          <a:bodyPr>
            <a:normAutofit/>
          </a:bodyPr>
          <a:lstStyle/>
          <a:p>
            <a:pPr marL="0" indent="0">
              <a:buNone/>
            </a:pPr>
            <a:r>
              <a:rPr lang="en-US" sz="4000" dirty="0">
                <a:solidFill>
                  <a:schemeClr val="bg2">
                    <a:lumMod val="50000"/>
                  </a:schemeClr>
                </a:solidFill>
              </a:rPr>
              <a:t>States In Question</a:t>
            </a:r>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8FB47D9-AAAF-4FF5-BEED-F2EEC511B6E1}"/>
              </a:ext>
            </a:extLst>
          </p:cNvPr>
          <p:cNvSpPr txBox="1"/>
          <p:nvPr/>
        </p:nvSpPr>
        <p:spPr>
          <a:xfrm>
            <a:off x="6312023" y="3068991"/>
            <a:ext cx="2137512"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New York</a:t>
            </a:r>
          </a:p>
          <a:p>
            <a:pPr marL="285750" indent="-285750">
              <a:buClr>
                <a:schemeClr val="accent1"/>
              </a:buClr>
              <a:buFont typeface="Arial" panose="020B0604020202020204" pitchFamily="34" charset="0"/>
              <a:buChar char="•"/>
            </a:pPr>
            <a:r>
              <a:rPr lang="en-US" sz="2400" dirty="0"/>
              <a:t>Connecticut</a:t>
            </a:r>
          </a:p>
          <a:p>
            <a:pPr marL="285750" indent="-285750">
              <a:buClr>
                <a:schemeClr val="accent1"/>
              </a:buClr>
              <a:buFont typeface="Arial" panose="020B0604020202020204" pitchFamily="34" charset="0"/>
              <a:buChar char="•"/>
            </a:pPr>
            <a:r>
              <a:rPr lang="en-US" sz="2400" dirty="0"/>
              <a:t>New Jersey</a:t>
            </a:r>
          </a:p>
        </p:txBody>
      </p:sp>
      <p:sp>
        <p:nvSpPr>
          <p:cNvPr id="5" name="TextBox 4">
            <a:extLst>
              <a:ext uri="{FF2B5EF4-FFF2-40B4-BE49-F238E27FC236}">
                <a16:creationId xmlns:a16="http://schemas.microsoft.com/office/drawing/2014/main" id="{C0CFE50A-3F94-4514-9B1F-713D77A24665}"/>
              </a:ext>
            </a:extLst>
          </p:cNvPr>
          <p:cNvSpPr txBox="1"/>
          <p:nvPr/>
        </p:nvSpPr>
        <p:spPr>
          <a:xfrm>
            <a:off x="8602462" y="3106988"/>
            <a:ext cx="1908699"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Georgia</a:t>
            </a:r>
          </a:p>
          <a:p>
            <a:pPr marL="285750" indent="-285750">
              <a:buClr>
                <a:schemeClr val="accent1"/>
              </a:buClr>
              <a:buFont typeface="Arial" panose="020B0604020202020204" pitchFamily="34" charset="0"/>
              <a:buChar char="•"/>
            </a:pPr>
            <a:r>
              <a:rPr lang="en-US" sz="2400" dirty="0"/>
              <a:t>Texas</a:t>
            </a:r>
          </a:p>
          <a:p>
            <a:pPr marL="285750" indent="-285750">
              <a:buClr>
                <a:schemeClr val="accent1"/>
              </a:buClr>
              <a:buFont typeface="Arial" panose="020B0604020202020204" pitchFamily="34" charset="0"/>
              <a:buChar char="•"/>
            </a:pPr>
            <a:r>
              <a:rPr lang="en-US" sz="2400" dirty="0"/>
              <a:t>Florida</a:t>
            </a:r>
          </a:p>
        </p:txBody>
      </p:sp>
      <p:pic>
        <p:nvPicPr>
          <p:cNvPr id="3076" name="Picture 4" descr="VIEW: Tracking daily new COVID-19 cases in United States, mapping ...">
            <a:extLst>
              <a:ext uri="{FF2B5EF4-FFF2-40B4-BE49-F238E27FC236}">
                <a16:creationId xmlns:a16="http://schemas.microsoft.com/office/drawing/2014/main" id="{E1A02CD6-C087-4B3E-95E7-21512CC21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4" y="1815589"/>
            <a:ext cx="5681244" cy="288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8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8C5DF-CC1C-4735-BD5C-9F19226C75D2}"/>
              </a:ext>
            </a:extLst>
          </p:cNvPr>
          <p:cNvSpPr>
            <a:spLocks noGrp="1"/>
          </p:cNvSpPr>
          <p:nvPr>
            <p:ph type="title"/>
          </p:nvPr>
        </p:nvSpPr>
        <p:spPr>
          <a:xfrm>
            <a:off x="6411685" y="634946"/>
            <a:ext cx="5127171" cy="1450757"/>
          </a:xfrm>
        </p:spPr>
        <p:txBody>
          <a:bodyPr>
            <a:normAutofit/>
          </a:bodyPr>
          <a:lstStyle/>
          <a:p>
            <a:r>
              <a:rPr lang="en-US" sz="3400" b="1" dirty="0">
                <a:solidFill>
                  <a:schemeClr val="bg2">
                    <a:lumMod val="50000"/>
                  </a:schemeClr>
                </a:solidFill>
              </a:rPr>
              <a:t>Why did we pick these specific states?</a:t>
            </a:r>
            <a:br>
              <a:rPr lang="en-US" sz="3400" b="1" dirty="0"/>
            </a:br>
            <a:endParaRPr lang="en-US" sz="3400" dirty="0"/>
          </a:p>
        </p:txBody>
      </p:sp>
      <p:pic>
        <p:nvPicPr>
          <p:cNvPr id="4" name="Picture 2" descr="How the coronavirus could impact women in health care">
            <a:extLst>
              <a:ext uri="{FF2B5EF4-FFF2-40B4-BE49-F238E27FC236}">
                <a16:creationId xmlns:a16="http://schemas.microsoft.com/office/drawing/2014/main" id="{68003E85-37F7-4D19-A085-1FCFE9E5C5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21817"/>
            <a:ext cx="5451627" cy="36943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1B58A0-C230-44C9-96C4-9423C05085C9}"/>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We chose three states from two separate regions of the country that handled the Covid-19 quarantine differently. In doing so we will be able to look at the data from three separate source to find if they correlate as well as the outcomes of the different policies.</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420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Initial 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How do the 3 datasets compare? Are there any consistencies in data? Is there any bias in the data sources?</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#1</a:t>
            </a:r>
          </a:p>
        </p:txBody>
      </p:sp>
      <p:sp>
        <p:nvSpPr>
          <p:cNvPr id="5" name="TextBox 4">
            <a:extLst>
              <a:ext uri="{FF2B5EF4-FFF2-40B4-BE49-F238E27FC236}">
                <a16:creationId xmlns:a16="http://schemas.microsoft.com/office/drawing/2014/main" id="{1539794A-ADF8-4341-AFAF-81A0BDB685CC}"/>
              </a:ext>
            </a:extLst>
          </p:cNvPr>
          <p:cNvSpPr txBox="1"/>
          <p:nvPr/>
        </p:nvSpPr>
        <p:spPr>
          <a:xfrm>
            <a:off x="923278" y="4225771"/>
            <a:ext cx="10351363" cy="707886"/>
          </a:xfrm>
          <a:prstGeom prst="rect">
            <a:avLst/>
          </a:prstGeom>
          <a:noFill/>
        </p:spPr>
        <p:txBody>
          <a:bodyPr wrap="square" rtlCol="0">
            <a:spAutoFit/>
          </a:bodyPr>
          <a:lstStyle/>
          <a:p>
            <a:pPr>
              <a:buClr>
                <a:schemeClr val="accent1"/>
              </a:buClr>
            </a:pPr>
            <a:r>
              <a:rPr lang="en-US" sz="2000" dirty="0"/>
              <a:t>In comparison of three separate data sources on Covid-19 data, inconsistencies will be apparent in the overall Covid-19 count in each of the five states</a:t>
            </a:r>
          </a:p>
        </p:txBody>
      </p:sp>
    </p:spTree>
    <p:extLst>
      <p:ext uri="{BB962C8B-B14F-4D97-AF65-F5344CB8AC3E}">
        <p14:creationId xmlns:p14="http://schemas.microsoft.com/office/powerpoint/2010/main" val="31919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What % of population is tested? How much does testing vary from state to state?</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#2</a:t>
            </a:r>
          </a:p>
        </p:txBody>
      </p:sp>
      <p:sp>
        <p:nvSpPr>
          <p:cNvPr id="5" name="TextBox 4">
            <a:extLst>
              <a:ext uri="{FF2B5EF4-FFF2-40B4-BE49-F238E27FC236}">
                <a16:creationId xmlns:a16="http://schemas.microsoft.com/office/drawing/2014/main" id="{1539794A-ADF8-4341-AFAF-81A0BDB685CC}"/>
              </a:ext>
            </a:extLst>
          </p:cNvPr>
          <p:cNvSpPr txBox="1"/>
          <p:nvPr/>
        </p:nvSpPr>
        <p:spPr>
          <a:xfrm>
            <a:off x="923278" y="4225771"/>
            <a:ext cx="10351363" cy="707886"/>
          </a:xfrm>
          <a:prstGeom prst="rect">
            <a:avLst/>
          </a:prstGeom>
          <a:noFill/>
        </p:spPr>
        <p:txBody>
          <a:bodyPr wrap="square" rtlCol="0">
            <a:spAutoFit/>
          </a:bodyPr>
          <a:lstStyle/>
          <a:p>
            <a:pPr>
              <a:buClr>
                <a:schemeClr val="accent1"/>
              </a:buClr>
            </a:pPr>
            <a:r>
              <a:rPr lang="en-US" sz="2000" dirty="0"/>
              <a:t>In states where there is a lower percentage of the population being tested, there is a higher </a:t>
            </a:r>
          </a:p>
          <a:p>
            <a:pPr>
              <a:buClr>
                <a:schemeClr val="accent1"/>
              </a:buClr>
            </a:pPr>
            <a:r>
              <a:rPr lang="en-US" sz="2000" dirty="0"/>
              <a:t>Covid-19 count.</a:t>
            </a:r>
          </a:p>
        </p:txBody>
      </p:sp>
    </p:spTree>
    <p:extLst>
      <p:ext uri="{BB962C8B-B14F-4D97-AF65-F5344CB8AC3E}">
        <p14:creationId xmlns:p14="http://schemas.microsoft.com/office/powerpoint/2010/main" val="193435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Was there any impact from the state shutdown and reopening timing on these five states?</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#3</a:t>
            </a:r>
          </a:p>
        </p:txBody>
      </p:sp>
      <p:sp>
        <p:nvSpPr>
          <p:cNvPr id="6" name="TextBox 5">
            <a:extLst>
              <a:ext uri="{FF2B5EF4-FFF2-40B4-BE49-F238E27FC236}">
                <a16:creationId xmlns:a16="http://schemas.microsoft.com/office/drawing/2014/main" id="{924604B2-AA67-4092-8210-B4EAE9AC1B5B}"/>
              </a:ext>
            </a:extLst>
          </p:cNvPr>
          <p:cNvSpPr txBox="1"/>
          <p:nvPr/>
        </p:nvSpPr>
        <p:spPr>
          <a:xfrm>
            <a:off x="1097280" y="4003829"/>
            <a:ext cx="9076530" cy="369332"/>
          </a:xfrm>
          <a:prstGeom prst="rect">
            <a:avLst/>
          </a:prstGeom>
          <a:noFill/>
        </p:spPr>
        <p:txBody>
          <a:bodyPr wrap="square" rtlCol="0">
            <a:spAutoFit/>
          </a:bodyPr>
          <a:lstStyle/>
          <a:p>
            <a:r>
              <a:rPr lang="en-US" dirty="0"/>
              <a:t>Not reopening will reduce the amount of positive Covid-19 cases.</a:t>
            </a:r>
          </a:p>
        </p:txBody>
      </p:sp>
    </p:spTree>
    <p:extLst>
      <p:ext uri="{BB962C8B-B14F-4D97-AF65-F5344CB8AC3E}">
        <p14:creationId xmlns:p14="http://schemas.microsoft.com/office/powerpoint/2010/main" val="346741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0446B0-B910-44DA-85E5-CC196F1129F6}"/>
              </a:ext>
            </a:extLst>
          </p:cNvPr>
          <p:cNvSpPr>
            <a:spLocks noGrp="1"/>
          </p:cNvSpPr>
          <p:nvPr>
            <p:ph type="title"/>
          </p:nvPr>
        </p:nvSpPr>
        <p:spPr>
          <a:xfrm>
            <a:off x="492370" y="516835"/>
            <a:ext cx="3084844" cy="2103875"/>
          </a:xfrm>
        </p:spPr>
        <p:txBody>
          <a:bodyPr>
            <a:normAutofit/>
          </a:bodyPr>
          <a:lstStyle/>
          <a:p>
            <a:endParaRPr lang="en-US" sz="3600" dirty="0">
              <a:solidFill>
                <a:srgbClr val="FFFFFF"/>
              </a:solidFill>
            </a:endParaRPr>
          </a:p>
        </p:txBody>
      </p:sp>
      <p:sp>
        <p:nvSpPr>
          <p:cNvPr id="4102" name="Content Placeholder 4101">
            <a:extLst>
              <a:ext uri="{FF2B5EF4-FFF2-40B4-BE49-F238E27FC236}">
                <a16:creationId xmlns:a16="http://schemas.microsoft.com/office/drawing/2014/main" id="{C0865C97-6BD0-4BA1-A146-C40CA9D43EA4}"/>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pic>
        <p:nvPicPr>
          <p:cNvPr id="4098" name="Picture 2" descr="Customer Base Analysis - Reflexive Business Coaching">
            <a:extLst>
              <a:ext uri="{FF2B5EF4-FFF2-40B4-BE49-F238E27FC236}">
                <a16:creationId xmlns:a16="http://schemas.microsoft.com/office/drawing/2014/main" id="{98AF8CA1-F591-41FD-B0B7-07AEA8C328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73" r="-1" b="-1"/>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525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5EAC-77DB-4AA0-B151-7E5090268770}"/>
              </a:ext>
            </a:extLst>
          </p:cNvPr>
          <p:cNvSpPr>
            <a:spLocks noGrp="1"/>
          </p:cNvSpPr>
          <p:nvPr>
            <p:ph type="title"/>
          </p:nvPr>
        </p:nvSpPr>
        <p:spPr>
          <a:xfrm>
            <a:off x="1097280" y="168677"/>
            <a:ext cx="10058400" cy="1764898"/>
          </a:xfrm>
        </p:spPr>
        <p:txBody>
          <a:bodyPr>
            <a:normAutofit fontScale="90000"/>
          </a:bodyPr>
          <a:lstStyle/>
          <a:p>
            <a:r>
              <a:rPr lang="en-US" dirty="0">
                <a:solidFill>
                  <a:schemeClr val="bg2">
                    <a:lumMod val="50000"/>
                  </a:schemeClr>
                </a:solidFill>
              </a:rPr>
              <a:t>How do the 3 datasets compare? Are there any consistencies in data? Is there any bias in the data sources?</a:t>
            </a:r>
          </a:p>
        </p:txBody>
      </p:sp>
      <p:pic>
        <p:nvPicPr>
          <p:cNvPr id="16" name="Content Placeholder 15">
            <a:extLst>
              <a:ext uri="{FF2B5EF4-FFF2-40B4-BE49-F238E27FC236}">
                <a16:creationId xmlns:a16="http://schemas.microsoft.com/office/drawing/2014/main" id="{4F9875F4-92B1-47B6-A1CF-023F78F9E5B8}"/>
              </a:ext>
            </a:extLst>
          </p:cNvPr>
          <p:cNvPicPr>
            <a:picLocks noGrp="1" noChangeAspect="1"/>
          </p:cNvPicPr>
          <p:nvPr>
            <p:ph idx="1"/>
          </p:nvPr>
        </p:nvPicPr>
        <p:blipFill>
          <a:blip r:embed="rId2"/>
          <a:stretch>
            <a:fillRect/>
          </a:stretch>
        </p:blipFill>
        <p:spPr>
          <a:xfrm>
            <a:off x="607695" y="1933575"/>
            <a:ext cx="11115408" cy="2809875"/>
          </a:xfrm>
          <a:prstGeom prst="rect">
            <a:avLst/>
          </a:prstGeom>
        </p:spPr>
      </p:pic>
    </p:spTree>
    <p:extLst>
      <p:ext uri="{BB962C8B-B14F-4D97-AF65-F5344CB8AC3E}">
        <p14:creationId xmlns:p14="http://schemas.microsoft.com/office/powerpoint/2010/main" val="18287903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32</TotalTime>
  <Words>506</Words>
  <Application>Microsoft Office PowerPoint</Application>
  <PresentationFormat>Widescreen</PresentationFormat>
  <Paragraphs>37</Paragraphs>
  <Slides>14</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Do you trust your data? </vt:lpstr>
      <vt:lpstr>Why did we choose Covid-19 data?</vt:lpstr>
      <vt:lpstr>    Data comparison for 6 U.S. states using three different datasets</vt:lpstr>
      <vt:lpstr>Why did we pick these specific states? </vt:lpstr>
      <vt:lpstr>Initial Question For Analysis</vt:lpstr>
      <vt:lpstr>Question For Analysis</vt:lpstr>
      <vt:lpstr>Question For Analysis</vt:lpstr>
      <vt:lpstr>PowerPoint Presentation</vt:lpstr>
      <vt:lpstr>How do the 3 datasets compare? Are there any consistencies in data? Is there any bias in the data sources?</vt:lpstr>
      <vt:lpstr>Question 1Conclusion</vt:lpstr>
      <vt:lpstr>What percentage of population is tested? How much does testing vary from state to state?</vt:lpstr>
      <vt:lpstr>Positive Cases </vt:lpstr>
      <vt:lpstr>Question 2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trust your data? </dc:title>
  <dc:creator>Reginald Malden</dc:creator>
  <cp:lastModifiedBy>Reginald Malden</cp:lastModifiedBy>
  <cp:revision>4</cp:revision>
  <dcterms:created xsi:type="dcterms:W3CDTF">2020-07-29T23:25:14Z</dcterms:created>
  <dcterms:modified xsi:type="dcterms:W3CDTF">2020-07-29T23:57:59Z</dcterms:modified>
</cp:coreProperties>
</file>