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38" roundtripDataSignature="AMtx7mg4X4qHLPTsX15i36dGybXOffk+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73A871-05F8-4A1F-B30F-F5C70E542112}">
  <a:tblStyle styleId="{3B73A871-05F8-4A1F-B30F-F5C70E5421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8049459-548E-451B-BCC3-DB0A2648531C}"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4cbeb194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1f4cbeb194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4cbeb194d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f4cbeb194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f4cbeb194d_8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f4cbeb194d_8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4cbeb194d_8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4cbeb194d_8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1f4cbeb194d_8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4cbeb194d_1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1f4cbeb194d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f4cbeb194d_1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f4cbeb194d_1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4cbeb194d_1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4cbeb194d_1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f4cbeb194d_1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22.png"/><Relationship Id="rId5"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doi.org/10.3390/risks6040123" TargetMode="External"/><Relationship Id="rId4" Type="http://schemas.openxmlformats.org/officeDocument/2006/relationships/hyperlink" Target="https://doi.org/10.1080/10920277.2009.10597538" TargetMode="External"/><Relationship Id="rId5" Type="http://schemas.openxmlformats.org/officeDocument/2006/relationships/hyperlink" Target="https://budgetmodel.wharton.upenn.edu/issues/2016/1/25/mortality-in-the-united-states-past-present-and-futur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6"/>
            </a:gs>
            <a:gs pos="74000">
              <a:schemeClr val="accent6"/>
            </a:gs>
            <a:gs pos="83000">
              <a:schemeClr val="accent6"/>
            </a:gs>
            <a:gs pos="100000">
              <a:schemeClr val="lt1"/>
            </a:gs>
          </a:gsLst>
          <a:lin ang="5400000" scaled="0"/>
        </a:gradFill>
      </p:bgPr>
    </p:bg>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5289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MODELING AND PREDICTING MORTALITY: A COMPARATIVE ANALYSIS OF THE CAIRNS BLAKE DOWD AND RENSHAW-HABERMAN MODELS</a:t>
            </a:r>
            <a:endParaRPr/>
          </a:p>
        </p:txBody>
      </p:sp>
      <p:sp>
        <p:nvSpPr>
          <p:cNvPr id="89" name="Google Shape;89;p1"/>
          <p:cNvSpPr txBox="1"/>
          <p:nvPr>
            <p:ph idx="12" type="sldNum"/>
          </p:nvPr>
        </p:nvSpPr>
        <p:spPr>
          <a:xfrm>
            <a:off x="8610600" y="613241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800">
                <a:solidFill>
                  <a:schemeClr val="dk1"/>
                </a:solidFill>
                <a:latin typeface="Times New Roman"/>
                <a:ea typeface="Times New Roman"/>
                <a:cs typeface="Times New Roman"/>
                <a:sym typeface="Times New Roman"/>
              </a:rPr>
              <a:t>‹#›</a:t>
            </a:fld>
            <a:endParaRPr b="1" sz="2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f4cbeb194d_1_0"/>
          <p:cNvSpPr txBox="1"/>
          <p:nvPr>
            <p:ph type="title"/>
          </p:nvPr>
        </p:nvSpPr>
        <p:spPr>
          <a:xfrm>
            <a:off x="839800" y="365125"/>
            <a:ext cx="10515600" cy="9837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Sub-objective 1; Estimating mortality rates cont. </a:t>
            </a:r>
            <a:endParaRPr/>
          </a:p>
        </p:txBody>
      </p:sp>
      <p:sp>
        <p:nvSpPr>
          <p:cNvPr id="153" name="Google Shape;153;g1f4cbeb194d_1_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Times New Roman"/>
                <a:ea typeface="Times New Roman"/>
                <a:cs typeface="Times New Roman"/>
                <a:sym typeface="Times New Roman"/>
              </a:rPr>
              <a:t>Renshaw-Habermann</a:t>
            </a:r>
            <a:endParaRPr sz="2800">
              <a:latin typeface="Times New Roman"/>
              <a:ea typeface="Times New Roman"/>
              <a:cs typeface="Times New Roman"/>
              <a:sym typeface="Times New Roman"/>
            </a:endParaRPr>
          </a:p>
        </p:txBody>
      </p:sp>
      <p:sp>
        <p:nvSpPr>
          <p:cNvPr id="154" name="Google Shape;154;g1f4cbeb194d_1_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latin typeface="Times New Roman"/>
                <a:ea typeface="Times New Roman"/>
                <a:cs typeface="Times New Roman"/>
                <a:sym typeface="Times New Roman"/>
              </a:rPr>
              <a:t>Cairns-Blake-Dowd</a:t>
            </a:r>
            <a:endParaRPr sz="2800">
              <a:latin typeface="Times New Roman"/>
              <a:ea typeface="Times New Roman"/>
              <a:cs typeface="Times New Roman"/>
              <a:sym typeface="Times New Roman"/>
            </a:endParaRPr>
          </a:p>
        </p:txBody>
      </p:sp>
      <p:sp>
        <p:nvSpPr>
          <p:cNvPr id="155" name="Google Shape;155;g1f4cbeb194d_1_0"/>
          <p:cNvSpPr txBox="1"/>
          <p:nvPr>
            <p:ph idx="12" type="sldNum"/>
          </p:nvPr>
        </p:nvSpPr>
        <p:spPr>
          <a:xfrm>
            <a:off x="8746938" y="6298003"/>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156" name="Google Shape;156;g1f4cbeb194d_1_0"/>
          <p:cNvSpPr txBox="1"/>
          <p:nvPr/>
        </p:nvSpPr>
        <p:spPr>
          <a:xfrm>
            <a:off x="1511350" y="1462600"/>
            <a:ext cx="83205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solidFill>
                  <a:schemeClr val="dk1"/>
                </a:solidFill>
                <a:latin typeface="Calibri"/>
                <a:ea typeface="Calibri"/>
                <a:cs typeface="Calibri"/>
                <a:sym typeface="Calibri"/>
              </a:rPr>
              <a:t>Table 2: Model Formulas</a:t>
            </a:r>
            <a:endParaRPr b="1" i="1" sz="1800">
              <a:solidFill>
                <a:schemeClr val="dk1"/>
              </a:solidFill>
              <a:latin typeface="Calibri"/>
              <a:ea typeface="Calibri"/>
              <a:cs typeface="Calibri"/>
              <a:sym typeface="Calibri"/>
            </a:endParaRPr>
          </a:p>
        </p:txBody>
      </p:sp>
      <p:pic>
        <p:nvPicPr>
          <p:cNvPr id="157" name="Google Shape;157;g1f4cbeb194d_1_0"/>
          <p:cNvPicPr preferRelativeResize="0"/>
          <p:nvPr/>
        </p:nvPicPr>
        <p:blipFill>
          <a:blip r:embed="rId3">
            <a:alphaModFix/>
          </a:blip>
          <a:stretch>
            <a:fillRect/>
          </a:stretch>
        </p:blipFill>
        <p:spPr>
          <a:xfrm>
            <a:off x="0" y="2505075"/>
            <a:ext cx="5514674" cy="4352925"/>
          </a:xfrm>
          <a:prstGeom prst="rect">
            <a:avLst/>
          </a:prstGeom>
          <a:noFill/>
          <a:ln>
            <a:noFill/>
          </a:ln>
        </p:spPr>
      </p:pic>
      <p:pic>
        <p:nvPicPr>
          <p:cNvPr id="158" name="Google Shape;158;g1f4cbeb194d_1_0"/>
          <p:cNvPicPr preferRelativeResize="0"/>
          <p:nvPr/>
        </p:nvPicPr>
        <p:blipFill>
          <a:blip r:embed="rId4">
            <a:alphaModFix/>
          </a:blip>
          <a:stretch>
            <a:fillRect/>
          </a:stretch>
        </p:blipFill>
        <p:spPr>
          <a:xfrm>
            <a:off x="5667075" y="2630150"/>
            <a:ext cx="6299075" cy="403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Sub-objective 1;</a:t>
            </a:r>
            <a:r>
              <a:rPr b="1" lang="en-US">
                <a:latin typeface="Times New Roman"/>
                <a:ea typeface="Times New Roman"/>
                <a:cs typeface="Times New Roman"/>
                <a:sym typeface="Times New Roman"/>
              </a:rPr>
              <a:t>Estimating mortality rates cont.</a:t>
            </a:r>
            <a:endParaRPr/>
          </a:p>
        </p:txBody>
      </p:sp>
      <p:sp>
        <p:nvSpPr>
          <p:cNvPr id="164" name="Google Shape;164;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165" name="Google Shape;165;p11"/>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166" name="Google Shape;166;p11"/>
          <p:cNvSpPr/>
          <p:nvPr/>
        </p:nvSpPr>
        <p:spPr>
          <a:xfrm>
            <a:off x="1138335" y="1825625"/>
            <a:ext cx="9517224" cy="488367"/>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Performance evaluation of the models</a:t>
            </a:r>
            <a:endParaRPr b="1" i="0" sz="2400" u="none" cap="none" strike="noStrike">
              <a:solidFill>
                <a:schemeClr val="dk1"/>
              </a:solidFill>
              <a:latin typeface="Times New Roman"/>
              <a:ea typeface="Times New Roman"/>
              <a:cs typeface="Times New Roman"/>
              <a:sym typeface="Times New Roman"/>
            </a:endParaRPr>
          </a:p>
        </p:txBody>
      </p:sp>
      <p:pic>
        <p:nvPicPr>
          <p:cNvPr descr="{&quot;aid&quot;:null,&quot;code&quot;:&quot;$$RMSE={\\sqrt[]{\\frac{1}{n}\\sum_{i=1}^{n}\\left(y-\\hat{y}\\right)^{2}}}\\,\\,\\,\\,\\,\\,\\,\\,\\,\\,\\,\\,\\,\\,\\,$$&quot;,&quot;id&quot;:&quot;4&quot;,&quot;font&quot;:{&quot;color&quot;:&quot;#000000&quot;,&quot;family&quot;:&quot;Times New Roman&quot;,&quot;size&quot;:12},&quot;type&quot;:&quot;$$&quot;,&quot;backgroundColor&quot;:&quot;#FFFFFF&quot;,&quot;ts&quot;:1700748957732,&quot;cs&quot;:&quot;FOMwGrFZSiohneGUe1N9GA==&quot;,&quot;size&quot;:{&quot;width&quot;:191.60000000000002,&quot;height&quot;:49.40000000000003}}" id="167" name="Google Shape;167;p11"/>
          <p:cNvPicPr preferRelativeResize="0"/>
          <p:nvPr/>
        </p:nvPicPr>
        <p:blipFill rotWithShape="1">
          <a:blip r:embed="rId3">
            <a:alphaModFix/>
          </a:blip>
          <a:srcRect b="0" l="0" r="0" t="0"/>
          <a:stretch/>
        </p:blipFill>
        <p:spPr>
          <a:xfrm>
            <a:off x="1138335" y="2448928"/>
            <a:ext cx="3148766" cy="1219849"/>
          </a:xfrm>
          <a:prstGeom prst="rect">
            <a:avLst/>
          </a:prstGeom>
          <a:noFill/>
          <a:ln>
            <a:noFill/>
          </a:ln>
        </p:spPr>
      </p:pic>
      <p:pic>
        <p:nvPicPr>
          <p:cNvPr descr="{&quot;aid&quot;:null,&quot;code&quot;:&quot;$$MAE=\\frac{1}{n}\\sum_{i=1}^{n}\\left|y-\\hat{y}\\right|$$&quot;,&quot;type&quot;:&quot;$$&quot;,&quot;font&quot;:{&quot;size&quot;:12,&quot;color&quot;:&quot;#000000&quot;,&quot;family&quot;:&quot;Arial&quot;},&quot;backgroundColor&quot;:&quot;#FFFFFF&quot;,&quot;id&quot;:&quot;12&quot;,&quot;ts&quot;:1700748903372,&quot;cs&quot;:&quot;JK9xJ/s86QziokeiWm5YGw==&quot;,&quot;size&quot;:{&quot;width&quot;:173.16666666666666,&quot;height&quot;:48.166666666666664}}" id="168" name="Google Shape;168;p11"/>
          <p:cNvPicPr preferRelativeResize="0"/>
          <p:nvPr/>
        </p:nvPicPr>
        <p:blipFill rotWithShape="1">
          <a:blip r:embed="rId4">
            <a:alphaModFix/>
          </a:blip>
          <a:srcRect b="0" l="0" r="0" t="0"/>
          <a:stretch/>
        </p:blipFill>
        <p:spPr>
          <a:xfrm>
            <a:off x="1138335" y="4292082"/>
            <a:ext cx="3316717" cy="1343608"/>
          </a:xfrm>
          <a:prstGeom prst="rect">
            <a:avLst/>
          </a:prstGeom>
          <a:noFill/>
          <a:ln>
            <a:noFill/>
          </a:ln>
        </p:spPr>
      </p:pic>
      <p:pic>
        <p:nvPicPr>
          <p:cNvPr id="169" name="Google Shape;169;p11"/>
          <p:cNvPicPr preferRelativeResize="0"/>
          <p:nvPr/>
        </p:nvPicPr>
        <p:blipFill rotWithShape="1">
          <a:blip r:embed="rId5">
            <a:alphaModFix/>
          </a:blip>
          <a:srcRect b="0" l="0" r="0" t="0"/>
          <a:stretch/>
        </p:blipFill>
        <p:spPr>
          <a:xfrm>
            <a:off x="7539135" y="4708655"/>
            <a:ext cx="3510410" cy="927035"/>
          </a:xfrm>
          <a:prstGeom prst="rect">
            <a:avLst/>
          </a:prstGeom>
          <a:noFill/>
          <a:ln>
            <a:noFill/>
          </a:ln>
        </p:spPr>
      </p:pic>
      <p:pic>
        <p:nvPicPr>
          <p:cNvPr id="170" name="Google Shape;170;p11"/>
          <p:cNvPicPr preferRelativeResize="0"/>
          <p:nvPr/>
        </p:nvPicPr>
        <p:blipFill rotWithShape="1">
          <a:blip r:embed="rId6">
            <a:alphaModFix/>
          </a:blip>
          <a:srcRect b="0" l="0" r="0" t="0"/>
          <a:stretch/>
        </p:blipFill>
        <p:spPr>
          <a:xfrm>
            <a:off x="5396819" y="2909455"/>
            <a:ext cx="500128" cy="22028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f4cbeb194d_0_18"/>
          <p:cNvSpPr txBox="1"/>
          <p:nvPr>
            <p:ph type="title"/>
          </p:nvPr>
        </p:nvSpPr>
        <p:spPr>
          <a:xfrm>
            <a:off x="838200" y="365125"/>
            <a:ext cx="10515600" cy="1325700"/>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Sub-objective 2; Construction of cohort life tables</a:t>
            </a:r>
            <a:endParaRPr b="1">
              <a:latin typeface="Times New Roman"/>
              <a:ea typeface="Times New Roman"/>
              <a:cs typeface="Times New Roman"/>
              <a:sym typeface="Times New Roman"/>
            </a:endParaRPr>
          </a:p>
        </p:txBody>
      </p:sp>
      <p:sp>
        <p:nvSpPr>
          <p:cNvPr id="176" name="Google Shape;176;g1f4cbeb194d_0_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77" name="Google Shape;177;g1f4cbeb194d_0_18"/>
          <p:cNvSpPr txBox="1"/>
          <p:nvPr/>
        </p:nvSpPr>
        <p:spPr>
          <a:xfrm>
            <a:off x="3571450" y="1397725"/>
            <a:ext cx="864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8" name="Google Shape;178;g1f4cbeb194d_0_18"/>
          <p:cNvSpPr txBox="1"/>
          <p:nvPr/>
        </p:nvSpPr>
        <p:spPr>
          <a:xfrm>
            <a:off x="4926375" y="4266275"/>
            <a:ext cx="72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79" name="Google Shape;179;g1f4cbeb194d_0_18"/>
          <p:cNvSpPr txBox="1"/>
          <p:nvPr>
            <p:ph idx="1" type="body"/>
          </p:nvPr>
        </p:nvSpPr>
        <p:spPr>
          <a:xfrm>
            <a:off x="838200" y="1690825"/>
            <a:ext cx="10515600" cy="4351200"/>
          </a:xfrm>
          <a:prstGeom prst="rect">
            <a:avLst/>
          </a:prstGeom>
        </p:spPr>
        <p:txBody>
          <a:bodyPr anchorCtr="0" anchor="t" bIns="45700" lIns="91425" spcFirstLastPara="1" rIns="91425" wrap="square" tIns="45700">
            <a:normAutofit fontScale="70000" lnSpcReduction="20000"/>
          </a:bodyPr>
          <a:lstStyle/>
          <a:p>
            <a:pPr indent="-342920" lvl="0" marL="457200" rtl="0" algn="l">
              <a:lnSpc>
                <a:spcPct val="150000"/>
              </a:lnSpc>
              <a:spcBef>
                <a:spcPts val="1200"/>
              </a:spcBef>
              <a:spcAft>
                <a:spcPts val="0"/>
              </a:spcAft>
              <a:buSzPct val="100000"/>
              <a:buFont typeface="Times New Roman"/>
              <a:buChar char="•"/>
            </a:pPr>
            <a:r>
              <a:rPr lang="en-US" sz="2571">
                <a:latin typeface="Times New Roman"/>
                <a:ea typeface="Times New Roman"/>
                <a:cs typeface="Times New Roman"/>
                <a:sym typeface="Times New Roman"/>
              </a:rPr>
              <a:t>Cohort life tables is a statistical tool center on analyzing data for groups of individuals born during the same time period and then following these cohorts throughout their lifetimes. </a:t>
            </a:r>
            <a:endParaRPr sz="2571">
              <a:latin typeface="Times New Roman"/>
              <a:ea typeface="Times New Roman"/>
              <a:cs typeface="Times New Roman"/>
              <a:sym typeface="Times New Roman"/>
            </a:endParaRPr>
          </a:p>
          <a:p>
            <a:pPr indent="-342920" lvl="0" marL="457200" rtl="0" algn="l">
              <a:lnSpc>
                <a:spcPct val="150000"/>
              </a:lnSpc>
              <a:spcBef>
                <a:spcPts val="0"/>
              </a:spcBef>
              <a:spcAft>
                <a:spcPts val="0"/>
              </a:spcAft>
              <a:buSzPct val="100000"/>
              <a:buFont typeface="Times New Roman"/>
              <a:buChar char="•"/>
            </a:pPr>
            <a:r>
              <a:rPr lang="en-US" sz="2571">
                <a:latin typeface="Times New Roman"/>
                <a:ea typeface="Times New Roman"/>
                <a:cs typeface="Times New Roman"/>
                <a:sym typeface="Times New Roman"/>
              </a:rPr>
              <a:t>These </a:t>
            </a:r>
            <a:r>
              <a:rPr lang="en-US" sz="2571">
                <a:latin typeface="Times New Roman"/>
                <a:ea typeface="Times New Roman"/>
                <a:cs typeface="Times New Roman"/>
                <a:sym typeface="Times New Roman"/>
              </a:rPr>
              <a:t>tables track the experiences of a specific birth cohort over their entire lifetimes providing a more accurate reflection of mortality trends since they account for changes in mortality rates that occur over time.</a:t>
            </a:r>
            <a:endParaRPr sz="2571">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rPr b="1" lang="en-US" sz="2558">
                <a:latin typeface="Times New Roman"/>
                <a:ea typeface="Times New Roman"/>
                <a:cs typeface="Times New Roman"/>
                <a:sym typeface="Times New Roman"/>
              </a:rPr>
              <a:t>Assumptions</a:t>
            </a:r>
            <a:endParaRPr b="1" sz="2558">
              <a:latin typeface="Times New Roman"/>
              <a:ea typeface="Times New Roman"/>
              <a:cs typeface="Times New Roman"/>
              <a:sym typeface="Times New Roman"/>
            </a:endParaRPr>
          </a:p>
          <a:p>
            <a:pPr indent="-330835" lvl="0" marL="457200" rtl="0" algn="l">
              <a:lnSpc>
                <a:spcPct val="150000"/>
              </a:lnSpc>
              <a:spcBef>
                <a:spcPts val="1200"/>
              </a:spcBef>
              <a:spcAft>
                <a:spcPts val="0"/>
              </a:spcAft>
              <a:buSzPct val="100000"/>
              <a:buFont typeface="Times New Roman"/>
              <a:buChar char="•"/>
            </a:pPr>
            <a:r>
              <a:rPr lang="en-US" sz="2300">
                <a:latin typeface="Times New Roman"/>
                <a:ea typeface="Times New Roman"/>
                <a:cs typeface="Times New Roman"/>
                <a:sym typeface="Times New Roman"/>
              </a:rPr>
              <a:t>The only form of exit is by death.</a:t>
            </a:r>
            <a:endParaRPr sz="2300">
              <a:latin typeface="Times New Roman"/>
              <a:ea typeface="Times New Roman"/>
              <a:cs typeface="Times New Roman"/>
              <a:sym typeface="Times New Roman"/>
            </a:endParaRPr>
          </a:p>
          <a:p>
            <a:pPr indent="-330835" lvl="0" marL="457200" rtl="0" algn="l">
              <a:lnSpc>
                <a:spcPct val="150000"/>
              </a:lnSpc>
              <a:spcBef>
                <a:spcPts val="0"/>
              </a:spcBef>
              <a:spcAft>
                <a:spcPts val="0"/>
              </a:spcAft>
              <a:buSzPct val="100000"/>
              <a:buFont typeface="Times New Roman"/>
              <a:buChar char="•"/>
            </a:pPr>
            <a:r>
              <a:rPr lang="en-US" sz="2300">
                <a:latin typeface="Times New Roman"/>
                <a:ea typeface="Times New Roman"/>
                <a:cs typeface="Times New Roman"/>
                <a:sym typeface="Times New Roman"/>
              </a:rPr>
              <a:t>Assumes a closed cohort where births, immigration, and emigration are not considered. </a:t>
            </a:r>
            <a:endParaRPr sz="2300">
              <a:latin typeface="Times New Roman"/>
              <a:ea typeface="Times New Roman"/>
              <a:cs typeface="Times New Roman"/>
              <a:sym typeface="Times New Roman"/>
            </a:endParaRPr>
          </a:p>
          <a:p>
            <a:pPr indent="-330835" lvl="0" marL="457200" rtl="0" algn="l">
              <a:lnSpc>
                <a:spcPct val="150000"/>
              </a:lnSpc>
              <a:spcBef>
                <a:spcPts val="0"/>
              </a:spcBef>
              <a:spcAft>
                <a:spcPts val="0"/>
              </a:spcAft>
              <a:buSzPct val="100000"/>
              <a:buFont typeface="Times New Roman"/>
              <a:buChar char="•"/>
            </a:pPr>
            <a:r>
              <a:rPr lang="en-US" sz="2300">
                <a:latin typeface="Times New Roman"/>
                <a:ea typeface="Times New Roman"/>
                <a:cs typeface="Times New Roman"/>
                <a:sym typeface="Times New Roman"/>
              </a:rPr>
              <a:t>Individuals within the cohort are assumed to have the same mortality characteristics and variations within the cohort are not explicitly considered. </a:t>
            </a:r>
            <a:endParaRPr sz="2300">
              <a:latin typeface="Times New Roman"/>
              <a:ea typeface="Times New Roman"/>
              <a:cs typeface="Times New Roman"/>
              <a:sym typeface="Times New Roman"/>
            </a:endParaRPr>
          </a:p>
          <a:p>
            <a:pPr indent="0" lvl="0" marL="914400" rtl="0" algn="l">
              <a:lnSpc>
                <a:spcPct val="150000"/>
              </a:lnSpc>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Sub-objective 2; Construction of cohort life tables cont.</a:t>
            </a:r>
            <a:endParaRPr b="1">
              <a:latin typeface="Times New Roman"/>
              <a:ea typeface="Times New Roman"/>
              <a:cs typeface="Times New Roman"/>
              <a:sym typeface="Times New Roman"/>
            </a:endParaRPr>
          </a:p>
        </p:txBody>
      </p:sp>
      <p:sp>
        <p:nvSpPr>
          <p:cNvPr id="185" name="Google Shape;185;p12"/>
          <p:cNvSpPr txBox="1"/>
          <p:nvPr>
            <p:ph idx="1" type="body"/>
          </p:nvPr>
        </p:nvSpPr>
        <p:spPr>
          <a:xfrm>
            <a:off x="838200" y="178830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186" name="Google Shape;186;p12"/>
          <p:cNvSpPr txBox="1"/>
          <p:nvPr>
            <p:ph idx="12" type="sldNum"/>
          </p:nvPr>
        </p:nvSpPr>
        <p:spPr>
          <a:xfrm>
            <a:off x="8826137" y="6237256"/>
            <a:ext cx="2623457" cy="3430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187" name="Google Shape;187;p12"/>
          <p:cNvPicPr preferRelativeResize="0"/>
          <p:nvPr/>
        </p:nvPicPr>
        <p:blipFill>
          <a:blip r:embed="rId3">
            <a:alphaModFix/>
          </a:blip>
          <a:stretch>
            <a:fillRect/>
          </a:stretch>
        </p:blipFill>
        <p:spPr>
          <a:xfrm>
            <a:off x="838200" y="2337313"/>
            <a:ext cx="10185524" cy="1892581"/>
          </a:xfrm>
          <a:prstGeom prst="rect">
            <a:avLst/>
          </a:prstGeom>
          <a:noFill/>
          <a:ln>
            <a:noFill/>
          </a:ln>
        </p:spPr>
      </p:pic>
      <p:sp>
        <p:nvSpPr>
          <p:cNvPr id="188" name="Google Shape;188;p12"/>
          <p:cNvSpPr txBox="1"/>
          <p:nvPr/>
        </p:nvSpPr>
        <p:spPr>
          <a:xfrm>
            <a:off x="3071475" y="1901400"/>
            <a:ext cx="58830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US" sz="1800">
                <a:solidFill>
                  <a:schemeClr val="dk1"/>
                </a:solidFill>
                <a:latin typeface="Calibri"/>
                <a:ea typeface="Calibri"/>
                <a:cs typeface="Calibri"/>
                <a:sym typeface="Calibri"/>
              </a:rPr>
              <a:t>Table 3: Life table Format</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f4cbeb194d_8_2"/>
          <p:cNvSpPr txBox="1"/>
          <p:nvPr>
            <p:ph type="title"/>
          </p:nvPr>
        </p:nvSpPr>
        <p:spPr>
          <a:xfrm>
            <a:off x="838200" y="365125"/>
            <a:ext cx="10515600" cy="13257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9592"/>
              <a:buFont typeface="Times New Roman"/>
              <a:buNone/>
            </a:pPr>
            <a:r>
              <a:rPr b="1" lang="en-US">
                <a:latin typeface="Times New Roman"/>
                <a:ea typeface="Times New Roman"/>
                <a:cs typeface="Times New Roman"/>
                <a:sym typeface="Times New Roman"/>
              </a:rPr>
              <a:t>Sub-objective 3; </a:t>
            </a:r>
            <a:r>
              <a:rPr b="1" lang="en-US" sz="4911">
                <a:latin typeface="Times New Roman"/>
                <a:ea typeface="Times New Roman"/>
                <a:cs typeface="Times New Roman"/>
                <a:sym typeface="Times New Roman"/>
              </a:rPr>
              <a:t>To compare the mortality trends based on the two models </a:t>
            </a:r>
            <a:endParaRPr b="1" sz="4911">
              <a:latin typeface="Times New Roman"/>
              <a:ea typeface="Times New Roman"/>
              <a:cs typeface="Times New Roman"/>
              <a:sym typeface="Times New Roman"/>
            </a:endParaRPr>
          </a:p>
        </p:txBody>
      </p:sp>
      <p:sp>
        <p:nvSpPr>
          <p:cNvPr id="194" name="Google Shape;194;g1f4cbeb194d_8_2"/>
          <p:cNvSpPr txBox="1"/>
          <p:nvPr>
            <p:ph idx="1" type="body"/>
          </p:nvPr>
        </p:nvSpPr>
        <p:spPr>
          <a:xfrm>
            <a:off x="838200" y="1788303"/>
            <a:ext cx="10515600" cy="4351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84000"/>
              <a:buNone/>
            </a:pPr>
            <a:r>
              <a:rPr lang="en-US" sz="2500">
                <a:latin typeface="Times New Roman"/>
                <a:ea typeface="Times New Roman"/>
                <a:cs typeface="Times New Roman"/>
                <a:sym typeface="Times New Roman"/>
              </a:rPr>
              <a:t>Mortality trends:</a:t>
            </a:r>
            <a:endParaRPr sz="2500">
              <a:latin typeface="Times New Roman"/>
              <a:ea typeface="Times New Roman"/>
              <a:cs typeface="Times New Roman"/>
              <a:sym typeface="Times New Roman"/>
            </a:endParaRPr>
          </a:p>
          <a:p>
            <a:pPr indent="-375443" lvl="0" marL="457200" rtl="0" algn="l">
              <a:lnSpc>
                <a:spcPct val="200000"/>
              </a:lnSpc>
              <a:spcBef>
                <a:spcPts val="0"/>
              </a:spcBef>
              <a:spcAft>
                <a:spcPts val="0"/>
              </a:spcAft>
              <a:buSzPct val="100000"/>
              <a:buFont typeface="Times New Roman"/>
              <a:buChar char="•"/>
            </a:pPr>
            <a:r>
              <a:rPr lang="en-US" sz="2500">
                <a:latin typeface="Times New Roman"/>
                <a:ea typeface="Times New Roman"/>
                <a:cs typeface="Times New Roman"/>
                <a:sym typeface="Times New Roman"/>
              </a:rPr>
              <a:t>q_x :Probability of dying within the next t years plotted against time</a:t>
            </a:r>
            <a:endParaRPr sz="2500">
              <a:latin typeface="Times New Roman"/>
              <a:ea typeface="Times New Roman"/>
              <a:cs typeface="Times New Roman"/>
              <a:sym typeface="Times New Roman"/>
            </a:endParaRPr>
          </a:p>
          <a:p>
            <a:pPr indent="-375443" lvl="0" marL="457200" rtl="0" algn="l">
              <a:lnSpc>
                <a:spcPct val="200000"/>
              </a:lnSpc>
              <a:spcBef>
                <a:spcPts val="0"/>
              </a:spcBef>
              <a:spcAft>
                <a:spcPts val="0"/>
              </a:spcAft>
              <a:buSzPct val="100000"/>
              <a:buFont typeface="Times New Roman"/>
              <a:buChar char="•"/>
            </a:pPr>
            <a:r>
              <a:rPr lang="en-US" sz="2500">
                <a:latin typeface="Times New Roman"/>
                <a:ea typeface="Times New Roman"/>
                <a:cs typeface="Times New Roman"/>
                <a:sym typeface="Times New Roman"/>
              </a:rPr>
              <a:t>S_x : proportion of individuals that survive to a certain age plotted against time</a:t>
            </a:r>
            <a:endParaRPr sz="2500">
              <a:latin typeface="Times New Roman"/>
              <a:ea typeface="Times New Roman"/>
              <a:cs typeface="Times New Roman"/>
              <a:sym typeface="Times New Roman"/>
            </a:endParaRPr>
          </a:p>
          <a:p>
            <a:pPr indent="-375443" lvl="0" marL="457200" rtl="0" algn="l">
              <a:lnSpc>
                <a:spcPct val="200000"/>
              </a:lnSpc>
              <a:spcBef>
                <a:spcPts val="0"/>
              </a:spcBef>
              <a:spcAft>
                <a:spcPts val="0"/>
              </a:spcAft>
              <a:buSzPct val="100000"/>
              <a:buFont typeface="Times New Roman"/>
              <a:buChar char="•"/>
            </a:pPr>
            <a:r>
              <a:rPr lang="en-US" sz="2500">
                <a:latin typeface="Times New Roman"/>
                <a:ea typeface="Times New Roman"/>
                <a:cs typeface="Times New Roman"/>
                <a:sym typeface="Times New Roman"/>
              </a:rPr>
              <a:t>e_x : Life expectancy plotted against time</a:t>
            </a:r>
            <a:endParaRPr sz="2500">
              <a:latin typeface="Times New Roman"/>
              <a:ea typeface="Times New Roman"/>
              <a:cs typeface="Times New Roman"/>
              <a:sym typeface="Times New Roman"/>
            </a:endParaRPr>
          </a:p>
          <a:p>
            <a:pPr indent="-375443" lvl="0" marL="457200" rtl="0" algn="l">
              <a:lnSpc>
                <a:spcPct val="200000"/>
              </a:lnSpc>
              <a:spcBef>
                <a:spcPts val="0"/>
              </a:spcBef>
              <a:spcAft>
                <a:spcPts val="0"/>
              </a:spcAft>
              <a:buSzPct val="100000"/>
              <a:buFont typeface="Times New Roman"/>
              <a:buChar char="•"/>
            </a:pPr>
            <a:r>
              <a:rPr lang="en-US" sz="2500">
                <a:latin typeface="Times New Roman"/>
                <a:ea typeface="Times New Roman"/>
                <a:cs typeface="Times New Roman"/>
                <a:sym typeface="Times New Roman"/>
              </a:rPr>
              <a:t>Longevity risk :Risk that an individual lives longer than expected</a:t>
            </a:r>
            <a:br>
              <a:rPr lang="en-US" sz="2500">
                <a:latin typeface="Times New Roman"/>
                <a:ea typeface="Times New Roman"/>
                <a:cs typeface="Times New Roman"/>
                <a:sym typeface="Times New Roman"/>
              </a:rPr>
            </a:br>
            <a:r>
              <a:rPr lang="en-US" sz="2500">
                <a:latin typeface="Times New Roman"/>
                <a:ea typeface="Times New Roman"/>
                <a:cs typeface="Times New Roman"/>
                <a:sym typeface="Times New Roman"/>
              </a:rPr>
              <a:t>	-Observed as the summary of life expectancies at age 60 </a:t>
            </a:r>
            <a:r>
              <a:rPr lang="en-US" sz="2500">
                <a:latin typeface="Times New Roman"/>
                <a:ea typeface="Times New Roman"/>
                <a:cs typeface="Times New Roman"/>
                <a:sym typeface="Times New Roman"/>
              </a:rPr>
              <a:t>against</a:t>
            </a:r>
            <a:r>
              <a:rPr lang="en-US" sz="2500">
                <a:latin typeface="Times New Roman"/>
                <a:ea typeface="Times New Roman"/>
                <a:cs typeface="Times New Roman"/>
                <a:sym typeface="Times New Roman"/>
              </a:rPr>
              <a:t> time</a:t>
            </a:r>
            <a:endParaRPr sz="25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39285"/>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195" name="Google Shape;195;g1f4cbeb194d_8_2"/>
          <p:cNvSpPr txBox="1"/>
          <p:nvPr>
            <p:ph idx="12" type="sldNum"/>
          </p:nvPr>
        </p:nvSpPr>
        <p:spPr>
          <a:xfrm>
            <a:off x="8826137" y="6237256"/>
            <a:ext cx="2623500" cy="342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196" name="Google Shape;196;g1f4cbeb194d_8_2"/>
          <p:cNvPicPr preferRelativeResize="0"/>
          <p:nvPr/>
        </p:nvPicPr>
        <p:blipFill>
          <a:blip r:embed="rId3">
            <a:alphaModFix/>
          </a:blip>
          <a:stretch>
            <a:fillRect/>
          </a:stretch>
        </p:blipFill>
        <p:spPr>
          <a:xfrm>
            <a:off x="9304425" y="3742450"/>
            <a:ext cx="1666875" cy="114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6"/>
            </a:gs>
            <a:gs pos="74000">
              <a:schemeClr val="accent6"/>
            </a:gs>
            <a:gs pos="83000">
              <a:schemeClr val="accent6"/>
            </a:gs>
            <a:gs pos="100000">
              <a:schemeClr val="lt1"/>
            </a:gs>
          </a:gsLst>
          <a:lin ang="5400000" scaled="0"/>
        </a:gradFill>
      </p:bgPr>
    </p:bg>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365125"/>
            <a:ext cx="10515600" cy="5289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                            RESULTS</a:t>
            </a:r>
            <a:endParaRPr b="1"/>
          </a:p>
        </p:txBody>
      </p:sp>
      <p:sp>
        <p:nvSpPr>
          <p:cNvPr id="202" name="Google Shape;202;p13"/>
          <p:cNvSpPr txBox="1"/>
          <p:nvPr>
            <p:ph idx="12" type="sldNum"/>
          </p:nvPr>
        </p:nvSpPr>
        <p:spPr>
          <a:xfrm>
            <a:off x="8610600" y="613241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800">
                <a:solidFill>
                  <a:schemeClr val="dk1"/>
                </a:solidFill>
                <a:latin typeface="Times New Roman"/>
                <a:ea typeface="Times New Roman"/>
                <a:cs typeface="Times New Roman"/>
                <a:sym typeface="Times New Roman"/>
              </a:rPr>
              <a:t>‹#›</a:t>
            </a:fld>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f4cbeb194d_8_23"/>
          <p:cNvSpPr txBox="1"/>
          <p:nvPr>
            <p:ph type="title"/>
          </p:nvPr>
        </p:nvSpPr>
        <p:spPr>
          <a:xfrm>
            <a:off x="2210550" y="354375"/>
            <a:ext cx="7770900" cy="639300"/>
          </a:xfrm>
          <a:prstGeom prst="rect">
            <a:avLst/>
          </a:prstGeom>
          <a:solidFill>
            <a:schemeClr val="accent6"/>
          </a:solidFill>
          <a:ln cap="flat" cmpd="sng" w="9525">
            <a:solidFill>
              <a:schemeClr val="dk1"/>
            </a:solidFill>
            <a:prstDash val="solid"/>
            <a:round/>
            <a:headEnd len="sm" w="sm" type="none"/>
            <a:tailEnd len="sm" w="sm" type="none"/>
          </a:ln>
        </p:spPr>
        <p:txBody>
          <a:bodyPr anchorCtr="0" anchor="b" bIns="45700" lIns="91425" spcFirstLastPara="1" rIns="91425" wrap="square" tIns="45700">
            <a:normAutofit/>
          </a:bodyPr>
          <a:lstStyle/>
          <a:p>
            <a:pPr indent="0" lvl="0" marL="0" rtl="0" algn="ctr">
              <a:lnSpc>
                <a:spcPct val="115000"/>
              </a:lnSpc>
              <a:spcBef>
                <a:spcPts val="0"/>
              </a:spcBef>
              <a:spcAft>
                <a:spcPts val="0"/>
              </a:spcAft>
              <a:buNone/>
            </a:pPr>
            <a:r>
              <a:rPr b="1" lang="en-US" sz="3500">
                <a:latin typeface="Times New Roman"/>
                <a:ea typeface="Times New Roman"/>
                <a:cs typeface="Times New Roman"/>
                <a:sym typeface="Times New Roman"/>
              </a:rPr>
              <a:t>Exploratory data analysis</a:t>
            </a:r>
            <a:endParaRPr b="1" sz="4900">
              <a:latin typeface="Times New Roman"/>
              <a:ea typeface="Times New Roman"/>
              <a:cs typeface="Times New Roman"/>
              <a:sym typeface="Times New Roman"/>
            </a:endParaRPr>
          </a:p>
        </p:txBody>
      </p:sp>
      <p:sp>
        <p:nvSpPr>
          <p:cNvPr id="209" name="Google Shape;209;g1f4cbeb194d_8_23"/>
          <p:cNvSpPr txBox="1"/>
          <p:nvPr>
            <p:ph idx="1" type="body"/>
          </p:nvPr>
        </p:nvSpPr>
        <p:spPr>
          <a:xfrm>
            <a:off x="6256725" y="1401175"/>
            <a:ext cx="4550400" cy="365100"/>
          </a:xfrm>
          <a:prstGeom prst="rect">
            <a:avLst/>
          </a:prstGeom>
        </p:spPr>
        <p:txBody>
          <a:bodyPr anchorCtr="0" anchor="t" bIns="45700" lIns="91425" spcFirstLastPara="1" rIns="91425" wrap="square" tIns="45700">
            <a:normAutofit/>
          </a:bodyPr>
          <a:lstStyle/>
          <a:p>
            <a:pPr indent="0" lvl="0" marL="0" rtl="0" algn="ctr">
              <a:lnSpc>
                <a:spcPct val="70000"/>
              </a:lnSpc>
              <a:spcBef>
                <a:spcPts val="1000"/>
              </a:spcBef>
              <a:spcAft>
                <a:spcPts val="0"/>
              </a:spcAft>
              <a:buSzPts val="852"/>
              <a:buNone/>
            </a:pPr>
            <a:r>
              <a:rPr b="1" i="1" lang="en-US" sz="1879"/>
              <a:t>Figure 1: Death rates against age</a:t>
            </a:r>
            <a:endParaRPr b="1" i="1" sz="1879"/>
          </a:p>
        </p:txBody>
      </p:sp>
      <p:sp>
        <p:nvSpPr>
          <p:cNvPr id="210" name="Google Shape;210;g1f4cbeb194d_8_23"/>
          <p:cNvSpPr txBox="1"/>
          <p:nvPr>
            <p:ph idx="2" type="body"/>
          </p:nvPr>
        </p:nvSpPr>
        <p:spPr>
          <a:xfrm>
            <a:off x="839788" y="2057400"/>
            <a:ext cx="3932100" cy="3811500"/>
          </a:xfrm>
          <a:prstGeom prst="rect">
            <a:avLst/>
          </a:prstGeom>
        </p:spPr>
        <p:txBody>
          <a:bodyPr anchorCtr="0" anchor="t" bIns="45700" lIns="91425" spcFirstLastPara="1" rIns="91425" wrap="square" tIns="45700">
            <a:normAutofit/>
          </a:bodyPr>
          <a:lstStyle/>
          <a:p>
            <a:pPr indent="457200" lvl="0" marL="0" rtl="0" algn="l">
              <a:lnSpc>
                <a:spcPct val="150000"/>
              </a:lnSpc>
              <a:spcBef>
                <a:spcPts val="1200"/>
              </a:spcBef>
              <a:spcAft>
                <a:spcPts val="1200"/>
              </a:spcAft>
              <a:buClr>
                <a:schemeClr val="dk1"/>
              </a:buClr>
              <a:buSzPts val="1100"/>
              <a:buFont typeface="Arial"/>
              <a:buNone/>
            </a:pPr>
            <a:r>
              <a:rPr lang="en-US" sz="1900">
                <a:latin typeface="Times New Roman"/>
                <a:ea typeface="Times New Roman"/>
                <a:cs typeface="Times New Roman"/>
                <a:sym typeface="Times New Roman"/>
              </a:rPr>
              <a:t>The data used for this study was secondary data for the United States of America from the Human Mortality Database for the years 1933 to 2021. The data included yearly information about the mortality rates, exposures, number of deaths and number of births for both males and females. </a:t>
            </a:r>
            <a:endParaRPr sz="2300">
              <a:latin typeface="Times New Roman"/>
              <a:ea typeface="Times New Roman"/>
              <a:cs typeface="Times New Roman"/>
              <a:sym typeface="Times New Roman"/>
            </a:endParaRPr>
          </a:p>
        </p:txBody>
      </p:sp>
      <p:sp>
        <p:nvSpPr>
          <p:cNvPr id="211" name="Google Shape;211;g1f4cbeb194d_8_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2" name="Google Shape;212;g1f4cbeb194d_8_23"/>
          <p:cNvPicPr preferRelativeResize="0"/>
          <p:nvPr/>
        </p:nvPicPr>
        <p:blipFill>
          <a:blip r:embed="rId3">
            <a:alphaModFix/>
          </a:blip>
          <a:stretch>
            <a:fillRect/>
          </a:stretch>
        </p:blipFill>
        <p:spPr>
          <a:xfrm>
            <a:off x="5142175" y="1852625"/>
            <a:ext cx="6695851" cy="486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839800" y="365125"/>
            <a:ext cx="10515600" cy="9351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7500"/>
              <a:buFont typeface="Times New Roman"/>
              <a:buNone/>
            </a:pPr>
            <a:r>
              <a:rPr b="1" lang="en-US">
                <a:latin typeface="Times New Roman"/>
                <a:ea typeface="Times New Roman"/>
                <a:cs typeface="Times New Roman"/>
                <a:sym typeface="Times New Roman"/>
              </a:rPr>
              <a:t>Sub-objective 1</a:t>
            </a:r>
            <a:br>
              <a:rPr b="1" lang="en-US">
                <a:latin typeface="Times New Roman"/>
                <a:ea typeface="Times New Roman"/>
                <a:cs typeface="Times New Roman"/>
                <a:sym typeface="Times New Roman"/>
              </a:rPr>
            </a:br>
            <a:r>
              <a:rPr lang="en-US" sz="3200">
                <a:latin typeface="Times New Roman"/>
                <a:ea typeface="Times New Roman"/>
                <a:cs typeface="Times New Roman"/>
                <a:sym typeface="Times New Roman"/>
              </a:rPr>
              <a:t>Female Parameters</a:t>
            </a:r>
            <a:endParaRPr sz="3200">
              <a:latin typeface="Times New Roman"/>
              <a:ea typeface="Times New Roman"/>
              <a:cs typeface="Times New Roman"/>
              <a:sym typeface="Times New Roman"/>
            </a:endParaRPr>
          </a:p>
        </p:txBody>
      </p:sp>
      <p:sp>
        <p:nvSpPr>
          <p:cNvPr id="218" name="Google Shape;218;p14"/>
          <p:cNvSpPr txBox="1"/>
          <p:nvPr>
            <p:ph idx="1" type="body"/>
          </p:nvPr>
        </p:nvSpPr>
        <p:spPr>
          <a:xfrm>
            <a:off x="705525" y="1565600"/>
            <a:ext cx="5157900" cy="36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i="1" lang="en-US" sz="1890">
                <a:latin typeface="Times New Roman"/>
                <a:ea typeface="Times New Roman"/>
                <a:cs typeface="Times New Roman"/>
                <a:sym typeface="Times New Roman"/>
              </a:rPr>
              <a:t>Figure 2: </a:t>
            </a:r>
            <a:r>
              <a:rPr i="1" lang="en-US" sz="1890">
                <a:latin typeface="Times New Roman"/>
                <a:ea typeface="Times New Roman"/>
                <a:cs typeface="Times New Roman"/>
                <a:sym typeface="Times New Roman"/>
              </a:rPr>
              <a:t>Renshaw-Haberman parameters</a:t>
            </a:r>
            <a:endParaRPr i="1" sz="1890">
              <a:latin typeface="Times New Roman"/>
              <a:ea typeface="Times New Roman"/>
              <a:cs typeface="Times New Roman"/>
              <a:sym typeface="Times New Roman"/>
            </a:endParaRPr>
          </a:p>
        </p:txBody>
      </p:sp>
      <p:pic>
        <p:nvPicPr>
          <p:cNvPr id="219" name="Google Shape;219;p14"/>
          <p:cNvPicPr preferRelativeResize="0"/>
          <p:nvPr>
            <p:ph idx="2" type="body"/>
          </p:nvPr>
        </p:nvPicPr>
        <p:blipFill rotWithShape="1">
          <a:blip r:embed="rId3">
            <a:alphaModFix/>
          </a:blip>
          <a:srcRect b="0" l="0" r="0" t="0"/>
          <a:stretch/>
        </p:blipFill>
        <p:spPr>
          <a:xfrm>
            <a:off x="423375" y="2347145"/>
            <a:ext cx="5574300" cy="3714600"/>
          </a:xfrm>
          <a:prstGeom prst="rect">
            <a:avLst/>
          </a:prstGeom>
          <a:noFill/>
          <a:ln>
            <a:noFill/>
          </a:ln>
        </p:spPr>
      </p:pic>
      <p:sp>
        <p:nvSpPr>
          <p:cNvPr id="220" name="Google Shape;220;p14"/>
          <p:cNvSpPr txBox="1"/>
          <p:nvPr>
            <p:ph idx="3" type="body"/>
          </p:nvPr>
        </p:nvSpPr>
        <p:spPr>
          <a:xfrm>
            <a:off x="6172200" y="1565588"/>
            <a:ext cx="5314200" cy="365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i="1" lang="en-US" sz="1850">
                <a:latin typeface="Times New Roman"/>
                <a:ea typeface="Times New Roman"/>
                <a:cs typeface="Times New Roman"/>
                <a:sym typeface="Times New Roman"/>
              </a:rPr>
              <a:t>Figure 3: </a:t>
            </a:r>
            <a:r>
              <a:rPr i="1" lang="en-US" sz="1850">
                <a:latin typeface="Times New Roman"/>
                <a:ea typeface="Times New Roman"/>
                <a:cs typeface="Times New Roman"/>
                <a:sym typeface="Times New Roman"/>
              </a:rPr>
              <a:t>Cairns-Blake-Dowd  parameters</a:t>
            </a:r>
            <a:endParaRPr i="1" sz="1850">
              <a:latin typeface="Times New Roman"/>
              <a:ea typeface="Times New Roman"/>
              <a:cs typeface="Times New Roman"/>
              <a:sym typeface="Times New Roman"/>
            </a:endParaRPr>
          </a:p>
        </p:txBody>
      </p:sp>
      <p:sp>
        <p:nvSpPr>
          <p:cNvPr id="221" name="Google Shape;221;p14"/>
          <p:cNvSpPr txBox="1"/>
          <p:nvPr>
            <p:ph idx="12" type="sldNum"/>
          </p:nvPr>
        </p:nvSpPr>
        <p:spPr>
          <a:xfrm>
            <a:off x="8717174" y="60462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222" name="Google Shape;222;p14"/>
          <p:cNvPicPr preferRelativeResize="0"/>
          <p:nvPr/>
        </p:nvPicPr>
        <p:blipFill>
          <a:blip r:embed="rId4">
            <a:alphaModFix/>
          </a:blip>
          <a:stretch>
            <a:fillRect/>
          </a:stretch>
        </p:blipFill>
        <p:spPr>
          <a:xfrm>
            <a:off x="6172200" y="2347150"/>
            <a:ext cx="5623247" cy="3714600"/>
          </a:xfrm>
          <a:prstGeom prst="rect">
            <a:avLst/>
          </a:prstGeom>
          <a:noFill/>
          <a:ln>
            <a:noFill/>
          </a:ln>
        </p:spPr>
      </p:pic>
      <p:pic>
        <p:nvPicPr>
          <p:cNvPr id="223" name="Google Shape;223;p14"/>
          <p:cNvPicPr preferRelativeResize="0"/>
          <p:nvPr/>
        </p:nvPicPr>
        <p:blipFill>
          <a:blip r:embed="rId5">
            <a:alphaModFix/>
          </a:blip>
          <a:stretch>
            <a:fillRect/>
          </a:stretch>
        </p:blipFill>
        <p:spPr>
          <a:xfrm>
            <a:off x="5997575" y="4559525"/>
            <a:ext cx="2189275" cy="148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839788"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Sub-objective 1</a:t>
            </a:r>
            <a:br>
              <a:rPr lang="en-US">
                <a:latin typeface="Times New Roman"/>
                <a:ea typeface="Times New Roman"/>
                <a:cs typeface="Times New Roman"/>
                <a:sym typeface="Times New Roman"/>
              </a:rPr>
            </a:br>
            <a:r>
              <a:rPr lang="en-US" sz="3200">
                <a:latin typeface="Times New Roman"/>
                <a:ea typeface="Times New Roman"/>
                <a:cs typeface="Times New Roman"/>
                <a:sym typeface="Times New Roman"/>
              </a:rPr>
              <a:t>Male Parameters</a:t>
            </a:r>
            <a:endParaRPr sz="3200">
              <a:latin typeface="Times New Roman"/>
              <a:ea typeface="Times New Roman"/>
              <a:cs typeface="Times New Roman"/>
              <a:sym typeface="Times New Roman"/>
            </a:endParaRPr>
          </a:p>
        </p:txBody>
      </p:sp>
      <p:sp>
        <p:nvSpPr>
          <p:cNvPr id="229" name="Google Shape;229;p15"/>
          <p:cNvSpPr txBox="1"/>
          <p:nvPr>
            <p:ph idx="1" type="body"/>
          </p:nvPr>
        </p:nvSpPr>
        <p:spPr>
          <a:xfrm>
            <a:off x="839800" y="1915338"/>
            <a:ext cx="5157900" cy="36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i="1" lang="en-US" sz="1850">
                <a:latin typeface="Times New Roman"/>
                <a:ea typeface="Times New Roman"/>
                <a:cs typeface="Times New Roman"/>
                <a:sym typeface="Times New Roman"/>
              </a:rPr>
              <a:t>Figure 4:</a:t>
            </a:r>
            <a:r>
              <a:rPr i="1" lang="en-US" sz="1850">
                <a:latin typeface="Times New Roman"/>
                <a:ea typeface="Times New Roman"/>
                <a:cs typeface="Times New Roman"/>
                <a:sym typeface="Times New Roman"/>
              </a:rPr>
              <a:t>Renshaw-Habermann Parameters</a:t>
            </a:r>
            <a:endParaRPr i="1" sz="1850">
              <a:latin typeface="Times New Roman"/>
              <a:ea typeface="Times New Roman"/>
              <a:cs typeface="Times New Roman"/>
              <a:sym typeface="Times New Roman"/>
            </a:endParaRPr>
          </a:p>
        </p:txBody>
      </p:sp>
      <p:sp>
        <p:nvSpPr>
          <p:cNvPr id="230" name="Google Shape;230;p15"/>
          <p:cNvSpPr txBox="1"/>
          <p:nvPr>
            <p:ph idx="3" type="body"/>
          </p:nvPr>
        </p:nvSpPr>
        <p:spPr>
          <a:xfrm>
            <a:off x="6080388" y="1915338"/>
            <a:ext cx="5183100" cy="3651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i="1" lang="en-US" sz="1850">
                <a:latin typeface="Times New Roman"/>
                <a:ea typeface="Times New Roman"/>
                <a:cs typeface="Times New Roman"/>
                <a:sym typeface="Times New Roman"/>
              </a:rPr>
              <a:t>Figure 5:</a:t>
            </a:r>
            <a:r>
              <a:rPr i="1" lang="en-US" sz="1850">
                <a:latin typeface="Times New Roman"/>
                <a:ea typeface="Times New Roman"/>
                <a:cs typeface="Times New Roman"/>
                <a:sym typeface="Times New Roman"/>
              </a:rPr>
              <a:t>Cairns-Blake-Dowd Parameters</a:t>
            </a:r>
            <a:endParaRPr i="1" sz="1850">
              <a:latin typeface="Times New Roman"/>
              <a:ea typeface="Times New Roman"/>
              <a:cs typeface="Times New Roman"/>
              <a:sym typeface="Times New Roman"/>
            </a:endParaRPr>
          </a:p>
        </p:txBody>
      </p:sp>
      <p:sp>
        <p:nvSpPr>
          <p:cNvPr id="231" name="Google Shape;231;p15"/>
          <p:cNvSpPr txBox="1"/>
          <p:nvPr>
            <p:ph idx="12" type="sldNum"/>
          </p:nvPr>
        </p:nvSpPr>
        <p:spPr>
          <a:xfrm>
            <a:off x="8717174" y="60462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232" name="Google Shape;232;p15"/>
          <p:cNvPicPr preferRelativeResize="0"/>
          <p:nvPr/>
        </p:nvPicPr>
        <p:blipFill>
          <a:blip r:embed="rId3">
            <a:alphaModFix/>
          </a:blip>
          <a:stretch>
            <a:fillRect/>
          </a:stretch>
        </p:blipFill>
        <p:spPr>
          <a:xfrm>
            <a:off x="6096000" y="2360950"/>
            <a:ext cx="5772425" cy="3906275"/>
          </a:xfrm>
          <a:prstGeom prst="rect">
            <a:avLst/>
          </a:prstGeom>
          <a:noFill/>
          <a:ln>
            <a:noFill/>
          </a:ln>
        </p:spPr>
      </p:pic>
      <p:pic>
        <p:nvPicPr>
          <p:cNvPr id="233" name="Google Shape;233;p15"/>
          <p:cNvPicPr preferRelativeResize="0"/>
          <p:nvPr/>
        </p:nvPicPr>
        <p:blipFill>
          <a:blip r:embed="rId4">
            <a:alphaModFix/>
          </a:blip>
          <a:stretch>
            <a:fillRect/>
          </a:stretch>
        </p:blipFill>
        <p:spPr>
          <a:xfrm>
            <a:off x="6172200" y="4382500"/>
            <a:ext cx="2668450" cy="1791275"/>
          </a:xfrm>
          <a:prstGeom prst="rect">
            <a:avLst/>
          </a:prstGeom>
          <a:noFill/>
          <a:ln>
            <a:noFill/>
          </a:ln>
        </p:spPr>
      </p:pic>
      <p:pic>
        <p:nvPicPr>
          <p:cNvPr id="234" name="Google Shape;234;p15"/>
          <p:cNvPicPr preferRelativeResize="0"/>
          <p:nvPr/>
        </p:nvPicPr>
        <p:blipFill>
          <a:blip r:embed="rId5">
            <a:alphaModFix/>
          </a:blip>
          <a:stretch>
            <a:fillRect/>
          </a:stretch>
        </p:blipFill>
        <p:spPr>
          <a:xfrm>
            <a:off x="839800" y="2280450"/>
            <a:ext cx="4913200" cy="376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ph type="title"/>
          </p:nvPr>
        </p:nvSpPr>
        <p:spPr>
          <a:xfrm>
            <a:off x="839800" y="365125"/>
            <a:ext cx="10515600" cy="935100"/>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Goodness of fit</a:t>
            </a:r>
            <a:endParaRPr b="1">
              <a:latin typeface="Times New Roman"/>
              <a:ea typeface="Times New Roman"/>
              <a:cs typeface="Times New Roman"/>
              <a:sym typeface="Times New Roman"/>
            </a:endParaRPr>
          </a:p>
        </p:txBody>
      </p:sp>
      <p:sp>
        <p:nvSpPr>
          <p:cNvPr id="240" name="Google Shape;240;p16"/>
          <p:cNvSpPr txBox="1"/>
          <p:nvPr>
            <p:ph idx="1" type="body"/>
          </p:nvPr>
        </p:nvSpPr>
        <p:spPr>
          <a:xfrm>
            <a:off x="774775" y="1681175"/>
            <a:ext cx="5157900" cy="36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i="1" lang="en-US" sz="1850">
                <a:latin typeface="Times New Roman"/>
                <a:ea typeface="Times New Roman"/>
                <a:cs typeface="Times New Roman"/>
                <a:sym typeface="Times New Roman"/>
              </a:rPr>
              <a:t>           Table 4:  RMSE Estimates</a:t>
            </a:r>
            <a:endParaRPr i="1" sz="1850">
              <a:latin typeface="Times New Roman"/>
              <a:ea typeface="Times New Roman"/>
              <a:cs typeface="Times New Roman"/>
              <a:sym typeface="Times New Roman"/>
            </a:endParaRPr>
          </a:p>
        </p:txBody>
      </p:sp>
      <p:graphicFrame>
        <p:nvGraphicFramePr>
          <p:cNvPr id="241" name="Google Shape;241;p16"/>
          <p:cNvGraphicFramePr/>
          <p:nvPr/>
        </p:nvGraphicFramePr>
        <p:xfrm>
          <a:off x="839788" y="2196300"/>
          <a:ext cx="3000000" cy="3000000"/>
        </p:xfrm>
        <a:graphic>
          <a:graphicData uri="http://schemas.openxmlformats.org/drawingml/2006/table">
            <a:tbl>
              <a:tblPr bandRow="1" firstRow="1">
                <a:noFill/>
                <a:tableStyleId>{28049459-548E-451B-BCC3-DB0A2648531C}</a:tableStyleId>
              </a:tblPr>
              <a:tblGrid>
                <a:gridCol w="1338575"/>
                <a:gridCol w="1289450"/>
                <a:gridCol w="1234825"/>
                <a:gridCol w="1344075"/>
              </a:tblGrid>
              <a:tr h="1178275">
                <a:tc>
                  <a:txBody>
                    <a:bodyPr/>
                    <a:lstStyle/>
                    <a:p>
                      <a:pPr indent="0" lvl="0" marL="0" marR="0" rtl="0" algn="l">
                        <a:spcBef>
                          <a:spcPts val="0"/>
                        </a:spcBef>
                        <a:spcAft>
                          <a:spcPts val="0"/>
                        </a:spcAft>
                        <a:buNone/>
                      </a:pPr>
                      <a:r>
                        <a:rPr b="1" lang="en-US" sz="2800" u="none" cap="none" strike="noStrike">
                          <a:solidFill>
                            <a:schemeClr val="dk1"/>
                          </a:solidFill>
                          <a:latin typeface="Times New Roman"/>
                          <a:ea typeface="Times New Roman"/>
                          <a:cs typeface="Times New Roman"/>
                          <a:sym typeface="Times New Roman"/>
                        </a:rPr>
                        <a:t>Gender</a:t>
                      </a:r>
                      <a:endParaRPr b="1"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Cohort</a:t>
                      </a:r>
                      <a:endParaRPr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RH</a:t>
                      </a:r>
                      <a:endParaRPr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CBD</a:t>
                      </a:r>
                      <a:endParaRPr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r>
              <a:tr h="6441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Female</a:t>
                      </a:r>
                      <a:endParaRPr sz="1800">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1981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0.0009505</a:t>
                      </a:r>
                      <a:endParaRPr sz="16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0.0015531</a:t>
                      </a:r>
                      <a:endParaRPr sz="1600">
                        <a:latin typeface="Times New Roman"/>
                        <a:ea typeface="Times New Roman"/>
                        <a:cs typeface="Times New Roman"/>
                        <a:sym typeface="Times New Roman"/>
                      </a:endParaRPr>
                    </a:p>
                  </a:txBody>
                  <a:tcPr marT="154525" marB="154525" marR="154525" marL="154525"/>
                </a:tc>
              </a:tr>
              <a:tr h="6441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2002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0.0004488</a:t>
                      </a:r>
                      <a:endParaRPr sz="16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0.0013369</a:t>
                      </a:r>
                      <a:endParaRPr sz="1600">
                        <a:latin typeface="Times New Roman"/>
                        <a:ea typeface="Times New Roman"/>
                        <a:cs typeface="Times New Roman"/>
                        <a:sym typeface="Times New Roman"/>
                      </a:endParaRPr>
                    </a:p>
                  </a:txBody>
                  <a:tcPr marT="154525" marB="154525" marR="154525" marL="154525"/>
                </a:tc>
              </a:tr>
              <a:tr h="64415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Male</a:t>
                      </a:r>
                      <a:endParaRPr sz="1800">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1981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0.0002668</a:t>
                      </a:r>
                      <a:endParaRPr sz="16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0.0019189</a:t>
                      </a:r>
                      <a:endParaRPr sz="1600">
                        <a:latin typeface="Times New Roman"/>
                        <a:ea typeface="Times New Roman"/>
                        <a:cs typeface="Times New Roman"/>
                        <a:sym typeface="Times New Roman"/>
                      </a:endParaRPr>
                    </a:p>
                  </a:txBody>
                  <a:tcPr marT="154525" marB="154525" marR="154525" marL="154525"/>
                </a:tc>
              </a:tr>
              <a:tr h="644150">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2002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0.0002535</a:t>
                      </a:r>
                      <a:endParaRPr sz="16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600"/>
                        <a:buFont typeface="Times New Roman"/>
                        <a:buNone/>
                      </a:pPr>
                      <a:r>
                        <a:rPr lang="en-US" sz="1600">
                          <a:latin typeface="Times New Roman"/>
                          <a:ea typeface="Times New Roman"/>
                          <a:cs typeface="Times New Roman"/>
                          <a:sym typeface="Times New Roman"/>
                        </a:rPr>
                        <a:t>0.0016520</a:t>
                      </a:r>
                      <a:endParaRPr sz="1600">
                        <a:latin typeface="Times New Roman"/>
                        <a:ea typeface="Times New Roman"/>
                        <a:cs typeface="Times New Roman"/>
                        <a:sym typeface="Times New Roman"/>
                      </a:endParaRPr>
                    </a:p>
                  </a:txBody>
                  <a:tcPr marT="154525" marB="154525" marR="154525" marL="154525"/>
                </a:tc>
              </a:tr>
            </a:tbl>
          </a:graphicData>
        </a:graphic>
      </p:graphicFrame>
      <p:sp>
        <p:nvSpPr>
          <p:cNvPr id="242" name="Google Shape;242;p16"/>
          <p:cNvSpPr txBox="1"/>
          <p:nvPr>
            <p:ph idx="3" type="body"/>
          </p:nvPr>
        </p:nvSpPr>
        <p:spPr>
          <a:xfrm>
            <a:off x="6046725" y="1681175"/>
            <a:ext cx="5183100" cy="36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i="1" lang="en-US" sz="1850"/>
              <a:t>                             Table 5: </a:t>
            </a:r>
            <a:r>
              <a:rPr i="1" lang="en-US" sz="1850">
                <a:latin typeface="Times New Roman"/>
                <a:ea typeface="Times New Roman"/>
                <a:cs typeface="Times New Roman"/>
                <a:sym typeface="Times New Roman"/>
              </a:rPr>
              <a:t>MAE Estimates</a:t>
            </a:r>
            <a:endParaRPr i="1" sz="1850">
              <a:latin typeface="Times New Roman"/>
              <a:ea typeface="Times New Roman"/>
              <a:cs typeface="Times New Roman"/>
              <a:sym typeface="Times New Roman"/>
            </a:endParaRPr>
          </a:p>
        </p:txBody>
      </p:sp>
      <p:sp>
        <p:nvSpPr>
          <p:cNvPr id="243" name="Google Shape;243;p16"/>
          <p:cNvSpPr txBox="1"/>
          <p:nvPr>
            <p:ph idx="12" type="sldNum"/>
          </p:nvPr>
        </p:nvSpPr>
        <p:spPr>
          <a:xfrm>
            <a:off x="8612188" y="617378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graphicFrame>
        <p:nvGraphicFramePr>
          <p:cNvPr id="244" name="Google Shape;244;p16"/>
          <p:cNvGraphicFramePr/>
          <p:nvPr/>
        </p:nvGraphicFramePr>
        <p:xfrm>
          <a:off x="6172200" y="2196400"/>
          <a:ext cx="3000000" cy="3000000"/>
        </p:xfrm>
        <a:graphic>
          <a:graphicData uri="http://schemas.openxmlformats.org/drawingml/2006/table">
            <a:tbl>
              <a:tblPr bandRow="1" firstRow="1">
                <a:noFill/>
                <a:tableStyleId>{28049459-548E-451B-BCC3-DB0A2648531C}</a:tableStyleId>
              </a:tblPr>
              <a:tblGrid>
                <a:gridCol w="1339450"/>
                <a:gridCol w="1339450"/>
                <a:gridCol w="1339450"/>
                <a:gridCol w="1339450"/>
              </a:tblGrid>
              <a:tr h="962950">
                <a:tc>
                  <a:txBody>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Gender</a:t>
                      </a:r>
                      <a:endParaRPr b="1"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Cohort</a:t>
                      </a:r>
                      <a:endParaRPr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RH</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p>
                  </a:txBody>
                  <a:tcPr marT="45725" marB="45725" marR="91450" marL="91450">
                    <a:solidFill>
                      <a:schemeClr val="accent6"/>
                    </a:solidFill>
                  </a:tcPr>
                </a:tc>
                <a:tc>
                  <a:txBody>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CBD</a:t>
                      </a:r>
                      <a:endParaRPr sz="2800">
                        <a:solidFill>
                          <a:schemeClr val="dk1"/>
                        </a:solidFill>
                        <a:latin typeface="Times New Roman"/>
                        <a:ea typeface="Times New Roman"/>
                        <a:cs typeface="Times New Roman"/>
                        <a:sym typeface="Times New Roman"/>
                      </a:endParaRPr>
                    </a:p>
                  </a:txBody>
                  <a:tcPr marT="45725" marB="45725" marR="91450" marL="91450">
                    <a:solidFill>
                      <a:schemeClr val="accent6"/>
                    </a:solidFill>
                  </a:tcPr>
                </a:tc>
              </a:tr>
              <a:tr h="6979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Female</a:t>
                      </a:r>
                      <a:endParaRPr sz="1800">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1981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0.01507</a:t>
                      </a:r>
                      <a:endParaRPr sz="18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0.1951</a:t>
                      </a:r>
                      <a:endParaRPr sz="1800">
                        <a:latin typeface="Times New Roman"/>
                        <a:ea typeface="Times New Roman"/>
                        <a:cs typeface="Times New Roman"/>
                        <a:sym typeface="Times New Roman"/>
                      </a:endParaRPr>
                    </a:p>
                  </a:txBody>
                  <a:tcPr marT="154525" marB="154525" marR="154525" marL="154525"/>
                </a:tc>
              </a:tr>
              <a:tr h="697975">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2002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0.008928</a:t>
                      </a:r>
                      <a:endParaRPr sz="18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0.3041</a:t>
                      </a:r>
                      <a:endParaRPr sz="1800">
                        <a:latin typeface="Times New Roman"/>
                        <a:ea typeface="Times New Roman"/>
                        <a:cs typeface="Times New Roman"/>
                        <a:sym typeface="Times New Roman"/>
                      </a:endParaRPr>
                    </a:p>
                  </a:txBody>
                  <a:tcPr marT="154525" marB="154525" marR="154525" marL="154525"/>
                </a:tc>
              </a:tr>
              <a:tr h="6979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Male</a:t>
                      </a:r>
                      <a:endParaRPr sz="1800">
                        <a:latin typeface="Times New Roman"/>
                        <a:ea typeface="Times New Roman"/>
                        <a:cs typeface="Times New Roman"/>
                        <a:sym typeface="Times New Roman"/>
                      </a:endParaRPr>
                    </a:p>
                  </a:txBody>
                  <a:tcPr marT="45725" marB="45725" marR="91450" marL="91450">
                    <a:solidFill>
                      <a:schemeClr val="accent6"/>
                    </a:solidFill>
                  </a:tcP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1981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0.01507</a:t>
                      </a:r>
                      <a:endParaRPr sz="18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0.1962</a:t>
                      </a:r>
                      <a:endParaRPr sz="1800">
                        <a:latin typeface="Times New Roman"/>
                        <a:ea typeface="Times New Roman"/>
                        <a:cs typeface="Times New Roman"/>
                        <a:sym typeface="Times New Roman"/>
                      </a:endParaRPr>
                    </a:p>
                  </a:txBody>
                  <a:tcPr marT="154525" marB="154525" marR="154525" marL="154525"/>
                </a:tc>
              </a:tr>
              <a:tr h="697975">
                <a:tc>
                  <a:txBody>
                    <a:bodyPr/>
                    <a:lstStyle/>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2002</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0.008928</a:t>
                      </a:r>
                      <a:endParaRPr sz="1800">
                        <a:latin typeface="Times New Roman"/>
                        <a:ea typeface="Times New Roman"/>
                        <a:cs typeface="Times New Roman"/>
                        <a:sym typeface="Times New Roman"/>
                      </a:endParaRPr>
                    </a:p>
                  </a:txBody>
                  <a:tcPr marT="154525" marB="154525" marR="154525" marL="154525"/>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0.2846</a:t>
                      </a:r>
                      <a:endParaRPr sz="1800">
                        <a:latin typeface="Times New Roman"/>
                        <a:ea typeface="Times New Roman"/>
                        <a:cs typeface="Times New Roman"/>
                        <a:sym typeface="Times New Roman"/>
                      </a:endParaRPr>
                    </a:p>
                  </a:txBody>
                  <a:tcPr marT="154525" marB="154525" marR="154525" marL="1545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GROUP 4 MEMBERS</a:t>
            </a:r>
            <a:endParaRPr b="1">
              <a:latin typeface="Times New Roman"/>
              <a:ea typeface="Times New Roman"/>
              <a:cs typeface="Times New Roman"/>
              <a:sym typeface="Times New Roman"/>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2000" u="sng">
                <a:solidFill>
                  <a:schemeClr val="dk1"/>
                </a:solidFill>
                <a:latin typeface="Times New Roman"/>
                <a:ea typeface="Times New Roman"/>
                <a:cs typeface="Times New Roman"/>
                <a:sym typeface="Times New Roman"/>
              </a:rPr>
              <a:t>NAME</a:t>
            </a:r>
            <a:r>
              <a:rPr lang="en-US" sz="2000">
                <a:solidFill>
                  <a:schemeClr val="dk1"/>
                </a:solidFill>
                <a:latin typeface="Times New Roman"/>
                <a:ea typeface="Times New Roman"/>
                <a:cs typeface="Times New Roman"/>
                <a:sym typeface="Times New Roman"/>
              </a:rPr>
              <a:t>						</a:t>
            </a:r>
            <a:r>
              <a:rPr b="1" lang="en-US" sz="2000" u="sng">
                <a:solidFill>
                  <a:schemeClr val="dk1"/>
                </a:solidFill>
                <a:latin typeface="Times New Roman"/>
                <a:ea typeface="Times New Roman"/>
                <a:cs typeface="Times New Roman"/>
                <a:sym typeface="Times New Roman"/>
              </a:rPr>
              <a:t>REGISTRATION NUMBER</a:t>
            </a:r>
            <a:endParaRPr b="1" sz="2000" u="sng">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None/>
            </a:pPr>
            <a:r>
              <a:t/>
            </a:r>
            <a:endParaRPr b="1" sz="2000" u="sng">
              <a:latin typeface="Times New Roman"/>
              <a:ea typeface="Times New Roman"/>
              <a:cs typeface="Times New Roman"/>
              <a:sym typeface="Times New Roman"/>
            </a:endParaRPr>
          </a:p>
          <a:p>
            <a:pPr indent="0" lvl="0" marL="0" rtl="0" algn="l">
              <a:lnSpc>
                <a:spcPct val="90000"/>
              </a:lnSpc>
              <a:spcBef>
                <a:spcPts val="800"/>
              </a:spcBef>
              <a:spcAft>
                <a:spcPts val="0"/>
              </a:spcAft>
              <a:buClr>
                <a:schemeClr val="dk1"/>
              </a:buClr>
              <a:buSzPct val="55000"/>
              <a:buNone/>
            </a:pPr>
            <a:r>
              <a:rPr lang="en-US">
                <a:solidFill>
                  <a:schemeClr val="dk1"/>
                </a:solidFill>
                <a:latin typeface="Times New Roman"/>
                <a:ea typeface="Times New Roman"/>
                <a:cs typeface="Times New Roman"/>
                <a:sym typeface="Times New Roman"/>
              </a:rPr>
              <a:t>IAN KARARI 			         		SCM221-0013/2020</a:t>
            </a:r>
            <a:endParaRPr/>
          </a:p>
          <a:p>
            <a:pPr indent="0" lvl="0" marL="0" rtl="0" algn="l">
              <a:lnSpc>
                <a:spcPct val="90000"/>
              </a:lnSpc>
              <a:spcBef>
                <a:spcPts val="1200"/>
              </a:spcBef>
              <a:spcAft>
                <a:spcPts val="0"/>
              </a:spcAft>
              <a:buClr>
                <a:schemeClr val="dk1"/>
              </a:buClr>
              <a:buSzPct val="55000"/>
              <a:buNone/>
            </a:pPr>
            <a:r>
              <a:rPr lang="en-US">
                <a:solidFill>
                  <a:schemeClr val="dk1"/>
                </a:solidFill>
                <a:latin typeface="Times New Roman"/>
                <a:ea typeface="Times New Roman"/>
                <a:cs typeface="Times New Roman"/>
                <a:sym typeface="Times New Roman"/>
              </a:rPr>
              <a:t>EMILY NGAHU  			         	SCM221-0004/2020</a:t>
            </a:r>
            <a:endParaRPr>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ct val="55000"/>
              <a:buNone/>
            </a:pPr>
            <a:r>
              <a:rPr lang="en-US">
                <a:solidFill>
                  <a:schemeClr val="dk1"/>
                </a:solidFill>
                <a:latin typeface="Times New Roman"/>
                <a:ea typeface="Times New Roman"/>
                <a:cs typeface="Times New Roman"/>
                <a:sym typeface="Times New Roman"/>
              </a:rPr>
              <a:t>BRIDGES NJIRU 			         	SCM221-0051/2020</a:t>
            </a:r>
            <a:endParaRPr>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ct val="55000"/>
              <a:buNone/>
            </a:pPr>
            <a:r>
              <a:rPr lang="en-US">
                <a:solidFill>
                  <a:schemeClr val="dk1"/>
                </a:solidFill>
                <a:latin typeface="Times New Roman"/>
                <a:ea typeface="Times New Roman"/>
                <a:cs typeface="Times New Roman"/>
                <a:sym typeface="Times New Roman"/>
              </a:rPr>
              <a:t>GRACE MICHELLE 		         	SCM221-0005/2020</a:t>
            </a:r>
            <a:endParaRPr>
              <a:solidFill>
                <a:schemeClr val="dk1"/>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chemeClr val="dk1"/>
              </a:buClr>
              <a:buSzPct val="55000"/>
              <a:buNone/>
            </a:pPr>
            <a:r>
              <a:rPr lang="en-US">
                <a:solidFill>
                  <a:schemeClr val="dk1"/>
                </a:solidFill>
                <a:latin typeface="Times New Roman"/>
                <a:ea typeface="Times New Roman"/>
                <a:cs typeface="Times New Roman"/>
                <a:sym typeface="Times New Roman"/>
              </a:rPr>
              <a:t>MARYANNE MUTHONI 	     		SCM221-0699/2020</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solidFill>
                <a:schemeClr val="dk1"/>
              </a:solidFill>
            </a:endParaRPr>
          </a:p>
          <a:p>
            <a:pPr indent="0" lvl="0" marL="0" rtl="0" algn="l">
              <a:lnSpc>
                <a:spcPct val="90000"/>
              </a:lnSpc>
              <a:spcBef>
                <a:spcPts val="1000"/>
              </a:spcBef>
              <a:spcAft>
                <a:spcPts val="0"/>
              </a:spcAft>
              <a:buClr>
                <a:schemeClr val="dk1"/>
              </a:buClr>
              <a:buSzPct val="100000"/>
              <a:buNone/>
            </a:pPr>
            <a:r>
              <a:rPr b="1" lang="en-US" u="sng">
                <a:latin typeface="Times New Roman"/>
                <a:ea typeface="Times New Roman"/>
                <a:cs typeface="Times New Roman"/>
                <a:sym typeface="Times New Roman"/>
              </a:rPr>
              <a:t>SUPERVISOR</a:t>
            </a:r>
            <a:endParaRPr/>
          </a:p>
          <a:p>
            <a:pPr indent="0" lvl="0" marL="0" rtl="0" algn="l">
              <a:lnSpc>
                <a:spcPct val="90000"/>
              </a:lnSpc>
              <a:spcBef>
                <a:spcPts val="100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Dr. Matabel Odin     </a:t>
            </a:r>
            <a:endParaRPr/>
          </a:p>
          <a:p>
            <a:pPr indent="0" lvl="0" marL="0" rtl="0" algn="l">
              <a:lnSpc>
                <a:spcPct val="90000"/>
              </a:lnSpc>
              <a:spcBef>
                <a:spcPts val="1000"/>
              </a:spcBef>
              <a:spcAft>
                <a:spcPts val="0"/>
              </a:spcAft>
              <a:buClr>
                <a:schemeClr val="dk1"/>
              </a:buClr>
              <a:buSzPct val="100000"/>
              <a:buNone/>
            </a:pPr>
            <a:r>
              <a:t/>
            </a:r>
            <a:endParaRPr/>
          </a:p>
        </p:txBody>
      </p:sp>
      <p:sp>
        <p:nvSpPr>
          <p:cNvPr id="96" name="Google Shape;96;p2"/>
          <p:cNvSpPr txBox="1"/>
          <p:nvPr>
            <p:ph idx="12" type="sldNum"/>
          </p:nvPr>
        </p:nvSpPr>
        <p:spPr>
          <a:xfrm>
            <a:off x="8797213" y="61293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147700"/>
            <a:ext cx="10515600" cy="698700"/>
          </a:xfrm>
          <a:prstGeom prst="rect">
            <a:avLst/>
          </a:prstGeom>
          <a:solidFill>
            <a:schemeClr val="accent6"/>
          </a:solid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564"/>
              <a:buFont typeface="Times New Roman"/>
              <a:buNone/>
            </a:pPr>
            <a:r>
              <a:rPr b="1" lang="en-US" sz="2474">
                <a:latin typeface="Times New Roman"/>
                <a:ea typeface="Times New Roman"/>
                <a:cs typeface="Times New Roman"/>
                <a:sym typeface="Times New Roman"/>
              </a:rPr>
              <a:t>Sub-objective 2; To construct cohort life tables,</a:t>
            </a:r>
            <a:endParaRPr b="1" sz="2474">
              <a:latin typeface="Times New Roman"/>
              <a:ea typeface="Times New Roman"/>
              <a:cs typeface="Times New Roman"/>
              <a:sym typeface="Times New Roman"/>
            </a:endParaRPr>
          </a:p>
          <a:p>
            <a:pPr indent="0" lvl="0" marL="0" rtl="0" algn="l">
              <a:spcBef>
                <a:spcPts val="0"/>
              </a:spcBef>
              <a:spcAft>
                <a:spcPts val="0"/>
              </a:spcAft>
              <a:buClr>
                <a:schemeClr val="dk1"/>
              </a:buClr>
              <a:buSzPts val="990"/>
              <a:buFont typeface="Arial"/>
              <a:buNone/>
            </a:pPr>
            <a:r>
              <a:t/>
            </a:r>
            <a:endParaRPr b="1" sz="2474">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3564"/>
              <a:buFont typeface="Times New Roman"/>
              <a:buNone/>
            </a:pPr>
            <a:r>
              <a:t/>
            </a:r>
            <a:endParaRPr b="1" sz="2474">
              <a:latin typeface="Times New Roman"/>
              <a:ea typeface="Times New Roman"/>
              <a:cs typeface="Times New Roman"/>
              <a:sym typeface="Times New Roman"/>
            </a:endParaRPr>
          </a:p>
        </p:txBody>
      </p:sp>
      <p:sp>
        <p:nvSpPr>
          <p:cNvPr id="250" name="Google Shape;250;p21"/>
          <p:cNvSpPr txBox="1"/>
          <p:nvPr>
            <p:ph idx="1" type="body"/>
          </p:nvPr>
        </p:nvSpPr>
        <p:spPr>
          <a:xfrm>
            <a:off x="838200" y="1788303"/>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251" name="Google Shape;251;p21"/>
          <p:cNvSpPr txBox="1"/>
          <p:nvPr>
            <p:ph idx="12" type="sldNum"/>
          </p:nvPr>
        </p:nvSpPr>
        <p:spPr>
          <a:xfrm>
            <a:off x="10462821" y="6434878"/>
            <a:ext cx="1257300" cy="145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252" name="Google Shape;252;p21"/>
          <p:cNvPicPr preferRelativeResize="0"/>
          <p:nvPr/>
        </p:nvPicPr>
        <p:blipFill rotWithShape="1">
          <a:blip r:embed="rId3">
            <a:alphaModFix/>
          </a:blip>
          <a:srcRect b="0" l="0" r="0" t="0"/>
          <a:stretch/>
        </p:blipFill>
        <p:spPr>
          <a:xfrm>
            <a:off x="807238" y="1380287"/>
            <a:ext cx="10322997" cy="2430525"/>
          </a:xfrm>
          <a:prstGeom prst="rect">
            <a:avLst/>
          </a:prstGeom>
          <a:noFill/>
          <a:ln>
            <a:noFill/>
          </a:ln>
        </p:spPr>
      </p:pic>
      <p:sp>
        <p:nvSpPr>
          <p:cNvPr id="253" name="Google Shape;253;p21"/>
          <p:cNvSpPr/>
          <p:nvPr/>
        </p:nvSpPr>
        <p:spPr>
          <a:xfrm>
            <a:off x="838200" y="929638"/>
            <a:ext cx="8229900" cy="365100"/>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457200" lvl="0" marL="0" rtl="0" algn="ctr">
              <a:lnSpc>
                <a:spcPct val="150000"/>
              </a:lnSpc>
              <a:spcBef>
                <a:spcPts val="1200"/>
              </a:spcBef>
              <a:spcAft>
                <a:spcPts val="120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6: 1981 Female Life Table Generated using Mortality Rates of RH</a:t>
            </a:r>
            <a:endParaRPr b="1" i="1" sz="1450" u="none" cap="none" strike="noStrike">
              <a:solidFill>
                <a:schemeClr val="dk1"/>
              </a:solidFill>
              <a:latin typeface="Times New Roman"/>
              <a:ea typeface="Times New Roman"/>
              <a:cs typeface="Times New Roman"/>
              <a:sym typeface="Times New Roman"/>
            </a:endParaRPr>
          </a:p>
        </p:txBody>
      </p:sp>
      <p:sp>
        <p:nvSpPr>
          <p:cNvPr id="254" name="Google Shape;254;p21"/>
          <p:cNvSpPr/>
          <p:nvPr/>
        </p:nvSpPr>
        <p:spPr>
          <a:xfrm>
            <a:off x="838200" y="3797100"/>
            <a:ext cx="8229900" cy="333600"/>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457200" lvl="0" marL="0" rtl="0" algn="ctr">
              <a:lnSpc>
                <a:spcPct val="150000"/>
              </a:lnSpc>
              <a:spcBef>
                <a:spcPts val="1200"/>
              </a:spcBef>
              <a:spcAft>
                <a:spcPts val="120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7: 1981 Male Life Table Generated using Mortality Rates of RH</a:t>
            </a:r>
            <a:endParaRPr b="1" i="1" sz="1450" u="none" cap="none" strike="noStrike">
              <a:solidFill>
                <a:schemeClr val="dk1"/>
              </a:solidFill>
              <a:latin typeface="Times New Roman"/>
              <a:ea typeface="Times New Roman"/>
              <a:cs typeface="Times New Roman"/>
              <a:sym typeface="Times New Roman"/>
            </a:endParaRPr>
          </a:p>
        </p:txBody>
      </p:sp>
      <p:pic>
        <p:nvPicPr>
          <p:cNvPr id="255" name="Google Shape;255;p21"/>
          <p:cNvPicPr preferRelativeResize="0"/>
          <p:nvPr/>
        </p:nvPicPr>
        <p:blipFill rotWithShape="1">
          <a:blip r:embed="rId4">
            <a:alphaModFix/>
          </a:blip>
          <a:srcRect b="0" l="0" r="0" t="0"/>
          <a:stretch/>
        </p:blipFill>
        <p:spPr>
          <a:xfrm>
            <a:off x="838200" y="4130700"/>
            <a:ext cx="10261075" cy="253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838200" y="365125"/>
            <a:ext cx="10515600" cy="8511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Sub-objective 2; RH 2002 Cohort Life Tables</a:t>
            </a:r>
            <a:endParaRPr b="1">
              <a:latin typeface="Times New Roman"/>
              <a:ea typeface="Times New Roman"/>
              <a:cs typeface="Times New Roman"/>
              <a:sym typeface="Times New Roman"/>
            </a:endParaRPr>
          </a:p>
        </p:txBody>
      </p:sp>
      <p:sp>
        <p:nvSpPr>
          <p:cNvPr id="261" name="Google Shape;261;p22"/>
          <p:cNvSpPr txBox="1"/>
          <p:nvPr>
            <p:ph idx="1" type="body"/>
          </p:nvPr>
        </p:nvSpPr>
        <p:spPr>
          <a:xfrm>
            <a:off x="838200" y="178830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262" name="Google Shape;262;p22"/>
          <p:cNvSpPr txBox="1"/>
          <p:nvPr>
            <p:ph idx="12" type="sldNum"/>
          </p:nvPr>
        </p:nvSpPr>
        <p:spPr>
          <a:xfrm>
            <a:off x="9979275" y="6359774"/>
            <a:ext cx="1875600" cy="33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263" name="Google Shape;263;p22"/>
          <p:cNvSpPr/>
          <p:nvPr/>
        </p:nvSpPr>
        <p:spPr>
          <a:xfrm>
            <a:off x="838200" y="1216213"/>
            <a:ext cx="7895400" cy="365100"/>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457200" lvl="0" marL="0" rtl="0" algn="ctr">
              <a:lnSpc>
                <a:spcPct val="150000"/>
              </a:lnSpc>
              <a:spcBef>
                <a:spcPts val="1200"/>
              </a:spcBef>
              <a:spcAft>
                <a:spcPts val="120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8:2002 Female Life Table Generated using Mortality Rates of RH</a:t>
            </a:r>
            <a:endParaRPr b="1" i="1" sz="1450" u="none" cap="none" strike="noStrike">
              <a:solidFill>
                <a:schemeClr val="dk1"/>
              </a:solidFill>
              <a:latin typeface="Times New Roman"/>
              <a:ea typeface="Times New Roman"/>
              <a:cs typeface="Times New Roman"/>
              <a:sym typeface="Times New Roman"/>
            </a:endParaRPr>
          </a:p>
        </p:txBody>
      </p:sp>
      <p:sp>
        <p:nvSpPr>
          <p:cNvPr id="264" name="Google Shape;264;p22"/>
          <p:cNvSpPr/>
          <p:nvPr/>
        </p:nvSpPr>
        <p:spPr>
          <a:xfrm>
            <a:off x="838200" y="3902400"/>
            <a:ext cx="8144700" cy="333600"/>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457200" lvl="0" marL="0" rtl="0" algn="ctr">
              <a:lnSpc>
                <a:spcPct val="150000"/>
              </a:lnSpc>
              <a:spcBef>
                <a:spcPts val="1200"/>
              </a:spcBef>
              <a:spcAft>
                <a:spcPts val="120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9:2002 Male Life Table Generated using Mortality Rates of RH</a:t>
            </a:r>
            <a:endParaRPr b="1" i="1" sz="1450">
              <a:solidFill>
                <a:schemeClr val="dk1"/>
              </a:solidFill>
              <a:latin typeface="Times New Roman"/>
              <a:ea typeface="Times New Roman"/>
              <a:cs typeface="Times New Roman"/>
              <a:sym typeface="Times New Roman"/>
            </a:endParaRPr>
          </a:p>
        </p:txBody>
      </p:sp>
      <p:pic>
        <p:nvPicPr>
          <p:cNvPr id="265" name="Google Shape;265;p22"/>
          <p:cNvPicPr preferRelativeResize="0"/>
          <p:nvPr/>
        </p:nvPicPr>
        <p:blipFill rotWithShape="1">
          <a:blip r:embed="rId3">
            <a:alphaModFix/>
          </a:blip>
          <a:srcRect b="0" l="0" r="0" t="0"/>
          <a:stretch/>
        </p:blipFill>
        <p:spPr>
          <a:xfrm>
            <a:off x="773350" y="1581325"/>
            <a:ext cx="10645300" cy="2321075"/>
          </a:xfrm>
          <a:prstGeom prst="rect">
            <a:avLst/>
          </a:prstGeom>
          <a:noFill/>
          <a:ln>
            <a:noFill/>
          </a:ln>
        </p:spPr>
      </p:pic>
      <p:pic>
        <p:nvPicPr>
          <p:cNvPr id="266" name="Google Shape;266;p22"/>
          <p:cNvPicPr preferRelativeResize="0"/>
          <p:nvPr/>
        </p:nvPicPr>
        <p:blipFill rotWithShape="1">
          <a:blip r:embed="rId4">
            <a:alphaModFix/>
          </a:blip>
          <a:srcRect b="0" l="0" r="0" t="0"/>
          <a:stretch/>
        </p:blipFill>
        <p:spPr>
          <a:xfrm>
            <a:off x="773350" y="4339500"/>
            <a:ext cx="10744574" cy="2135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f4cbeb194d_13_0"/>
          <p:cNvSpPr txBox="1"/>
          <p:nvPr>
            <p:ph type="title"/>
          </p:nvPr>
        </p:nvSpPr>
        <p:spPr>
          <a:xfrm>
            <a:off x="838200" y="365125"/>
            <a:ext cx="10515600" cy="8658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Sub-objective 2;CBD 1981 Cohort Life Tables</a:t>
            </a:r>
            <a:endParaRPr b="1">
              <a:latin typeface="Times New Roman"/>
              <a:ea typeface="Times New Roman"/>
              <a:cs typeface="Times New Roman"/>
              <a:sym typeface="Times New Roman"/>
            </a:endParaRPr>
          </a:p>
        </p:txBody>
      </p:sp>
      <p:sp>
        <p:nvSpPr>
          <p:cNvPr id="272" name="Google Shape;272;g1f4cbeb194d_13_0"/>
          <p:cNvSpPr txBox="1"/>
          <p:nvPr>
            <p:ph idx="1" type="body"/>
          </p:nvPr>
        </p:nvSpPr>
        <p:spPr>
          <a:xfrm>
            <a:off x="838200" y="1788303"/>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273" name="Google Shape;273;g1f4cbeb194d_13_0"/>
          <p:cNvSpPr txBox="1"/>
          <p:nvPr>
            <p:ph idx="12" type="sldNum"/>
          </p:nvPr>
        </p:nvSpPr>
        <p:spPr>
          <a:xfrm>
            <a:off x="10667996" y="6325175"/>
            <a:ext cx="1286700" cy="342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274" name="Google Shape;274;g1f4cbeb194d_13_0"/>
          <p:cNvSpPr/>
          <p:nvPr/>
        </p:nvSpPr>
        <p:spPr>
          <a:xfrm>
            <a:off x="838200" y="1327063"/>
            <a:ext cx="7397400" cy="365100"/>
          </a:xfrm>
          <a:prstGeom prst="roundRect">
            <a:avLst>
              <a:gd fmla="val 16667" name="adj"/>
            </a:avLst>
          </a:prstGeom>
          <a:gradFill>
            <a:gsLst>
              <a:gs pos="0">
                <a:schemeClr val="accent6"/>
              </a:gs>
              <a:gs pos="74000">
                <a:schemeClr val="accent6"/>
              </a:gs>
              <a:gs pos="83000">
                <a:schemeClr val="accent6"/>
              </a:gs>
              <a:gs pos="100000">
                <a:schemeClr val="lt1"/>
              </a:gs>
            </a:gsLst>
            <a:lin ang="5400012" scaled="0"/>
          </a:gradFill>
          <a:ln cap="flat" cmpd="sng" w="12700">
            <a:solidFill>
              <a:srgbClr val="42719B"/>
            </a:solidFill>
            <a:prstDash val="solid"/>
            <a:miter lim="800000"/>
            <a:headEnd len="sm" w="sm" type="none"/>
            <a:tailEnd len="sm" w="sm" type="none"/>
          </a:ln>
        </p:spPr>
        <p:txBody>
          <a:bodyPr anchorCtr="0" anchor="t" bIns="45700" lIns="91425" spcFirstLastPara="1" rIns="91425" wrap="square" tIns="45700">
            <a:noAutofit/>
          </a:bodyPr>
          <a:lstStyle/>
          <a:p>
            <a:pPr indent="457200" lvl="0" marL="0" rtl="0" algn="ctr">
              <a:lnSpc>
                <a:spcPct val="150000"/>
              </a:lnSpc>
              <a:spcBef>
                <a:spcPts val="1200"/>
              </a:spcBef>
              <a:spcAft>
                <a:spcPts val="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10 : 1981 Female Life Table Generated using Mortality Rates of CBD</a:t>
            </a:r>
            <a:endParaRPr b="1" i="1" sz="1450">
              <a:solidFill>
                <a:schemeClr val="dk1"/>
              </a:solidFill>
              <a:latin typeface="Times New Roman"/>
              <a:ea typeface="Times New Roman"/>
              <a:cs typeface="Times New Roman"/>
              <a:sym typeface="Times New Roman"/>
            </a:endParaRPr>
          </a:p>
          <a:p>
            <a:pPr indent="0" lvl="0" marL="0" marR="0" rtl="0" algn="ctr">
              <a:spcBef>
                <a:spcPts val="1200"/>
              </a:spcBef>
              <a:spcAft>
                <a:spcPts val="0"/>
              </a:spcAft>
              <a:buNone/>
            </a:pPr>
            <a:r>
              <a:t/>
            </a:r>
            <a:endParaRPr b="1" i="1" sz="1450">
              <a:solidFill>
                <a:schemeClr val="dk1"/>
              </a:solidFill>
              <a:latin typeface="Times New Roman"/>
              <a:ea typeface="Times New Roman"/>
              <a:cs typeface="Times New Roman"/>
              <a:sym typeface="Times New Roman"/>
            </a:endParaRPr>
          </a:p>
        </p:txBody>
      </p:sp>
      <p:sp>
        <p:nvSpPr>
          <p:cNvPr id="275" name="Google Shape;275;g1f4cbeb194d_13_0"/>
          <p:cNvSpPr/>
          <p:nvPr/>
        </p:nvSpPr>
        <p:spPr>
          <a:xfrm>
            <a:off x="838200" y="3957463"/>
            <a:ext cx="7397400" cy="333600"/>
          </a:xfrm>
          <a:prstGeom prst="roundRect">
            <a:avLst>
              <a:gd fmla="val 16667" name="adj"/>
            </a:avLst>
          </a:prstGeom>
          <a:gradFill>
            <a:gsLst>
              <a:gs pos="0">
                <a:schemeClr val="accent6"/>
              </a:gs>
              <a:gs pos="74000">
                <a:schemeClr val="accent6"/>
              </a:gs>
              <a:gs pos="83000">
                <a:schemeClr val="accent6"/>
              </a:gs>
              <a:gs pos="100000">
                <a:schemeClr val="lt1"/>
              </a:gs>
            </a:gsLst>
            <a:lin ang="5400012" scaled="0"/>
          </a:gradFill>
          <a:ln cap="flat" cmpd="sng" w="12700">
            <a:solidFill>
              <a:srgbClr val="42719B"/>
            </a:solidFill>
            <a:prstDash val="solid"/>
            <a:miter lim="800000"/>
            <a:headEnd len="sm" w="sm" type="none"/>
            <a:tailEnd len="sm" w="sm" type="none"/>
          </a:ln>
        </p:spPr>
        <p:txBody>
          <a:bodyPr anchorCtr="0" anchor="t" bIns="45700" lIns="91425" spcFirstLastPara="1" rIns="91425" wrap="square" tIns="45700">
            <a:noAutofit/>
          </a:bodyPr>
          <a:lstStyle/>
          <a:p>
            <a:pPr indent="457200" lvl="0" marL="0" rtl="0" algn="ctr">
              <a:lnSpc>
                <a:spcPct val="150000"/>
              </a:lnSpc>
              <a:spcBef>
                <a:spcPts val="1200"/>
              </a:spcBef>
              <a:spcAft>
                <a:spcPts val="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11 : 1981 Male Life Table Generated using Mortality Rates of CBD</a:t>
            </a:r>
            <a:endParaRPr b="1" i="1" sz="145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Font typeface="Arial"/>
              <a:buNone/>
            </a:pPr>
            <a:r>
              <a:t/>
            </a:r>
            <a:endParaRPr b="1" i="1" sz="1450">
              <a:solidFill>
                <a:schemeClr val="dk1"/>
              </a:solidFill>
              <a:latin typeface="Times New Roman"/>
              <a:ea typeface="Times New Roman"/>
              <a:cs typeface="Times New Roman"/>
              <a:sym typeface="Times New Roman"/>
            </a:endParaRPr>
          </a:p>
        </p:txBody>
      </p:sp>
      <p:pic>
        <p:nvPicPr>
          <p:cNvPr id="276" name="Google Shape;276;g1f4cbeb194d_13_0"/>
          <p:cNvPicPr preferRelativeResize="0"/>
          <p:nvPr/>
        </p:nvPicPr>
        <p:blipFill>
          <a:blip r:embed="rId3">
            <a:alphaModFix/>
          </a:blip>
          <a:stretch>
            <a:fillRect/>
          </a:stretch>
        </p:blipFill>
        <p:spPr>
          <a:xfrm>
            <a:off x="838200" y="1788300"/>
            <a:ext cx="10782301" cy="2054575"/>
          </a:xfrm>
          <a:prstGeom prst="rect">
            <a:avLst/>
          </a:prstGeom>
          <a:noFill/>
          <a:ln>
            <a:noFill/>
          </a:ln>
        </p:spPr>
      </p:pic>
      <p:pic>
        <p:nvPicPr>
          <p:cNvPr id="277" name="Google Shape;277;g1f4cbeb194d_13_0"/>
          <p:cNvPicPr preferRelativeResize="0"/>
          <p:nvPr/>
        </p:nvPicPr>
        <p:blipFill>
          <a:blip r:embed="rId4">
            <a:alphaModFix/>
          </a:blip>
          <a:stretch>
            <a:fillRect/>
          </a:stretch>
        </p:blipFill>
        <p:spPr>
          <a:xfrm>
            <a:off x="926125" y="4291075"/>
            <a:ext cx="10870224" cy="2054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f4cbeb194d_13_12"/>
          <p:cNvSpPr txBox="1"/>
          <p:nvPr>
            <p:ph type="title"/>
          </p:nvPr>
        </p:nvSpPr>
        <p:spPr>
          <a:xfrm>
            <a:off x="838200" y="365125"/>
            <a:ext cx="10515600" cy="9831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Sub-objective 2; CBD 2002 Cohort Life Tables</a:t>
            </a:r>
            <a:endParaRPr b="1">
              <a:latin typeface="Times New Roman"/>
              <a:ea typeface="Times New Roman"/>
              <a:cs typeface="Times New Roman"/>
              <a:sym typeface="Times New Roman"/>
            </a:endParaRPr>
          </a:p>
        </p:txBody>
      </p:sp>
      <p:sp>
        <p:nvSpPr>
          <p:cNvPr id="283" name="Google Shape;283;g1f4cbeb194d_13_12"/>
          <p:cNvSpPr txBox="1"/>
          <p:nvPr>
            <p:ph idx="1" type="body"/>
          </p:nvPr>
        </p:nvSpPr>
        <p:spPr>
          <a:xfrm>
            <a:off x="838200" y="1788303"/>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p>
          <a:p>
            <a:pPr indent="0" lvl="0" marL="0" rtl="0" algn="l">
              <a:lnSpc>
                <a:spcPct val="150000"/>
              </a:lnSpc>
              <a:spcBef>
                <a:spcPts val="1200"/>
              </a:spcBef>
              <a:spcAft>
                <a:spcPts val="0"/>
              </a:spcAft>
              <a:buClr>
                <a:schemeClr val="dk1"/>
              </a:buClr>
              <a:buSzPts val="1100"/>
              <a:buNone/>
            </a:pPr>
            <a:r>
              <a:t/>
            </a:r>
            <a:endParaRPr>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284" name="Google Shape;284;g1f4cbeb194d_13_12"/>
          <p:cNvSpPr txBox="1"/>
          <p:nvPr>
            <p:ph idx="12" type="sldNum"/>
          </p:nvPr>
        </p:nvSpPr>
        <p:spPr>
          <a:xfrm>
            <a:off x="11267320" y="6422376"/>
            <a:ext cx="685800" cy="333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285" name="Google Shape;285;g1f4cbeb194d_13_12"/>
          <p:cNvSpPr/>
          <p:nvPr/>
        </p:nvSpPr>
        <p:spPr>
          <a:xfrm>
            <a:off x="764925" y="1385713"/>
            <a:ext cx="8335200" cy="365100"/>
          </a:xfrm>
          <a:prstGeom prst="roundRect">
            <a:avLst>
              <a:gd fmla="val 16667" name="adj"/>
            </a:avLst>
          </a:prstGeom>
          <a:gradFill>
            <a:gsLst>
              <a:gs pos="0">
                <a:schemeClr val="accent6"/>
              </a:gs>
              <a:gs pos="74000">
                <a:schemeClr val="accent6"/>
              </a:gs>
              <a:gs pos="83000">
                <a:schemeClr val="accent6"/>
              </a:gs>
              <a:gs pos="100000">
                <a:schemeClr val="lt1"/>
              </a:gs>
            </a:gsLst>
            <a:lin ang="5400012" scaled="0"/>
          </a:gradFill>
          <a:ln cap="flat" cmpd="sng" w="12700">
            <a:solidFill>
              <a:srgbClr val="42719B"/>
            </a:solidFill>
            <a:prstDash val="solid"/>
            <a:miter lim="800000"/>
            <a:headEnd len="sm" w="sm" type="none"/>
            <a:tailEnd len="sm" w="sm" type="none"/>
          </a:ln>
        </p:spPr>
        <p:txBody>
          <a:bodyPr anchorCtr="0" anchor="t" bIns="45700" lIns="91425" spcFirstLastPara="1" rIns="91425" wrap="square" tIns="45700">
            <a:noAutofit/>
          </a:bodyPr>
          <a:lstStyle/>
          <a:p>
            <a:pPr indent="457200" lvl="0" marL="0" rtl="0" algn="ctr">
              <a:lnSpc>
                <a:spcPct val="150000"/>
              </a:lnSpc>
              <a:spcBef>
                <a:spcPts val="1200"/>
              </a:spcBef>
              <a:spcAft>
                <a:spcPts val="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12 : 2002 Female Life Table Generated using Mortality Rates of CBD</a:t>
            </a:r>
            <a:endParaRPr b="1" i="1" sz="145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Font typeface="Arial"/>
              <a:buNone/>
            </a:pPr>
            <a:r>
              <a:t/>
            </a:r>
            <a:endParaRPr b="1" i="1" sz="145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286" name="Google Shape;286;g1f4cbeb194d_13_12"/>
          <p:cNvSpPr/>
          <p:nvPr/>
        </p:nvSpPr>
        <p:spPr>
          <a:xfrm>
            <a:off x="838200" y="4072050"/>
            <a:ext cx="8643000" cy="333600"/>
          </a:xfrm>
          <a:prstGeom prst="roundRect">
            <a:avLst>
              <a:gd fmla="val 16667" name="adj"/>
            </a:avLst>
          </a:prstGeom>
          <a:gradFill>
            <a:gsLst>
              <a:gs pos="0">
                <a:schemeClr val="accent6"/>
              </a:gs>
              <a:gs pos="74000">
                <a:schemeClr val="accent6"/>
              </a:gs>
              <a:gs pos="83000">
                <a:schemeClr val="accent6"/>
              </a:gs>
              <a:gs pos="100000">
                <a:schemeClr val="lt1"/>
              </a:gs>
            </a:gsLst>
            <a:lin ang="5400012" scaled="0"/>
          </a:gradFill>
          <a:ln cap="flat" cmpd="sng" w="12700">
            <a:solidFill>
              <a:srgbClr val="42719B"/>
            </a:solidFill>
            <a:prstDash val="solid"/>
            <a:miter lim="800000"/>
            <a:headEnd len="sm" w="sm" type="none"/>
            <a:tailEnd len="sm" w="sm" type="none"/>
          </a:ln>
        </p:spPr>
        <p:txBody>
          <a:bodyPr anchorCtr="0" anchor="t" bIns="45700" lIns="91425" spcFirstLastPara="1" rIns="91425" wrap="square" tIns="45700">
            <a:noAutofit/>
          </a:bodyPr>
          <a:lstStyle/>
          <a:p>
            <a:pPr indent="457200" lvl="0" marL="0" rtl="0" algn="ctr">
              <a:lnSpc>
                <a:spcPct val="150000"/>
              </a:lnSpc>
              <a:spcBef>
                <a:spcPts val="1200"/>
              </a:spcBef>
              <a:spcAft>
                <a:spcPts val="0"/>
              </a:spcAft>
              <a:buClr>
                <a:schemeClr val="dk1"/>
              </a:buClr>
              <a:buSzPts val="1100"/>
              <a:buFont typeface="Arial"/>
              <a:buNone/>
            </a:pPr>
            <a:r>
              <a:rPr b="1" i="1" lang="en-US" sz="1450">
                <a:solidFill>
                  <a:schemeClr val="dk1"/>
                </a:solidFill>
                <a:latin typeface="Times New Roman"/>
                <a:ea typeface="Times New Roman"/>
                <a:cs typeface="Times New Roman"/>
                <a:sym typeface="Times New Roman"/>
              </a:rPr>
              <a:t>Table 13 :2002 Female Life Table Generated using Mortality Rates of CBD</a:t>
            </a:r>
            <a:endParaRPr b="1" i="1" sz="145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Font typeface="Arial"/>
              <a:buNone/>
            </a:pPr>
            <a:r>
              <a:t/>
            </a:r>
            <a:endParaRPr b="1" i="1" sz="145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pic>
        <p:nvPicPr>
          <p:cNvPr id="287" name="Google Shape;287;g1f4cbeb194d_13_12"/>
          <p:cNvPicPr preferRelativeResize="0"/>
          <p:nvPr/>
        </p:nvPicPr>
        <p:blipFill>
          <a:blip r:embed="rId3">
            <a:alphaModFix/>
          </a:blip>
          <a:stretch>
            <a:fillRect/>
          </a:stretch>
        </p:blipFill>
        <p:spPr>
          <a:xfrm>
            <a:off x="924663" y="1906150"/>
            <a:ext cx="10342675" cy="2010575"/>
          </a:xfrm>
          <a:prstGeom prst="rect">
            <a:avLst/>
          </a:prstGeom>
          <a:noFill/>
          <a:ln>
            <a:noFill/>
          </a:ln>
        </p:spPr>
      </p:pic>
      <p:pic>
        <p:nvPicPr>
          <p:cNvPr id="288" name="Google Shape;288;g1f4cbeb194d_13_12"/>
          <p:cNvPicPr preferRelativeResize="0"/>
          <p:nvPr/>
        </p:nvPicPr>
        <p:blipFill>
          <a:blip r:embed="rId4">
            <a:alphaModFix/>
          </a:blip>
          <a:stretch>
            <a:fillRect/>
          </a:stretch>
        </p:blipFill>
        <p:spPr>
          <a:xfrm>
            <a:off x="838200" y="4405650"/>
            <a:ext cx="10429125" cy="208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f4cbeb194d_15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95" name="Google Shape;295;g1f4cbeb194d_15_0"/>
          <p:cNvSpPr/>
          <p:nvPr/>
        </p:nvSpPr>
        <p:spPr>
          <a:xfrm>
            <a:off x="1233875" y="542175"/>
            <a:ext cx="8643000" cy="449100"/>
          </a:xfrm>
          <a:prstGeom prst="roundRect">
            <a:avLst>
              <a:gd fmla="val 16667" name="adj"/>
            </a:avLst>
          </a:prstGeom>
          <a:gradFill>
            <a:gsLst>
              <a:gs pos="0">
                <a:schemeClr val="accent6"/>
              </a:gs>
              <a:gs pos="74000">
                <a:schemeClr val="accent6"/>
              </a:gs>
              <a:gs pos="83000">
                <a:schemeClr val="accent6"/>
              </a:gs>
              <a:gs pos="100000">
                <a:schemeClr val="lt1"/>
              </a:gs>
            </a:gsLst>
            <a:lin ang="5400012" scaled="0"/>
          </a:gradFill>
          <a:ln cap="flat" cmpd="sng" w="12700">
            <a:solidFill>
              <a:srgbClr val="42719B"/>
            </a:solidFill>
            <a:prstDash val="solid"/>
            <a:miter lim="800000"/>
            <a:headEnd len="sm" w="sm" type="none"/>
            <a:tailEnd len="sm" w="sm" type="none"/>
          </a:ln>
        </p:spPr>
        <p:txBody>
          <a:bodyPr anchorCtr="0" anchor="t" bIns="45700" lIns="91425" spcFirstLastPara="1" rIns="91425" wrap="square" tIns="45700">
            <a:noAutofit/>
          </a:bodyPr>
          <a:lstStyle/>
          <a:p>
            <a:pPr indent="457200" lvl="0" marL="0" rtl="0" algn="ctr">
              <a:lnSpc>
                <a:spcPct val="150000"/>
              </a:lnSpc>
              <a:spcBef>
                <a:spcPts val="1200"/>
              </a:spcBef>
              <a:spcAft>
                <a:spcPts val="0"/>
              </a:spcAft>
              <a:buSzPts val="1100"/>
              <a:buNone/>
            </a:pPr>
            <a:r>
              <a:rPr b="1" i="1" lang="en-US" sz="1450">
                <a:solidFill>
                  <a:schemeClr val="dk1"/>
                </a:solidFill>
                <a:latin typeface="Times New Roman"/>
                <a:ea typeface="Times New Roman"/>
                <a:cs typeface="Times New Roman"/>
                <a:sym typeface="Times New Roman"/>
              </a:rPr>
              <a:t>Table 14 : Estimated against Expected Life Expectancy </a:t>
            </a:r>
            <a:endParaRPr b="1" i="1" sz="145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b="1" i="1" sz="145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1450">
              <a:solidFill>
                <a:schemeClr val="dk1"/>
              </a:solidFill>
              <a:latin typeface="Times New Roman"/>
              <a:ea typeface="Times New Roman"/>
              <a:cs typeface="Times New Roman"/>
              <a:sym typeface="Times New Roman"/>
            </a:endParaRPr>
          </a:p>
        </p:txBody>
      </p:sp>
      <p:graphicFrame>
        <p:nvGraphicFramePr>
          <p:cNvPr id="296" name="Google Shape;296;g1f4cbeb194d_15_0"/>
          <p:cNvGraphicFramePr/>
          <p:nvPr/>
        </p:nvGraphicFramePr>
        <p:xfrm>
          <a:off x="827425" y="1446900"/>
          <a:ext cx="3000000" cy="3000000"/>
        </p:xfrm>
        <a:graphic>
          <a:graphicData uri="http://schemas.openxmlformats.org/drawingml/2006/table">
            <a:tbl>
              <a:tblPr>
                <a:noFill/>
                <a:tableStyleId>{3B73A871-05F8-4A1F-B30F-F5C70E542112}</a:tableStyleId>
              </a:tblPr>
              <a:tblGrid>
                <a:gridCol w="2182475"/>
                <a:gridCol w="2057400"/>
                <a:gridCol w="2057400"/>
                <a:gridCol w="2057400"/>
                <a:gridCol w="2057400"/>
              </a:tblGrid>
              <a:tr h="750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  </a:t>
                      </a:r>
                      <a:r>
                        <a:rPr lang="en-US" sz="2000"/>
                        <a:t> </a:t>
                      </a:r>
                      <a:r>
                        <a:rPr b="1" lang="en-US" sz="2800"/>
                        <a:t>Year</a:t>
                      </a:r>
                      <a:endParaRPr b="1" sz="2800"/>
                    </a:p>
                  </a:txBody>
                  <a:tcPr marT="91425" marB="91425" marR="91425" marL="91425"/>
                </a:tc>
                <a:tc gridSpan="2">
                  <a:txBody>
                    <a:bodyPr/>
                    <a:lstStyle/>
                    <a:p>
                      <a:pPr indent="0" lvl="0" marL="0" rtl="0" algn="l">
                        <a:spcBef>
                          <a:spcPts val="0"/>
                        </a:spcBef>
                        <a:spcAft>
                          <a:spcPts val="0"/>
                        </a:spcAft>
                        <a:buNone/>
                      </a:pPr>
                      <a:r>
                        <a:rPr lang="en-US"/>
                        <a:t>                               </a:t>
                      </a:r>
                      <a:r>
                        <a:rPr lang="en-US" sz="2800"/>
                        <a:t> </a:t>
                      </a:r>
                      <a:r>
                        <a:rPr b="1" lang="en-US" sz="2800"/>
                        <a:t>  Models</a:t>
                      </a:r>
                      <a:endParaRPr b="1" sz="2800"/>
                    </a:p>
                  </a:txBody>
                  <a:tcPr marT="91425" marB="91425" marR="91425" marL="91425"/>
                </a:tc>
                <a:tc hMerge="1"/>
                <a:tc>
                  <a:txBody>
                    <a:bodyPr/>
                    <a:lstStyle/>
                    <a:p>
                      <a:pPr indent="0" lvl="0" marL="0" rtl="0" algn="l">
                        <a:spcBef>
                          <a:spcPts val="0"/>
                        </a:spcBef>
                        <a:spcAft>
                          <a:spcPts val="0"/>
                        </a:spcAft>
                        <a:buNone/>
                      </a:pPr>
                      <a:r>
                        <a:t/>
                      </a:r>
                      <a:endParaRPr/>
                    </a:p>
                  </a:txBody>
                  <a:tcPr marT="91425" marB="91425" marR="91425" marL="91425"/>
                </a:tc>
              </a:tr>
              <a:tr h="750725">
                <a:tc>
                  <a:txBody>
                    <a:bodyPr/>
                    <a:lstStyle/>
                    <a:p>
                      <a:pPr indent="0" lvl="0" marL="0" rtl="0" algn="l">
                        <a:spcBef>
                          <a:spcPts val="0"/>
                        </a:spcBef>
                        <a:spcAft>
                          <a:spcPts val="0"/>
                        </a:spcAft>
                        <a:buNone/>
                      </a:pPr>
                      <a:r>
                        <a:rPr b="1" lang="en-US" sz="2000"/>
                        <a:t>Gender </a:t>
                      </a:r>
                      <a:endParaRPr b="1" sz="2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US" sz="2000"/>
                        <a:t>RH</a:t>
                      </a:r>
                      <a:endParaRPr b="1" sz="2000"/>
                    </a:p>
                  </a:txBody>
                  <a:tcPr marT="91425" marB="91425" marR="91425" marL="91425"/>
                </a:tc>
                <a:tc>
                  <a:txBody>
                    <a:bodyPr/>
                    <a:lstStyle/>
                    <a:p>
                      <a:pPr indent="0" lvl="0" marL="0" rtl="0" algn="l">
                        <a:spcBef>
                          <a:spcPts val="0"/>
                        </a:spcBef>
                        <a:spcAft>
                          <a:spcPts val="0"/>
                        </a:spcAft>
                        <a:buNone/>
                      </a:pPr>
                      <a:r>
                        <a:rPr b="1" lang="en-US" sz="2000"/>
                        <a:t>CBD</a:t>
                      </a:r>
                      <a:endParaRPr b="1" sz="2000"/>
                    </a:p>
                  </a:txBody>
                  <a:tcPr marT="91425" marB="91425" marR="91425" marL="91425"/>
                </a:tc>
                <a:tc>
                  <a:txBody>
                    <a:bodyPr/>
                    <a:lstStyle/>
                    <a:p>
                      <a:pPr indent="0" lvl="0" marL="0" rtl="0" algn="l">
                        <a:spcBef>
                          <a:spcPts val="0"/>
                        </a:spcBef>
                        <a:spcAft>
                          <a:spcPts val="0"/>
                        </a:spcAft>
                        <a:buNone/>
                      </a:pPr>
                      <a:r>
                        <a:rPr b="1" lang="en-US" sz="2000"/>
                        <a:t>Expected life expectancy </a:t>
                      </a:r>
                      <a:endParaRPr b="1" sz="2000"/>
                    </a:p>
                  </a:txBody>
                  <a:tcPr marT="91425" marB="91425" marR="91425" marL="91425"/>
                </a:tc>
              </a:tr>
              <a:tr h="750725">
                <a:tc rowSpan="2">
                  <a:txBody>
                    <a:bodyPr/>
                    <a:lstStyle/>
                    <a:p>
                      <a:pPr indent="0" lvl="0" marL="0" rtl="0" algn="l">
                        <a:spcBef>
                          <a:spcPts val="0"/>
                        </a:spcBef>
                        <a:spcAft>
                          <a:spcPts val="0"/>
                        </a:spcAft>
                        <a:buNone/>
                      </a:pPr>
                      <a:r>
                        <a:rPr b="1" lang="en-US" sz="2000"/>
                        <a:t>Female</a:t>
                      </a:r>
                      <a:endParaRPr b="1" sz="2000"/>
                    </a:p>
                  </a:txBody>
                  <a:tcPr marT="91425" marB="91425" marR="91425" marL="91425"/>
                </a:tc>
                <a:tc>
                  <a:txBody>
                    <a:bodyPr/>
                    <a:lstStyle/>
                    <a:p>
                      <a:pPr indent="0" lvl="0" marL="0" rtl="0" algn="l">
                        <a:spcBef>
                          <a:spcPts val="0"/>
                        </a:spcBef>
                        <a:spcAft>
                          <a:spcPts val="0"/>
                        </a:spcAft>
                        <a:buNone/>
                      </a:pPr>
                      <a:r>
                        <a:rPr lang="en-US" sz="2000"/>
                        <a:t>1981</a:t>
                      </a:r>
                      <a:endParaRPr sz="2000"/>
                    </a:p>
                  </a:txBody>
                  <a:tcPr marT="91425" marB="91425" marR="91425" marL="91425"/>
                </a:tc>
                <a:tc>
                  <a:txBody>
                    <a:bodyPr/>
                    <a:lstStyle/>
                    <a:p>
                      <a:pPr indent="0" lvl="0" marL="0" rtl="0" algn="l">
                        <a:spcBef>
                          <a:spcPts val="0"/>
                        </a:spcBef>
                        <a:spcAft>
                          <a:spcPts val="0"/>
                        </a:spcAft>
                        <a:buNone/>
                      </a:pPr>
                      <a:r>
                        <a:rPr lang="en-US" sz="2000"/>
                        <a:t>74.84</a:t>
                      </a:r>
                      <a:endParaRPr sz="2000"/>
                    </a:p>
                  </a:txBody>
                  <a:tcPr marT="91425" marB="91425" marR="91425" marL="91425"/>
                </a:tc>
                <a:tc>
                  <a:txBody>
                    <a:bodyPr/>
                    <a:lstStyle/>
                    <a:p>
                      <a:pPr indent="0" lvl="0" marL="0" rtl="0" algn="l">
                        <a:spcBef>
                          <a:spcPts val="0"/>
                        </a:spcBef>
                        <a:spcAft>
                          <a:spcPts val="0"/>
                        </a:spcAft>
                        <a:buNone/>
                      </a:pPr>
                      <a:r>
                        <a:rPr lang="en-US" sz="2000"/>
                        <a:t>63.86</a:t>
                      </a:r>
                      <a:endParaRPr sz="2000"/>
                    </a:p>
                  </a:txBody>
                  <a:tcPr marT="91425" marB="91425" marR="91425" marL="91425"/>
                </a:tc>
                <a:tc>
                  <a:txBody>
                    <a:bodyPr/>
                    <a:lstStyle/>
                    <a:p>
                      <a:pPr indent="0" lvl="0" marL="0" rtl="0" algn="l">
                        <a:spcBef>
                          <a:spcPts val="0"/>
                        </a:spcBef>
                        <a:spcAft>
                          <a:spcPts val="0"/>
                        </a:spcAft>
                        <a:buNone/>
                      </a:pPr>
                      <a:r>
                        <a:rPr lang="en-US" sz="2000"/>
                        <a:t>77.8</a:t>
                      </a:r>
                      <a:endParaRPr sz="2000"/>
                    </a:p>
                  </a:txBody>
                  <a:tcPr marT="91425" marB="91425" marR="91425" marL="91425"/>
                </a:tc>
              </a:tr>
              <a:tr h="750725">
                <a:tc vMerge="1"/>
                <a:tc>
                  <a:txBody>
                    <a:bodyPr/>
                    <a:lstStyle/>
                    <a:p>
                      <a:pPr indent="0" lvl="0" marL="0" rtl="0" algn="l">
                        <a:spcBef>
                          <a:spcPts val="0"/>
                        </a:spcBef>
                        <a:spcAft>
                          <a:spcPts val="0"/>
                        </a:spcAft>
                        <a:buNone/>
                      </a:pPr>
                      <a:r>
                        <a:rPr lang="en-US" sz="2000"/>
                        <a:t>2002</a:t>
                      </a:r>
                      <a:endParaRPr sz="2000"/>
                    </a:p>
                  </a:txBody>
                  <a:tcPr marT="91425" marB="91425" marR="91425" marL="91425"/>
                </a:tc>
                <a:tc>
                  <a:txBody>
                    <a:bodyPr/>
                    <a:lstStyle/>
                    <a:p>
                      <a:pPr indent="0" lvl="0" marL="0" rtl="0" algn="l">
                        <a:spcBef>
                          <a:spcPts val="0"/>
                        </a:spcBef>
                        <a:spcAft>
                          <a:spcPts val="0"/>
                        </a:spcAft>
                        <a:buNone/>
                      </a:pPr>
                      <a:r>
                        <a:rPr lang="en-US" sz="2000"/>
                        <a:t>77.14</a:t>
                      </a:r>
                      <a:endParaRPr sz="2000"/>
                    </a:p>
                  </a:txBody>
                  <a:tcPr marT="91425" marB="91425" marR="91425" marL="91425"/>
                </a:tc>
                <a:tc>
                  <a:txBody>
                    <a:bodyPr/>
                    <a:lstStyle/>
                    <a:p>
                      <a:pPr indent="0" lvl="0" marL="0" rtl="0" algn="l">
                        <a:spcBef>
                          <a:spcPts val="0"/>
                        </a:spcBef>
                        <a:spcAft>
                          <a:spcPts val="0"/>
                        </a:spcAft>
                        <a:buNone/>
                      </a:pPr>
                      <a:r>
                        <a:rPr lang="en-US" sz="2000"/>
                        <a:t>53.80</a:t>
                      </a:r>
                      <a:endParaRPr sz="2000"/>
                    </a:p>
                  </a:txBody>
                  <a:tcPr marT="91425" marB="91425" marR="91425" marL="91425"/>
                </a:tc>
                <a:tc>
                  <a:txBody>
                    <a:bodyPr/>
                    <a:lstStyle/>
                    <a:p>
                      <a:pPr indent="0" lvl="0" marL="0" rtl="0" algn="l">
                        <a:spcBef>
                          <a:spcPts val="0"/>
                        </a:spcBef>
                        <a:spcAft>
                          <a:spcPts val="0"/>
                        </a:spcAft>
                        <a:buNone/>
                      </a:pPr>
                      <a:r>
                        <a:rPr lang="en-US" sz="2000"/>
                        <a:t>79.6</a:t>
                      </a:r>
                      <a:endParaRPr sz="2000"/>
                    </a:p>
                  </a:txBody>
                  <a:tcPr marT="91425" marB="91425" marR="91425" marL="91425"/>
                </a:tc>
              </a:tr>
              <a:tr h="750725">
                <a:tc rowSpan="2">
                  <a:txBody>
                    <a:bodyPr/>
                    <a:lstStyle/>
                    <a:p>
                      <a:pPr indent="0" lvl="0" marL="0" rtl="0" algn="l">
                        <a:spcBef>
                          <a:spcPts val="0"/>
                        </a:spcBef>
                        <a:spcAft>
                          <a:spcPts val="0"/>
                        </a:spcAft>
                        <a:buNone/>
                      </a:pPr>
                      <a:r>
                        <a:rPr b="1" lang="en-US" sz="2000"/>
                        <a:t>Male </a:t>
                      </a:r>
                      <a:endParaRPr b="1" sz="2000"/>
                    </a:p>
                  </a:txBody>
                  <a:tcPr marT="91425" marB="91425" marR="91425" marL="91425"/>
                </a:tc>
                <a:tc>
                  <a:txBody>
                    <a:bodyPr/>
                    <a:lstStyle/>
                    <a:p>
                      <a:pPr indent="0" lvl="0" marL="0" rtl="0" algn="l">
                        <a:spcBef>
                          <a:spcPts val="0"/>
                        </a:spcBef>
                        <a:spcAft>
                          <a:spcPts val="0"/>
                        </a:spcAft>
                        <a:buNone/>
                      </a:pPr>
                      <a:r>
                        <a:rPr lang="en-US" sz="2000"/>
                        <a:t>1981</a:t>
                      </a:r>
                      <a:endParaRPr sz="2000"/>
                    </a:p>
                  </a:txBody>
                  <a:tcPr marT="91425" marB="91425" marR="91425" marL="91425"/>
                </a:tc>
                <a:tc>
                  <a:txBody>
                    <a:bodyPr/>
                    <a:lstStyle/>
                    <a:p>
                      <a:pPr indent="0" lvl="0" marL="0" rtl="0" algn="l">
                        <a:spcBef>
                          <a:spcPts val="0"/>
                        </a:spcBef>
                        <a:spcAft>
                          <a:spcPts val="0"/>
                        </a:spcAft>
                        <a:buNone/>
                      </a:pPr>
                      <a:r>
                        <a:rPr lang="en-US" sz="2000"/>
                        <a:t>70.76</a:t>
                      </a:r>
                      <a:endParaRPr sz="2000"/>
                    </a:p>
                  </a:txBody>
                  <a:tcPr marT="91425" marB="91425" marR="91425" marL="91425"/>
                </a:tc>
                <a:tc>
                  <a:txBody>
                    <a:bodyPr/>
                    <a:lstStyle/>
                    <a:p>
                      <a:pPr indent="0" lvl="0" marL="0" rtl="0" algn="l">
                        <a:spcBef>
                          <a:spcPts val="0"/>
                        </a:spcBef>
                        <a:spcAft>
                          <a:spcPts val="0"/>
                        </a:spcAft>
                        <a:buNone/>
                      </a:pPr>
                      <a:r>
                        <a:rPr lang="en-US" sz="2000"/>
                        <a:t>60.87</a:t>
                      </a:r>
                      <a:endParaRPr sz="2000"/>
                    </a:p>
                  </a:txBody>
                  <a:tcPr marT="91425" marB="91425" marR="91425" marL="91425"/>
                </a:tc>
                <a:tc>
                  <a:txBody>
                    <a:bodyPr/>
                    <a:lstStyle/>
                    <a:p>
                      <a:pPr indent="0" lvl="0" marL="0" rtl="0" algn="l">
                        <a:spcBef>
                          <a:spcPts val="0"/>
                        </a:spcBef>
                        <a:spcAft>
                          <a:spcPts val="0"/>
                        </a:spcAft>
                        <a:buNone/>
                      </a:pPr>
                      <a:r>
                        <a:rPr lang="en-US" sz="2000"/>
                        <a:t>70.4</a:t>
                      </a:r>
                      <a:endParaRPr sz="2000"/>
                    </a:p>
                  </a:txBody>
                  <a:tcPr marT="91425" marB="91425" marR="91425" marL="91425"/>
                </a:tc>
              </a:tr>
              <a:tr h="750725">
                <a:tc vMerge="1"/>
                <a:tc>
                  <a:txBody>
                    <a:bodyPr/>
                    <a:lstStyle/>
                    <a:p>
                      <a:pPr indent="0" lvl="0" marL="0" rtl="0" algn="l">
                        <a:spcBef>
                          <a:spcPts val="0"/>
                        </a:spcBef>
                        <a:spcAft>
                          <a:spcPts val="0"/>
                        </a:spcAft>
                        <a:buNone/>
                      </a:pPr>
                      <a:r>
                        <a:rPr lang="en-US" sz="2000"/>
                        <a:t>2002</a:t>
                      </a:r>
                      <a:endParaRPr sz="2000"/>
                    </a:p>
                  </a:txBody>
                  <a:tcPr marT="91425" marB="91425" marR="91425" marL="91425"/>
                </a:tc>
                <a:tc>
                  <a:txBody>
                    <a:bodyPr/>
                    <a:lstStyle/>
                    <a:p>
                      <a:pPr indent="0" lvl="0" marL="0" rtl="0" algn="l">
                        <a:spcBef>
                          <a:spcPts val="0"/>
                        </a:spcBef>
                        <a:spcAft>
                          <a:spcPts val="0"/>
                        </a:spcAft>
                        <a:buNone/>
                      </a:pPr>
                      <a:r>
                        <a:rPr lang="en-US" sz="2000"/>
                        <a:t>73.58</a:t>
                      </a:r>
                      <a:endParaRPr sz="2000"/>
                    </a:p>
                  </a:txBody>
                  <a:tcPr marT="91425" marB="91425" marR="91425" marL="91425"/>
                </a:tc>
                <a:tc>
                  <a:txBody>
                    <a:bodyPr/>
                    <a:lstStyle/>
                    <a:p>
                      <a:pPr indent="0" lvl="0" marL="0" rtl="0" algn="l">
                        <a:spcBef>
                          <a:spcPts val="0"/>
                        </a:spcBef>
                        <a:spcAft>
                          <a:spcPts val="0"/>
                        </a:spcAft>
                        <a:buNone/>
                      </a:pPr>
                      <a:r>
                        <a:rPr lang="en-US" sz="2000"/>
                        <a:t>53.35</a:t>
                      </a:r>
                      <a:endParaRPr sz="2000"/>
                    </a:p>
                  </a:txBody>
                  <a:tcPr marT="91425" marB="91425" marR="91425" marL="91425"/>
                </a:tc>
                <a:tc>
                  <a:txBody>
                    <a:bodyPr/>
                    <a:lstStyle/>
                    <a:p>
                      <a:pPr indent="0" lvl="0" marL="0" rtl="0" algn="l">
                        <a:spcBef>
                          <a:spcPts val="0"/>
                        </a:spcBef>
                        <a:spcAft>
                          <a:spcPts val="0"/>
                        </a:spcAft>
                        <a:buNone/>
                      </a:pPr>
                      <a:r>
                        <a:rPr lang="en-US" sz="2000"/>
                        <a:t>74.4</a:t>
                      </a:r>
                      <a:endParaRPr sz="20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839800" y="365125"/>
            <a:ext cx="10515600" cy="8805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7500"/>
              <a:buFont typeface="Times New Roman"/>
              <a:buNone/>
            </a:pPr>
            <a:r>
              <a:rPr b="1" lang="en-US">
                <a:latin typeface="Times New Roman"/>
                <a:ea typeface="Times New Roman"/>
                <a:cs typeface="Times New Roman"/>
                <a:sym typeface="Times New Roman"/>
              </a:rPr>
              <a:t>Sub-objective 3</a:t>
            </a:r>
            <a:br>
              <a:rPr b="1" lang="en-US">
                <a:latin typeface="Times New Roman"/>
                <a:ea typeface="Times New Roman"/>
                <a:cs typeface="Times New Roman"/>
                <a:sym typeface="Times New Roman"/>
              </a:rPr>
            </a:br>
            <a:r>
              <a:rPr b="1" lang="en-US" sz="2800">
                <a:latin typeface="Times New Roman"/>
                <a:ea typeface="Times New Roman"/>
                <a:cs typeface="Times New Roman"/>
                <a:sym typeface="Times New Roman"/>
              </a:rPr>
              <a:t>Probability of dying within the next t years</a:t>
            </a:r>
            <a:endParaRPr sz="3200">
              <a:latin typeface="Times New Roman"/>
              <a:ea typeface="Times New Roman"/>
              <a:cs typeface="Times New Roman"/>
              <a:sym typeface="Times New Roman"/>
            </a:endParaRPr>
          </a:p>
        </p:txBody>
      </p:sp>
      <p:sp>
        <p:nvSpPr>
          <p:cNvPr id="302" name="Google Shape;302;p18"/>
          <p:cNvSpPr txBox="1"/>
          <p:nvPr>
            <p:ph idx="1" type="body"/>
          </p:nvPr>
        </p:nvSpPr>
        <p:spPr>
          <a:xfrm>
            <a:off x="341475" y="1826838"/>
            <a:ext cx="5157900" cy="45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i="1" lang="en-US" sz="1450">
                <a:latin typeface="Times New Roman"/>
                <a:ea typeface="Times New Roman"/>
                <a:cs typeface="Times New Roman"/>
                <a:sym typeface="Times New Roman"/>
              </a:rPr>
              <a:t>Figure 8: Probability of dying within the next t years  for I981 cohort</a:t>
            </a:r>
            <a:endParaRPr i="1" sz="14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1450">
              <a:latin typeface="Times New Roman"/>
              <a:ea typeface="Times New Roman"/>
              <a:cs typeface="Times New Roman"/>
              <a:sym typeface="Times New Roman"/>
            </a:endParaRPr>
          </a:p>
        </p:txBody>
      </p:sp>
      <p:sp>
        <p:nvSpPr>
          <p:cNvPr id="303" name="Google Shape;303;p18"/>
          <p:cNvSpPr txBox="1"/>
          <p:nvPr>
            <p:ph idx="3" type="body"/>
          </p:nvPr>
        </p:nvSpPr>
        <p:spPr>
          <a:xfrm>
            <a:off x="6024475" y="1739400"/>
            <a:ext cx="5183100" cy="453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i="1" lang="en-US" sz="1450">
                <a:latin typeface="Times New Roman"/>
                <a:ea typeface="Times New Roman"/>
                <a:cs typeface="Times New Roman"/>
                <a:sym typeface="Times New Roman"/>
              </a:rPr>
              <a:t>Figure 9: Probability of dying within the next t years  for I981 cohort</a:t>
            </a:r>
            <a:endParaRPr i="1" sz="1450">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None/>
            </a:pPr>
            <a:r>
              <a:t/>
            </a:r>
            <a:endParaRPr i="1" sz="1450">
              <a:latin typeface="Times New Roman"/>
              <a:ea typeface="Times New Roman"/>
              <a:cs typeface="Times New Roman"/>
              <a:sym typeface="Times New Roman"/>
            </a:endParaRPr>
          </a:p>
        </p:txBody>
      </p:sp>
      <p:sp>
        <p:nvSpPr>
          <p:cNvPr id="304" name="Google Shape;304;p18"/>
          <p:cNvSpPr txBox="1"/>
          <p:nvPr>
            <p:ph idx="12" type="sldNum"/>
          </p:nvPr>
        </p:nvSpPr>
        <p:spPr>
          <a:xfrm>
            <a:off x="8717174" y="60462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305" name="Google Shape;305;p18"/>
          <p:cNvPicPr preferRelativeResize="0"/>
          <p:nvPr>
            <p:ph idx="2" type="body"/>
          </p:nvPr>
        </p:nvPicPr>
        <p:blipFill rotWithShape="1">
          <a:blip r:embed="rId3">
            <a:alphaModFix/>
          </a:blip>
          <a:srcRect b="0" l="0" r="0" t="0"/>
          <a:stretch/>
        </p:blipFill>
        <p:spPr>
          <a:xfrm>
            <a:off x="839789" y="2505075"/>
            <a:ext cx="5157786" cy="3329668"/>
          </a:xfrm>
          <a:prstGeom prst="rect">
            <a:avLst/>
          </a:prstGeom>
          <a:noFill/>
          <a:ln>
            <a:noFill/>
          </a:ln>
        </p:spPr>
      </p:pic>
      <p:pic>
        <p:nvPicPr>
          <p:cNvPr id="306" name="Google Shape;306;p18"/>
          <p:cNvPicPr preferRelativeResize="0"/>
          <p:nvPr>
            <p:ph idx="4" type="body"/>
          </p:nvPr>
        </p:nvPicPr>
        <p:blipFill rotWithShape="1">
          <a:blip r:embed="rId4">
            <a:alphaModFix/>
          </a:blip>
          <a:srcRect b="0" l="0" r="0" t="0"/>
          <a:stretch/>
        </p:blipFill>
        <p:spPr>
          <a:xfrm>
            <a:off x="6172200" y="2505075"/>
            <a:ext cx="4887686" cy="3329668"/>
          </a:xfrm>
          <a:prstGeom prst="rect">
            <a:avLst/>
          </a:prstGeom>
          <a:noFill/>
          <a:ln>
            <a:noFill/>
          </a:ln>
        </p:spPr>
      </p:pic>
      <p:pic>
        <p:nvPicPr>
          <p:cNvPr id="307" name="Google Shape;307;p18"/>
          <p:cNvPicPr preferRelativeResize="0"/>
          <p:nvPr/>
        </p:nvPicPr>
        <p:blipFill rotWithShape="1">
          <a:blip r:embed="rId5">
            <a:alphaModFix/>
          </a:blip>
          <a:srcRect b="0" l="0" r="0" t="0"/>
          <a:stretch/>
        </p:blipFill>
        <p:spPr>
          <a:xfrm>
            <a:off x="10481186" y="715093"/>
            <a:ext cx="1516575" cy="7122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839800" y="365125"/>
            <a:ext cx="10515600" cy="823800"/>
          </a:xfrm>
          <a:prstGeom prst="rect">
            <a:avLst/>
          </a:prstGeom>
          <a:solidFill>
            <a:schemeClr val="accent6"/>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Times New Roman"/>
              <a:buNone/>
            </a:pPr>
            <a:r>
              <a:rPr b="1" lang="en-US" sz="3459">
                <a:latin typeface="Times New Roman"/>
                <a:ea typeface="Times New Roman"/>
                <a:cs typeface="Times New Roman"/>
                <a:sym typeface="Times New Roman"/>
              </a:rPr>
              <a:t>Sub-objective 3</a:t>
            </a:r>
            <a:br>
              <a:rPr b="1" lang="en-US" sz="3459">
                <a:latin typeface="Times New Roman"/>
                <a:ea typeface="Times New Roman"/>
                <a:cs typeface="Times New Roman"/>
                <a:sym typeface="Times New Roman"/>
              </a:rPr>
            </a:br>
            <a:r>
              <a:rPr b="1" lang="en-US" sz="2800">
                <a:latin typeface="Times New Roman"/>
                <a:ea typeface="Times New Roman"/>
                <a:cs typeface="Times New Roman"/>
                <a:sym typeface="Times New Roman"/>
              </a:rPr>
              <a:t>Proportion of individuals that survive to age x</a:t>
            </a:r>
            <a:endParaRPr sz="2380">
              <a:latin typeface="Times New Roman"/>
              <a:ea typeface="Times New Roman"/>
              <a:cs typeface="Times New Roman"/>
              <a:sym typeface="Times New Roman"/>
            </a:endParaRPr>
          </a:p>
        </p:txBody>
      </p:sp>
      <p:sp>
        <p:nvSpPr>
          <p:cNvPr id="313" name="Google Shape;313;p17"/>
          <p:cNvSpPr txBox="1"/>
          <p:nvPr>
            <p:ph idx="1" type="body"/>
          </p:nvPr>
        </p:nvSpPr>
        <p:spPr>
          <a:xfrm>
            <a:off x="438450" y="1622606"/>
            <a:ext cx="5157900" cy="365100"/>
          </a:xfrm>
          <a:prstGeom prst="rect">
            <a:avLst/>
          </a:prstGeom>
          <a:noFill/>
          <a:ln>
            <a:noFill/>
          </a:ln>
        </p:spPr>
        <p:txBody>
          <a:bodyPr anchorCtr="0" anchor="b" bIns="45700" lIns="91425" spcFirstLastPara="1" rIns="91425" wrap="square" tIns="45700">
            <a:normAutofit fontScale="85000"/>
          </a:bodyPr>
          <a:lstStyle/>
          <a:p>
            <a:pPr indent="0" lvl="0" marL="0" rtl="0" algn="l">
              <a:lnSpc>
                <a:spcPct val="90000"/>
              </a:lnSpc>
              <a:spcBef>
                <a:spcPts val="0"/>
              </a:spcBef>
              <a:spcAft>
                <a:spcPts val="0"/>
              </a:spcAft>
              <a:buClr>
                <a:schemeClr val="dk1"/>
              </a:buClr>
              <a:buSzPct val="193103"/>
              <a:buNone/>
            </a:pPr>
            <a:r>
              <a:rPr i="1" lang="en-US" sz="1450">
                <a:latin typeface="Times New Roman"/>
                <a:ea typeface="Times New Roman"/>
                <a:cs typeface="Times New Roman"/>
                <a:sym typeface="Times New Roman"/>
              </a:rPr>
              <a:t>Figure 6: </a:t>
            </a:r>
            <a:r>
              <a:rPr i="1" lang="en-US" sz="1450">
                <a:latin typeface="Times New Roman"/>
                <a:ea typeface="Times New Roman"/>
                <a:cs typeface="Times New Roman"/>
                <a:sym typeface="Times New Roman"/>
              </a:rPr>
              <a:t>Probability of surviving within the next t years for </a:t>
            </a:r>
            <a:r>
              <a:rPr i="1" lang="en-US" sz="1450">
                <a:latin typeface="Times New Roman"/>
                <a:ea typeface="Times New Roman"/>
                <a:cs typeface="Times New Roman"/>
                <a:sym typeface="Times New Roman"/>
              </a:rPr>
              <a:t>I981 cohort</a:t>
            </a:r>
            <a:endParaRPr i="1" sz="1450">
              <a:latin typeface="Times New Roman"/>
              <a:ea typeface="Times New Roman"/>
              <a:cs typeface="Times New Roman"/>
              <a:sym typeface="Times New Roman"/>
            </a:endParaRPr>
          </a:p>
        </p:txBody>
      </p:sp>
      <p:sp>
        <p:nvSpPr>
          <p:cNvPr id="314" name="Google Shape;314;p17"/>
          <p:cNvSpPr txBox="1"/>
          <p:nvPr>
            <p:ph idx="3" type="body"/>
          </p:nvPr>
        </p:nvSpPr>
        <p:spPr>
          <a:xfrm>
            <a:off x="6242550" y="1622588"/>
            <a:ext cx="5506800" cy="520500"/>
          </a:xfrm>
          <a:prstGeom prst="rect">
            <a:avLst/>
          </a:prstGeom>
          <a:noFill/>
          <a:ln>
            <a:noFill/>
          </a:ln>
        </p:spPr>
        <p:txBody>
          <a:bodyPr anchorCtr="0" anchor="b" bIns="45700" lIns="91425" spcFirstLastPara="1" rIns="91425" wrap="square" tIns="45700">
            <a:normAutofit fontScale="92500" lnSpcReduction="20000"/>
          </a:bodyPr>
          <a:lstStyle/>
          <a:p>
            <a:pPr indent="0" lvl="0" marL="0" rtl="0" algn="l">
              <a:spcBef>
                <a:spcPts val="0"/>
              </a:spcBef>
              <a:spcAft>
                <a:spcPts val="0"/>
              </a:spcAft>
              <a:buClr>
                <a:schemeClr val="dk1"/>
              </a:buClr>
              <a:buSzPct val="193103"/>
              <a:buNone/>
            </a:pPr>
            <a:r>
              <a:rPr i="1" lang="en-US" sz="1450">
                <a:latin typeface="Times New Roman"/>
                <a:ea typeface="Times New Roman"/>
                <a:cs typeface="Times New Roman"/>
                <a:sym typeface="Times New Roman"/>
              </a:rPr>
              <a:t>Figure 7: Probability of Surviving within the next t years for 2002 cohort</a:t>
            </a:r>
            <a:endParaRPr i="1" sz="14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None/>
            </a:pPr>
            <a:r>
              <a:t/>
            </a:r>
            <a:endParaRPr i="1" sz="2800">
              <a:latin typeface="Times New Roman"/>
              <a:ea typeface="Times New Roman"/>
              <a:cs typeface="Times New Roman"/>
              <a:sym typeface="Times New Roman"/>
            </a:endParaRPr>
          </a:p>
        </p:txBody>
      </p:sp>
      <p:sp>
        <p:nvSpPr>
          <p:cNvPr id="315" name="Google Shape;315;p17"/>
          <p:cNvSpPr txBox="1"/>
          <p:nvPr>
            <p:ph idx="12" type="sldNum"/>
          </p:nvPr>
        </p:nvSpPr>
        <p:spPr>
          <a:xfrm>
            <a:off x="11160837" y="6324674"/>
            <a:ext cx="865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316" name="Google Shape;316;p17"/>
          <p:cNvPicPr preferRelativeResize="0"/>
          <p:nvPr/>
        </p:nvPicPr>
        <p:blipFill rotWithShape="1">
          <a:blip r:embed="rId3">
            <a:alphaModFix/>
          </a:blip>
          <a:srcRect b="0" l="0" r="0" t="0"/>
          <a:stretch/>
        </p:blipFill>
        <p:spPr>
          <a:xfrm>
            <a:off x="10509738" y="837124"/>
            <a:ext cx="1516575" cy="712237"/>
          </a:xfrm>
          <a:prstGeom prst="rect">
            <a:avLst/>
          </a:prstGeom>
          <a:noFill/>
          <a:ln>
            <a:noFill/>
          </a:ln>
        </p:spPr>
      </p:pic>
      <p:pic>
        <p:nvPicPr>
          <p:cNvPr id="317" name="Google Shape;317;p17"/>
          <p:cNvPicPr preferRelativeResize="0"/>
          <p:nvPr>
            <p:ph idx="2" type="body"/>
          </p:nvPr>
        </p:nvPicPr>
        <p:blipFill rotWithShape="1">
          <a:blip r:embed="rId4">
            <a:alphaModFix/>
          </a:blip>
          <a:srcRect b="0" l="0" r="0" t="0"/>
          <a:stretch/>
        </p:blipFill>
        <p:spPr>
          <a:xfrm>
            <a:off x="310338" y="2065400"/>
            <a:ext cx="5286000" cy="4346100"/>
          </a:xfrm>
          <a:prstGeom prst="rect">
            <a:avLst/>
          </a:prstGeom>
          <a:noFill/>
          <a:ln>
            <a:noFill/>
          </a:ln>
        </p:spPr>
      </p:pic>
      <p:pic>
        <p:nvPicPr>
          <p:cNvPr id="318" name="Google Shape;318;p17"/>
          <p:cNvPicPr preferRelativeResize="0"/>
          <p:nvPr>
            <p:ph idx="4" type="body"/>
          </p:nvPr>
        </p:nvPicPr>
        <p:blipFill rotWithShape="1">
          <a:blip r:embed="rId5">
            <a:alphaModFix/>
          </a:blip>
          <a:srcRect b="0" l="0" r="0" t="0"/>
          <a:stretch/>
        </p:blipFill>
        <p:spPr>
          <a:xfrm>
            <a:off x="6242550" y="2065400"/>
            <a:ext cx="5639100" cy="42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839800" y="365125"/>
            <a:ext cx="10515600" cy="9390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7500"/>
              <a:buFont typeface="Times New Roman"/>
              <a:buNone/>
            </a:pPr>
            <a:r>
              <a:rPr b="1" lang="en-US">
                <a:latin typeface="Times New Roman"/>
                <a:ea typeface="Times New Roman"/>
                <a:cs typeface="Times New Roman"/>
                <a:sym typeface="Times New Roman"/>
              </a:rPr>
              <a:t>Sub-objective 3</a:t>
            </a:r>
            <a:br>
              <a:rPr b="1" lang="en-US">
                <a:latin typeface="Times New Roman"/>
                <a:ea typeface="Times New Roman"/>
                <a:cs typeface="Times New Roman"/>
                <a:sym typeface="Times New Roman"/>
              </a:rPr>
            </a:br>
            <a:r>
              <a:rPr b="1" lang="en-US" sz="2800">
                <a:latin typeface="Times New Roman"/>
                <a:ea typeface="Times New Roman"/>
                <a:cs typeface="Times New Roman"/>
                <a:sym typeface="Times New Roman"/>
              </a:rPr>
              <a:t>Life expectancy</a:t>
            </a:r>
            <a:endParaRPr sz="3200">
              <a:latin typeface="Times New Roman"/>
              <a:ea typeface="Times New Roman"/>
              <a:cs typeface="Times New Roman"/>
              <a:sym typeface="Times New Roman"/>
            </a:endParaRPr>
          </a:p>
        </p:txBody>
      </p:sp>
      <p:sp>
        <p:nvSpPr>
          <p:cNvPr id="324" name="Google Shape;324;p19"/>
          <p:cNvSpPr txBox="1"/>
          <p:nvPr>
            <p:ph idx="1" type="body"/>
          </p:nvPr>
        </p:nvSpPr>
        <p:spPr>
          <a:xfrm>
            <a:off x="492100" y="1708506"/>
            <a:ext cx="515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i="1" lang="en-US" sz="1450">
                <a:latin typeface="Times New Roman"/>
                <a:ea typeface="Times New Roman"/>
                <a:cs typeface="Times New Roman"/>
                <a:sym typeface="Times New Roman"/>
              </a:rPr>
              <a:t>Figure 10: Life Expectancy </a:t>
            </a:r>
            <a:r>
              <a:rPr i="1" lang="en-US" sz="1450">
                <a:latin typeface="Times New Roman"/>
                <a:ea typeface="Times New Roman"/>
                <a:cs typeface="Times New Roman"/>
                <a:sym typeface="Times New Roman"/>
              </a:rPr>
              <a:t> for I981 cohort</a:t>
            </a:r>
            <a:endParaRPr i="1" sz="14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1450">
              <a:latin typeface="Times New Roman"/>
              <a:ea typeface="Times New Roman"/>
              <a:cs typeface="Times New Roman"/>
              <a:sym typeface="Times New Roman"/>
            </a:endParaRPr>
          </a:p>
        </p:txBody>
      </p:sp>
      <p:sp>
        <p:nvSpPr>
          <p:cNvPr id="325" name="Google Shape;325;p19"/>
          <p:cNvSpPr txBox="1"/>
          <p:nvPr>
            <p:ph idx="3" type="body"/>
          </p:nvPr>
        </p:nvSpPr>
        <p:spPr>
          <a:xfrm>
            <a:off x="6172300" y="1678963"/>
            <a:ext cx="5183100" cy="42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i="1" lang="en-US" sz="1450">
                <a:latin typeface="Times New Roman"/>
                <a:ea typeface="Times New Roman"/>
                <a:cs typeface="Times New Roman"/>
                <a:sym typeface="Times New Roman"/>
              </a:rPr>
              <a:t>Figure 11: Life Expectancy  for 2002 cohort</a:t>
            </a:r>
            <a:endParaRPr i="1" sz="1450">
              <a:latin typeface="Times New Roman"/>
              <a:ea typeface="Times New Roman"/>
              <a:cs typeface="Times New Roman"/>
              <a:sym typeface="Times New Roman"/>
            </a:endParaRPr>
          </a:p>
          <a:p>
            <a:pPr indent="0" lvl="0" marL="0" rtl="0" algn="l">
              <a:spcBef>
                <a:spcPts val="0"/>
              </a:spcBef>
              <a:spcAft>
                <a:spcPts val="0"/>
              </a:spcAft>
              <a:buClr>
                <a:schemeClr val="dk1"/>
              </a:buClr>
              <a:buSzPts val="2800"/>
              <a:buNone/>
            </a:pPr>
            <a:r>
              <a:t/>
            </a:r>
            <a:endParaRPr sz="145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1450">
              <a:latin typeface="Times New Roman"/>
              <a:ea typeface="Times New Roman"/>
              <a:cs typeface="Times New Roman"/>
              <a:sym typeface="Times New Roman"/>
            </a:endParaRPr>
          </a:p>
        </p:txBody>
      </p:sp>
      <p:sp>
        <p:nvSpPr>
          <p:cNvPr id="326" name="Google Shape;326;p19"/>
          <p:cNvSpPr txBox="1"/>
          <p:nvPr>
            <p:ph idx="12" type="sldNum"/>
          </p:nvPr>
        </p:nvSpPr>
        <p:spPr>
          <a:xfrm>
            <a:off x="10398812" y="6433178"/>
            <a:ext cx="1516500" cy="285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pic>
        <p:nvPicPr>
          <p:cNvPr id="327" name="Google Shape;327;p19"/>
          <p:cNvPicPr preferRelativeResize="0"/>
          <p:nvPr/>
        </p:nvPicPr>
        <p:blipFill rotWithShape="1">
          <a:blip r:embed="rId3">
            <a:alphaModFix/>
          </a:blip>
          <a:srcRect b="0" l="0" r="0" t="0"/>
          <a:stretch/>
        </p:blipFill>
        <p:spPr>
          <a:xfrm>
            <a:off x="10398763" y="826113"/>
            <a:ext cx="1516575" cy="712237"/>
          </a:xfrm>
          <a:prstGeom prst="rect">
            <a:avLst/>
          </a:prstGeom>
          <a:noFill/>
          <a:ln>
            <a:noFill/>
          </a:ln>
        </p:spPr>
      </p:pic>
      <p:pic>
        <p:nvPicPr>
          <p:cNvPr id="328" name="Google Shape;328;p19"/>
          <p:cNvPicPr preferRelativeResize="0"/>
          <p:nvPr>
            <p:ph idx="2" type="body"/>
          </p:nvPr>
        </p:nvPicPr>
        <p:blipFill rotWithShape="1">
          <a:blip r:embed="rId4">
            <a:alphaModFix/>
          </a:blip>
          <a:srcRect b="0" l="0" r="0" t="0"/>
          <a:stretch/>
        </p:blipFill>
        <p:spPr>
          <a:xfrm>
            <a:off x="492100" y="2478000"/>
            <a:ext cx="5290500" cy="3764400"/>
          </a:xfrm>
          <a:prstGeom prst="rect">
            <a:avLst/>
          </a:prstGeom>
          <a:noFill/>
          <a:ln>
            <a:noFill/>
          </a:ln>
        </p:spPr>
      </p:pic>
      <p:pic>
        <p:nvPicPr>
          <p:cNvPr id="329" name="Google Shape;329;p19"/>
          <p:cNvPicPr preferRelativeResize="0"/>
          <p:nvPr>
            <p:ph idx="4" type="body"/>
          </p:nvPr>
        </p:nvPicPr>
        <p:blipFill rotWithShape="1">
          <a:blip r:embed="rId5">
            <a:alphaModFix/>
          </a:blip>
          <a:srcRect b="0" l="0" r="0" t="0"/>
          <a:stretch/>
        </p:blipFill>
        <p:spPr>
          <a:xfrm>
            <a:off x="5997575" y="2478000"/>
            <a:ext cx="5746200" cy="3764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838200" y="365125"/>
            <a:ext cx="10515600" cy="983100"/>
          </a:xfrm>
          <a:prstGeom prst="rect">
            <a:avLst/>
          </a:prstGeom>
          <a:solidFill>
            <a:schemeClr val="accent6"/>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Sub-objective 3</a:t>
            </a:r>
            <a:br>
              <a:rPr b="1" lang="en-US">
                <a:latin typeface="Times New Roman"/>
                <a:ea typeface="Times New Roman"/>
                <a:cs typeface="Times New Roman"/>
                <a:sym typeface="Times New Roman"/>
              </a:rPr>
            </a:br>
            <a:r>
              <a:rPr b="1" lang="en-US" sz="2800">
                <a:latin typeface="Times New Roman"/>
                <a:ea typeface="Times New Roman"/>
                <a:cs typeface="Times New Roman"/>
                <a:sym typeface="Times New Roman"/>
              </a:rPr>
              <a:t>Longevity Risk</a:t>
            </a: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335" name="Google Shape;33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336" name="Google Shape;336;p20"/>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
        <p:nvSpPr>
          <p:cNvPr id="337" name="Google Shape;337;p20"/>
          <p:cNvSpPr/>
          <p:nvPr/>
        </p:nvSpPr>
        <p:spPr>
          <a:xfrm>
            <a:off x="1337388" y="1586920"/>
            <a:ext cx="9517200" cy="488400"/>
          </a:xfrm>
          <a:prstGeom prst="roundRect">
            <a:avLst>
              <a:gd fmla="val 16667" name="adj"/>
            </a:avLst>
          </a:prstGeom>
          <a:gradFill>
            <a:gsLst>
              <a:gs pos="0">
                <a:schemeClr val="accent6"/>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n-US" sz="2400">
                <a:solidFill>
                  <a:schemeClr val="dk1"/>
                </a:solidFill>
                <a:latin typeface="Times New Roman"/>
                <a:ea typeface="Times New Roman"/>
                <a:cs typeface="Times New Roman"/>
                <a:sym typeface="Times New Roman"/>
              </a:rPr>
              <a:t>Figure 12: </a:t>
            </a:r>
            <a:r>
              <a:rPr b="1" i="1" lang="en-US" sz="2400" u="none" cap="none" strike="noStrike">
                <a:solidFill>
                  <a:schemeClr val="dk1"/>
                </a:solidFill>
                <a:latin typeface="Times New Roman"/>
                <a:ea typeface="Times New Roman"/>
                <a:cs typeface="Times New Roman"/>
                <a:sym typeface="Times New Roman"/>
              </a:rPr>
              <a:t>Summary of life expectancy at age 60</a:t>
            </a:r>
            <a:endParaRPr b="1" i="1" sz="2400" u="none" cap="none" strike="noStrike">
              <a:solidFill>
                <a:schemeClr val="dk1"/>
              </a:solidFill>
              <a:latin typeface="Times New Roman"/>
              <a:ea typeface="Times New Roman"/>
              <a:cs typeface="Times New Roman"/>
              <a:sym typeface="Times New Roman"/>
            </a:endParaRPr>
          </a:p>
        </p:txBody>
      </p:sp>
      <p:pic>
        <p:nvPicPr>
          <p:cNvPr id="338" name="Google Shape;338;p20"/>
          <p:cNvPicPr preferRelativeResize="0"/>
          <p:nvPr/>
        </p:nvPicPr>
        <p:blipFill rotWithShape="1">
          <a:blip r:embed="rId3">
            <a:alphaModFix/>
          </a:blip>
          <a:srcRect b="0" l="0" r="0" t="0"/>
          <a:stretch/>
        </p:blipFill>
        <p:spPr>
          <a:xfrm>
            <a:off x="838200" y="2314000"/>
            <a:ext cx="8891949" cy="4187375"/>
          </a:xfrm>
          <a:prstGeom prst="rect">
            <a:avLst/>
          </a:prstGeom>
          <a:noFill/>
          <a:ln>
            <a:noFill/>
          </a:ln>
        </p:spPr>
      </p:pic>
      <p:pic>
        <p:nvPicPr>
          <p:cNvPr id="339" name="Google Shape;339;p20"/>
          <p:cNvPicPr preferRelativeResize="0"/>
          <p:nvPr/>
        </p:nvPicPr>
        <p:blipFill rotWithShape="1">
          <a:blip r:embed="rId4">
            <a:alphaModFix/>
          </a:blip>
          <a:srcRect b="0" l="0" r="0" t="0"/>
          <a:stretch/>
        </p:blipFill>
        <p:spPr>
          <a:xfrm>
            <a:off x="10675425" y="2313986"/>
            <a:ext cx="1516575" cy="7122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838200" y="365125"/>
            <a:ext cx="10515600" cy="1026900"/>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b="1" lang="en-US" sz="3800">
                <a:solidFill>
                  <a:schemeClr val="lt1"/>
                </a:solidFill>
                <a:latin typeface="Times New Roman"/>
                <a:ea typeface="Times New Roman"/>
                <a:cs typeface="Times New Roman"/>
                <a:sym typeface="Times New Roman"/>
              </a:rPr>
              <a:t> </a:t>
            </a:r>
            <a:r>
              <a:rPr b="1" lang="en-US" sz="3800">
                <a:latin typeface="Times New Roman"/>
                <a:ea typeface="Times New Roman"/>
                <a:cs typeface="Times New Roman"/>
                <a:sym typeface="Times New Roman"/>
              </a:rPr>
              <a:t>SUMMARY AND CONCLUSIONS</a:t>
            </a:r>
            <a:endParaRPr sz="3800"/>
          </a:p>
        </p:txBody>
      </p:sp>
      <p:sp>
        <p:nvSpPr>
          <p:cNvPr id="345" name="Google Shape;345;p23"/>
          <p:cNvSpPr txBox="1"/>
          <p:nvPr>
            <p:ph idx="1" type="body"/>
          </p:nvPr>
        </p:nvSpPr>
        <p:spPr>
          <a:xfrm>
            <a:off x="838200" y="1611926"/>
            <a:ext cx="10606500" cy="45651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Clr>
                <a:srgbClr val="0D0D0D"/>
              </a:buClr>
              <a:buSzPts val="2000"/>
              <a:buFont typeface="Arial"/>
              <a:buChar char="●"/>
            </a:pPr>
            <a:r>
              <a:rPr lang="en-US" sz="2000">
                <a:solidFill>
                  <a:srgbClr val="0D0D0D"/>
                </a:solidFill>
                <a:highlight>
                  <a:srgbClr val="FFFFFF"/>
                </a:highlight>
                <a:latin typeface="Times New Roman"/>
                <a:ea typeface="Times New Roman"/>
                <a:cs typeface="Times New Roman"/>
                <a:sym typeface="Times New Roman"/>
              </a:rPr>
              <a:t>From </a:t>
            </a:r>
            <a:r>
              <a:rPr b="1" lang="en-US" sz="2000">
                <a:solidFill>
                  <a:srgbClr val="0D0D0D"/>
                </a:solidFill>
                <a:highlight>
                  <a:srgbClr val="FFFFFF"/>
                </a:highlight>
                <a:latin typeface="Times New Roman"/>
                <a:ea typeface="Times New Roman"/>
                <a:cs typeface="Times New Roman"/>
                <a:sym typeface="Times New Roman"/>
              </a:rPr>
              <a:t>objective one</a:t>
            </a:r>
            <a:r>
              <a:rPr lang="en-US" sz="2000">
                <a:solidFill>
                  <a:srgbClr val="0D0D0D"/>
                </a:solidFill>
                <a:highlight>
                  <a:srgbClr val="FFFFFF"/>
                </a:highlight>
                <a:latin typeface="Times New Roman"/>
                <a:ea typeface="Times New Roman"/>
                <a:cs typeface="Times New Roman"/>
                <a:sym typeface="Times New Roman"/>
              </a:rPr>
              <a:t>; t</a:t>
            </a:r>
            <a:r>
              <a:rPr lang="en-US" sz="2000">
                <a:solidFill>
                  <a:srgbClr val="0D0D0D"/>
                </a:solidFill>
                <a:highlight>
                  <a:srgbClr val="FFFFFF"/>
                </a:highlight>
                <a:latin typeface="Times New Roman"/>
                <a:ea typeface="Times New Roman"/>
                <a:cs typeface="Times New Roman"/>
                <a:sym typeface="Times New Roman"/>
              </a:rPr>
              <a:t>he Renshaw Haberman (RH) model demonstrated superior predictive accuracy over the Cairns Blake Dowd (CBD) model.</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Arial"/>
              <a:buChar char="●"/>
            </a:pPr>
            <a:r>
              <a:rPr lang="en-US" sz="2000">
                <a:solidFill>
                  <a:srgbClr val="0D0D0D"/>
                </a:solidFill>
                <a:highlight>
                  <a:srgbClr val="FFFFFF"/>
                </a:highlight>
                <a:latin typeface="Times New Roman"/>
                <a:ea typeface="Times New Roman"/>
                <a:cs typeface="Times New Roman"/>
                <a:sym typeface="Times New Roman"/>
              </a:rPr>
              <a:t>From </a:t>
            </a:r>
            <a:r>
              <a:rPr b="1" lang="en-US" sz="2000">
                <a:solidFill>
                  <a:srgbClr val="0D0D0D"/>
                </a:solidFill>
                <a:highlight>
                  <a:srgbClr val="FFFFFF"/>
                </a:highlight>
                <a:latin typeface="Times New Roman"/>
                <a:ea typeface="Times New Roman"/>
                <a:cs typeface="Times New Roman"/>
                <a:sym typeface="Times New Roman"/>
              </a:rPr>
              <a:t>objective two</a:t>
            </a:r>
            <a:r>
              <a:rPr lang="en-US" sz="2000">
                <a:solidFill>
                  <a:srgbClr val="0D0D0D"/>
                </a:solidFill>
                <a:highlight>
                  <a:srgbClr val="FFFFFF"/>
                </a:highlight>
                <a:latin typeface="Times New Roman"/>
                <a:ea typeface="Times New Roman"/>
                <a:cs typeface="Times New Roman"/>
                <a:sym typeface="Times New Roman"/>
              </a:rPr>
              <a:t>; the life tables helped obtain and extract mortality trends, with RH </a:t>
            </a:r>
            <a:r>
              <a:rPr lang="en-US" sz="2000">
                <a:solidFill>
                  <a:srgbClr val="0D0D0D"/>
                </a:solidFill>
                <a:highlight>
                  <a:schemeClr val="lt1"/>
                </a:highlight>
                <a:latin typeface="Times New Roman"/>
                <a:ea typeface="Times New Roman"/>
                <a:cs typeface="Times New Roman"/>
                <a:sym typeface="Times New Roman"/>
              </a:rPr>
              <a:t>giving higher life expectancies which are closer to the expected. </a:t>
            </a:r>
            <a:endParaRPr sz="2000">
              <a:solidFill>
                <a:srgbClr val="0D0D0D"/>
              </a:solidFill>
              <a:highlight>
                <a:schemeClr val="lt1"/>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Arial"/>
              <a:buChar char="●"/>
            </a:pPr>
            <a:r>
              <a:rPr lang="en-US" sz="2000">
                <a:solidFill>
                  <a:srgbClr val="0D0D0D"/>
                </a:solidFill>
                <a:highlight>
                  <a:srgbClr val="FFFFFF"/>
                </a:highlight>
                <a:latin typeface="Times New Roman"/>
                <a:ea typeface="Times New Roman"/>
                <a:cs typeface="Times New Roman"/>
                <a:sym typeface="Times New Roman"/>
              </a:rPr>
              <a:t>From</a:t>
            </a:r>
            <a:r>
              <a:rPr b="1" lang="en-US" sz="2000">
                <a:solidFill>
                  <a:srgbClr val="0D0D0D"/>
                </a:solidFill>
                <a:highlight>
                  <a:srgbClr val="FFFFFF"/>
                </a:highlight>
                <a:latin typeface="Times New Roman"/>
                <a:ea typeface="Times New Roman"/>
                <a:cs typeface="Times New Roman"/>
                <a:sym typeface="Times New Roman"/>
              </a:rPr>
              <a:t> objective three;</a:t>
            </a:r>
            <a:r>
              <a:rPr lang="en-US" sz="2000">
                <a:solidFill>
                  <a:srgbClr val="0D0D0D"/>
                </a:solidFill>
                <a:highlight>
                  <a:srgbClr val="FFFFFF"/>
                </a:highlight>
                <a:latin typeface="Times New Roman"/>
                <a:ea typeface="Times New Roman"/>
                <a:cs typeface="Times New Roman"/>
                <a:sym typeface="Times New Roman"/>
              </a:rPr>
              <a:t> both models indicated females generally had lower mortality risks and higher survival rates compared to males. However, u</a:t>
            </a:r>
            <a:r>
              <a:rPr lang="en-US" sz="2000">
                <a:latin typeface="Times New Roman"/>
                <a:ea typeface="Times New Roman"/>
                <a:cs typeface="Times New Roman"/>
                <a:sym typeface="Times New Roman"/>
              </a:rPr>
              <a:t>nder the CBD model,there is a very slight distinction between the male and female mortality as they age suggesting</a:t>
            </a:r>
            <a:r>
              <a:rPr lang="en-US" sz="2000">
                <a:solidFill>
                  <a:srgbClr val="0D0D0D"/>
                </a:solidFill>
                <a:highlight>
                  <a:schemeClr val="lt1"/>
                </a:highlight>
                <a:latin typeface="Times New Roman"/>
                <a:ea typeface="Times New Roman"/>
                <a:cs typeface="Times New Roman"/>
                <a:sym typeface="Times New Roman"/>
              </a:rPr>
              <a:t> a simplified representation of gender-specific mortality patterns </a:t>
            </a:r>
            <a:r>
              <a:rPr lang="en-US" sz="2000">
                <a:solidFill>
                  <a:srgbClr val="0D0D0D"/>
                </a:solidFill>
                <a:highlight>
                  <a:srgbClr val="FFFFFF"/>
                </a:highlight>
                <a:latin typeface="Times New Roman"/>
                <a:ea typeface="Times New Roman"/>
                <a:cs typeface="Times New Roman"/>
                <a:sym typeface="Times New Roman"/>
              </a:rPr>
              <a:t>. The increase in life expectancy suggested people are living longer, increasing longevity risk.</a:t>
            </a:r>
            <a:r>
              <a:rPr lang="en-US" sz="2000"/>
              <a:t> </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D0D0D"/>
              </a:buClr>
              <a:buSzPts val="2000"/>
              <a:buFont typeface="Roboto"/>
              <a:buChar char="●"/>
            </a:pPr>
            <a:r>
              <a:rPr lang="en-US" sz="2000">
                <a:solidFill>
                  <a:schemeClr val="dk1"/>
                </a:solidFill>
                <a:latin typeface="Times New Roman"/>
                <a:ea typeface="Times New Roman"/>
                <a:cs typeface="Times New Roman"/>
                <a:sym typeface="Times New Roman"/>
              </a:rPr>
              <a:t>In conclusion, RH demonstrated superior predictive capability over CBD, its accuracy being attributed to its age-specific sensitivity to the time component</a:t>
            </a:r>
            <a:r>
              <a:rPr lang="en-US" sz="2000">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This</a:t>
            </a:r>
            <a:r>
              <a:rPr lang="en-US" sz="2000">
                <a:solidFill>
                  <a:schemeClr val="dk1"/>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unlike</a:t>
            </a:r>
            <a:r>
              <a:rPr lang="en-US" sz="2000">
                <a:solidFill>
                  <a:schemeClr val="dk1"/>
                </a:solidFill>
                <a:latin typeface="Times New Roman"/>
                <a:ea typeface="Times New Roman"/>
                <a:cs typeface="Times New Roman"/>
                <a:sym typeface="Times New Roman"/>
              </a:rPr>
              <a:t> CBD's declining accuracy over longer forecast periods</a:t>
            </a:r>
            <a:r>
              <a:rPr lang="en-US" sz="2000">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evident in the 2002 cohort. Hence, </a:t>
            </a:r>
            <a:r>
              <a:rPr lang="en-US" sz="2000">
                <a:latin typeface="Times New Roman"/>
                <a:ea typeface="Times New Roman"/>
                <a:cs typeface="Times New Roman"/>
                <a:sym typeface="Times New Roman"/>
              </a:rPr>
              <a:t>RH is the better model to estimate and forecast US mortality.</a:t>
            </a:r>
            <a:endParaRPr sz="2000"/>
          </a:p>
          <a:p>
            <a:pPr indent="-88900" lvl="0" marL="177800" rtl="0" algn="l">
              <a:lnSpc>
                <a:spcPct val="150000"/>
              </a:lnSpc>
              <a:spcBef>
                <a:spcPts val="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p:txBody>
      </p:sp>
      <p:sp>
        <p:nvSpPr>
          <p:cNvPr id="346" name="Google Shape;346;p23"/>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BACKGROUND OF THE STUDY</a:t>
            </a:r>
            <a:endParaRPr/>
          </a:p>
        </p:txBody>
      </p:sp>
      <p:sp>
        <p:nvSpPr>
          <p:cNvPr id="102" name="Google Shape;102;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en-US">
                <a:latin typeface="Times New Roman"/>
                <a:ea typeface="Times New Roman"/>
                <a:cs typeface="Times New Roman"/>
                <a:sym typeface="Times New Roman"/>
              </a:rPr>
              <a:t>Mortality Trends refer to patterns and changes observed within a specific population over a specific period of time. When summarizing mortality data, they are observed through life tables.</a:t>
            </a:r>
            <a:endParaRPr/>
          </a:p>
          <a:p>
            <a:pPr indent="0" lvl="0" marL="228600" rtl="0" algn="l">
              <a:lnSpc>
                <a:spcPct val="90000"/>
              </a:lnSpc>
              <a:spcBef>
                <a:spcPts val="0"/>
              </a:spcBef>
              <a:spcAft>
                <a:spcPts val="0"/>
              </a:spcAft>
              <a:buNone/>
            </a:pPr>
            <a:r>
              <a:t/>
            </a:r>
            <a:endParaRPr/>
          </a:p>
          <a:p>
            <a:pPr indent="0" lvl="0" marL="228600" rtl="0" algn="l">
              <a:lnSpc>
                <a:spcPct val="90000"/>
              </a:lnSpc>
              <a:spcBef>
                <a:spcPts val="0"/>
              </a:spcBef>
              <a:spcAft>
                <a:spcPts val="0"/>
              </a:spcAft>
              <a:buNone/>
            </a:pPr>
            <a:r>
              <a:rPr lang="en-US">
                <a:solidFill>
                  <a:schemeClr val="dk1"/>
                </a:solidFill>
                <a:latin typeface="Times New Roman"/>
                <a:ea typeface="Times New Roman"/>
                <a:cs typeface="Times New Roman"/>
                <a:sym typeface="Times New Roman"/>
              </a:rPr>
              <a:t>The Renshaw-Haberman and Cairns Blake Dowd models </a:t>
            </a:r>
            <a:r>
              <a:rPr lang="en-US">
                <a:latin typeface="Times New Roman"/>
                <a:ea typeface="Times New Roman"/>
                <a:cs typeface="Times New Roman"/>
                <a:sym typeface="Times New Roman"/>
              </a:rPr>
              <a:t>incorporates</a:t>
            </a:r>
            <a:r>
              <a:rPr lang="en-US">
                <a:latin typeface="Times New Roman"/>
                <a:ea typeface="Times New Roman"/>
                <a:cs typeface="Times New Roman"/>
                <a:sym typeface="Times New Roman"/>
              </a:rPr>
              <a:t> cohort effect and </a:t>
            </a:r>
            <a:r>
              <a:rPr lang="en-US">
                <a:solidFill>
                  <a:schemeClr val="dk1"/>
                </a:solidFill>
                <a:latin typeface="Times New Roman"/>
                <a:ea typeface="Times New Roman"/>
                <a:cs typeface="Times New Roman"/>
                <a:sym typeface="Times New Roman"/>
              </a:rPr>
              <a:t>are</a:t>
            </a:r>
            <a:r>
              <a:rPr lang="en-US">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widely recognized with widespread adoption in academic research</a:t>
            </a:r>
            <a:r>
              <a:rPr lang="en-US">
                <a:latin typeface="Times New Roman"/>
                <a:ea typeface="Times New Roman"/>
                <a:cs typeface="Times New Roman"/>
                <a:sym typeface="Times New Roman"/>
              </a:rPr>
              <a:t>. Both models are commended due to simplicity and robustness.</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03" name="Google Shape;103;p3"/>
          <p:cNvSpPr txBox="1"/>
          <p:nvPr>
            <p:ph idx="12" type="sldNum"/>
          </p:nvPr>
        </p:nvSpPr>
        <p:spPr>
          <a:xfrm>
            <a:off x="8610600" y="61293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REFERENCES</a:t>
            </a:r>
            <a:endParaRPr/>
          </a:p>
        </p:txBody>
      </p:sp>
      <p:sp>
        <p:nvSpPr>
          <p:cNvPr id="352" name="Google Shape;35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0" lvl="0" marL="457200" rtl="0" algn="l">
              <a:lnSpc>
                <a:spcPct val="150000"/>
              </a:lnSpc>
              <a:spcBef>
                <a:spcPts val="0"/>
              </a:spcBef>
              <a:spcAft>
                <a:spcPts val="0"/>
              </a:spcAft>
              <a:buClr>
                <a:schemeClr val="dk1"/>
              </a:buClr>
              <a:buSzPct val="100000"/>
              <a:buNone/>
            </a:pPr>
            <a:r>
              <a:rPr lang="en-US" sz="1900">
                <a:solidFill>
                  <a:schemeClr val="dk1"/>
                </a:solidFill>
                <a:latin typeface="Times New Roman"/>
                <a:ea typeface="Times New Roman"/>
                <a:cs typeface="Times New Roman"/>
                <a:sym typeface="Times New Roman"/>
              </a:rPr>
              <a:t>Alijean, M. A., &amp; Narsoo, J. (2018a). Evaluation of the kou-modified Lee-Carter model in mortality forecasting: Evidence from French male mortality data. </a:t>
            </a:r>
            <a:r>
              <a:rPr i="1" lang="en-US" sz="1900">
                <a:solidFill>
                  <a:schemeClr val="dk1"/>
                </a:solidFill>
                <a:latin typeface="Times New Roman"/>
                <a:ea typeface="Times New Roman"/>
                <a:cs typeface="Times New Roman"/>
                <a:sym typeface="Times New Roman"/>
              </a:rPr>
              <a:t>Risks</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6</a:t>
            </a:r>
            <a:r>
              <a:rPr lang="en-US" sz="1900">
                <a:solidFill>
                  <a:schemeClr val="dk1"/>
                </a:solidFill>
                <a:latin typeface="Times New Roman"/>
                <a:ea typeface="Times New Roman"/>
                <a:cs typeface="Times New Roman"/>
                <a:sym typeface="Times New Roman"/>
              </a:rPr>
              <a:t>(4), 123. </a:t>
            </a:r>
            <a:r>
              <a:rPr lang="en-US" sz="1900" u="sng">
                <a:solidFill>
                  <a:schemeClr val="hlink"/>
                </a:solidFill>
                <a:latin typeface="Times New Roman"/>
                <a:ea typeface="Times New Roman"/>
                <a:cs typeface="Times New Roman"/>
                <a:sym typeface="Times New Roman"/>
                <a:hlinkClick r:id="rId3"/>
              </a:rPr>
              <a:t>https://doi.org/10.3390/risks6040123</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Clr>
                <a:schemeClr val="dk1"/>
              </a:buClr>
              <a:buSzPct val="100000"/>
              <a:buNone/>
            </a:pPr>
            <a:r>
              <a:rPr lang="en-US" sz="1900">
                <a:solidFill>
                  <a:schemeClr val="dk1"/>
                </a:solidFill>
                <a:latin typeface="Times New Roman"/>
                <a:ea typeface="Times New Roman"/>
                <a:cs typeface="Times New Roman"/>
                <a:sym typeface="Times New Roman"/>
              </a:rPr>
              <a:t>Cairns, A. J. G., Blake, D., Dowd, K., Coughlan, G. D., Epstein, D., Ong, A., &amp; Balevich, I. (2009). A Quantitative Comparison of Stochastic Mortality Models Using Data From England and Wales and the United States. </a:t>
            </a:r>
            <a:r>
              <a:rPr i="1" lang="en-US" sz="1900">
                <a:solidFill>
                  <a:schemeClr val="dk1"/>
                </a:solidFill>
                <a:latin typeface="Times New Roman"/>
                <a:ea typeface="Times New Roman"/>
                <a:cs typeface="Times New Roman"/>
                <a:sym typeface="Times New Roman"/>
              </a:rPr>
              <a:t>North American Actuarial Journal</a:t>
            </a:r>
            <a:r>
              <a:rPr lang="en-US" sz="1900">
                <a:solidFill>
                  <a:schemeClr val="dk1"/>
                </a:solidFill>
                <a:latin typeface="Times New Roman"/>
                <a:ea typeface="Times New Roman"/>
                <a:cs typeface="Times New Roman"/>
                <a:sym typeface="Times New Roman"/>
              </a:rPr>
              <a:t>, </a:t>
            </a:r>
            <a:r>
              <a:rPr i="1" lang="en-US" sz="1900">
                <a:solidFill>
                  <a:schemeClr val="dk1"/>
                </a:solidFill>
                <a:latin typeface="Times New Roman"/>
                <a:ea typeface="Times New Roman"/>
                <a:cs typeface="Times New Roman"/>
                <a:sym typeface="Times New Roman"/>
              </a:rPr>
              <a:t>13</a:t>
            </a:r>
            <a:r>
              <a:rPr lang="en-US" sz="1900">
                <a:solidFill>
                  <a:schemeClr val="dk1"/>
                </a:solidFill>
                <a:latin typeface="Times New Roman"/>
                <a:ea typeface="Times New Roman"/>
                <a:cs typeface="Times New Roman"/>
                <a:sym typeface="Times New Roman"/>
              </a:rPr>
              <a:t>(1), 1–35. </a:t>
            </a:r>
            <a:r>
              <a:rPr lang="en-US" sz="1900" u="sng">
                <a:solidFill>
                  <a:schemeClr val="hlink"/>
                </a:solidFill>
                <a:latin typeface="Times New Roman"/>
                <a:ea typeface="Times New Roman"/>
                <a:cs typeface="Times New Roman"/>
                <a:sym typeface="Times New Roman"/>
                <a:hlinkClick r:id="rId4"/>
              </a:rPr>
              <a:t>https://doi.org/10.1080/10920277.2009.10597538</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Clr>
                <a:schemeClr val="dk1"/>
              </a:buClr>
              <a:buSzPct val="100000"/>
              <a:buNone/>
            </a:pPr>
            <a:r>
              <a:rPr lang="en-US" sz="1900">
                <a:solidFill>
                  <a:schemeClr val="dk1"/>
                </a:solidFill>
                <a:latin typeface="Times New Roman"/>
                <a:ea typeface="Times New Roman"/>
                <a:cs typeface="Times New Roman"/>
                <a:sym typeface="Times New Roman"/>
              </a:rPr>
              <a:t>Cairns, A.J.G., Blake, D., Dowd, K., Coughlan, G., Epstein, D., and Khallaf-Allah, M. (2008) “The plausibility of mortality density forecasts: an analysis of six stochastic mortality models”, Working paper, Heriot-Watt University, and Pensions Institute Discussion Paper PI-0801.</a:t>
            </a:r>
            <a:endParaRPr/>
          </a:p>
          <a:p>
            <a:pPr indent="0" lvl="0" marL="457200" rtl="0" algn="l">
              <a:lnSpc>
                <a:spcPct val="150000"/>
              </a:lnSpc>
              <a:spcBef>
                <a:spcPts val="0"/>
              </a:spcBef>
              <a:spcAft>
                <a:spcPts val="0"/>
              </a:spcAft>
              <a:buClr>
                <a:schemeClr val="dk1"/>
              </a:buClr>
              <a:buSzPct val="100000"/>
              <a:buNone/>
            </a:pPr>
            <a:r>
              <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Clr>
                <a:schemeClr val="dk1"/>
              </a:buClr>
              <a:buSzPct val="100000"/>
              <a:buNone/>
            </a:pPr>
            <a:r>
              <a:rPr lang="en-US" sz="1900">
                <a:solidFill>
                  <a:schemeClr val="dk1"/>
                </a:solidFill>
                <a:latin typeface="Times New Roman"/>
                <a:ea typeface="Times New Roman"/>
                <a:cs typeface="Times New Roman"/>
                <a:sym typeface="Times New Roman"/>
              </a:rPr>
              <a:t>Wharton PPI. (2016, June 27). </a:t>
            </a:r>
            <a:r>
              <a:rPr i="1" lang="en-US" sz="1900">
                <a:solidFill>
                  <a:schemeClr val="dk1"/>
                </a:solidFill>
                <a:latin typeface="Times New Roman"/>
                <a:ea typeface="Times New Roman"/>
                <a:cs typeface="Times New Roman"/>
                <a:sym typeface="Times New Roman"/>
              </a:rPr>
              <a:t>Penn Wharton Budget Model</a:t>
            </a:r>
            <a:r>
              <a:rPr lang="en-US" sz="1900">
                <a:solidFill>
                  <a:schemeClr val="dk1"/>
                </a:solidFill>
                <a:latin typeface="Times New Roman"/>
                <a:ea typeface="Times New Roman"/>
                <a:cs typeface="Times New Roman"/>
                <a:sym typeface="Times New Roman"/>
              </a:rPr>
              <a:t>. Penn Wharton Budget Model. </a:t>
            </a:r>
            <a:r>
              <a:rPr lang="en-US" sz="19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https://budgetmodel.wharton.upenn.edu/issues/2016/1/25/mortality-in-the-united-states-past-present-and-future</a:t>
            </a:r>
            <a:endParaRPr sz="19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Clr>
                <a:schemeClr val="dk1"/>
              </a:buClr>
              <a:buSzPct val="100000"/>
              <a:buNone/>
            </a:pPr>
            <a:r>
              <a:t/>
            </a:r>
            <a:endParaRPr sz="1900">
              <a:solidFill>
                <a:schemeClr val="dk1"/>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1"/>
              </a:buClr>
              <a:buSzPct val="100000"/>
              <a:buNone/>
            </a:pPr>
            <a:r>
              <a:t/>
            </a:r>
            <a:endParaRPr sz="1900">
              <a:solidFill>
                <a:schemeClr val="dk1"/>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Clr>
                <a:schemeClr val="dk1"/>
              </a:buClr>
              <a:buSzPct val="91666"/>
              <a:buNone/>
            </a:pPr>
            <a:r>
              <a:t/>
            </a:r>
            <a:endParaRPr i="1" sz="1900">
              <a:solidFill>
                <a:schemeClr val="dk1"/>
              </a:solidFill>
              <a:latin typeface="Times New Roman"/>
              <a:ea typeface="Times New Roman"/>
              <a:cs typeface="Times New Roman"/>
              <a:sym typeface="Times New Roman"/>
            </a:endParaRPr>
          </a:p>
          <a:p>
            <a:pPr indent="0" lvl="0" marL="158750" rtl="0" algn="l">
              <a:lnSpc>
                <a:spcPct val="200000"/>
              </a:lnSpc>
              <a:spcBef>
                <a:spcPts val="1500"/>
              </a:spcBef>
              <a:spcAft>
                <a:spcPts val="0"/>
              </a:spcAft>
              <a:buClr>
                <a:schemeClr val="dk1"/>
              </a:buClr>
              <a:buSzPct val="71895"/>
              <a:buNone/>
            </a:pPr>
            <a:r>
              <a:t/>
            </a:r>
            <a:endParaRPr sz="1800">
              <a:latin typeface="Times New Roman"/>
              <a:ea typeface="Times New Roman"/>
              <a:cs typeface="Times New Roman"/>
              <a:sym typeface="Times New Roman"/>
            </a:endParaRPr>
          </a:p>
        </p:txBody>
      </p:sp>
      <p:sp>
        <p:nvSpPr>
          <p:cNvPr id="353" name="Google Shape;353;p26"/>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6"/>
            </a:gs>
            <a:gs pos="74000">
              <a:schemeClr val="accent6"/>
            </a:gs>
            <a:gs pos="83000">
              <a:schemeClr val="accent6"/>
            </a:gs>
            <a:gs pos="100000">
              <a:schemeClr val="lt1"/>
            </a:gs>
          </a:gsLst>
          <a:lin ang="5400000" scaled="0"/>
        </a:gradFill>
      </p:bgPr>
    </p:bg>
    <p:spTree>
      <p:nvGrpSpPr>
        <p:cNvPr id="357" name="Shape 357"/>
        <p:cNvGrpSpPr/>
        <p:nvPr/>
      </p:nvGrpSpPr>
      <p:grpSpPr>
        <a:xfrm>
          <a:off x="0" y="0"/>
          <a:ext cx="0" cy="0"/>
          <a:chOff x="0" y="0"/>
          <a:chExt cx="0" cy="0"/>
        </a:xfrm>
      </p:grpSpPr>
      <p:sp>
        <p:nvSpPr>
          <p:cNvPr id="358" name="Google Shape;358;p27"/>
          <p:cNvSpPr txBox="1"/>
          <p:nvPr>
            <p:ph type="title"/>
          </p:nvPr>
        </p:nvSpPr>
        <p:spPr>
          <a:xfrm>
            <a:off x="838200" y="365125"/>
            <a:ext cx="10515600" cy="5289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                          THANKYOU</a:t>
            </a:r>
            <a:endParaRPr/>
          </a:p>
        </p:txBody>
      </p:sp>
      <p:sp>
        <p:nvSpPr>
          <p:cNvPr id="359" name="Google Shape;359;p27"/>
          <p:cNvSpPr txBox="1"/>
          <p:nvPr>
            <p:ph idx="12" type="sldNum"/>
          </p:nvPr>
        </p:nvSpPr>
        <p:spPr>
          <a:xfrm>
            <a:off x="8610600" y="613241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800">
                <a:solidFill>
                  <a:schemeClr val="dk1"/>
                </a:solidFill>
                <a:latin typeface="Times New Roman"/>
                <a:ea typeface="Times New Roman"/>
                <a:cs typeface="Times New Roman"/>
                <a:sym typeface="Times New Roman"/>
              </a:rPr>
              <a:t>‹#›</a:t>
            </a:fld>
            <a:endParaRPr b="1" sz="2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STATEMENT OF THE PROBLEM</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57200" lvl="0" marL="0" rtl="0" algn="l">
              <a:lnSpc>
                <a:spcPct val="115000"/>
              </a:lnSpc>
              <a:spcBef>
                <a:spcPts val="0"/>
              </a:spcBef>
              <a:spcAft>
                <a:spcPts val="0"/>
              </a:spcAft>
              <a:buClr>
                <a:schemeClr val="dk1"/>
              </a:buClr>
              <a:buSzPts val="2800"/>
              <a:buNone/>
            </a:pPr>
            <a:r>
              <a:rPr lang="en-US">
                <a:solidFill>
                  <a:schemeClr val="dk1"/>
                </a:solidFill>
                <a:latin typeface="Times New Roman"/>
                <a:ea typeface="Times New Roman"/>
                <a:cs typeface="Times New Roman"/>
                <a:sym typeface="Times New Roman"/>
              </a:rPr>
              <a:t>Accurate mortality rate predictions are vital for life insurance, especially with prevalent downward trends in population mortality rates. </a:t>
            </a:r>
            <a:r>
              <a:rPr lang="en-US">
                <a:solidFill>
                  <a:srgbClr val="0F0F0F"/>
                </a:solidFill>
                <a:latin typeface="Times New Roman"/>
                <a:ea typeface="Times New Roman"/>
                <a:cs typeface="Times New Roman"/>
                <a:sym typeface="Times New Roman"/>
              </a:rPr>
              <a:t>In recent years, USA has been experiencing shifts in the rates of mortality. Failure to account for these changes may lead to underestimation of claims therefore calling for the need to have accurate predictions of mortality rates. </a:t>
            </a:r>
            <a:r>
              <a:rPr lang="en-US">
                <a:solidFill>
                  <a:schemeClr val="dk1"/>
                </a:solidFill>
                <a:latin typeface="Times New Roman"/>
                <a:ea typeface="Times New Roman"/>
                <a:cs typeface="Times New Roman"/>
                <a:sym typeface="Times New Roman"/>
              </a:rPr>
              <a:t>Cairns Blake Dowd(CBD) and Renshaw-Haberman model being the most used models raises the question as to which of the two gives more accurate predictions.</a:t>
            </a:r>
            <a:endParaRPr/>
          </a:p>
          <a:p>
            <a:pPr indent="457200" lvl="0" marL="0" rtl="0" algn="l">
              <a:lnSpc>
                <a:spcPct val="115000"/>
              </a:lnSpc>
              <a:spcBef>
                <a:spcPts val="0"/>
              </a:spcBef>
              <a:spcAft>
                <a:spcPts val="0"/>
              </a:spcAft>
              <a:buClr>
                <a:schemeClr val="dk1"/>
              </a:buClr>
              <a:buSzPts val="2800"/>
              <a:buNone/>
            </a:pPr>
            <a:r>
              <a:t/>
            </a:r>
            <a:endParaRPr/>
          </a:p>
        </p:txBody>
      </p:sp>
      <p:sp>
        <p:nvSpPr>
          <p:cNvPr id="110" name="Google Shape;110;p4"/>
          <p:cNvSpPr txBox="1"/>
          <p:nvPr>
            <p:ph idx="12" type="sldNum"/>
          </p:nvPr>
        </p:nvSpPr>
        <p:spPr>
          <a:xfrm>
            <a:off x="8711682" y="6185678"/>
            <a:ext cx="2642118" cy="34303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090451"/>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imes New Roman"/>
              <a:buNone/>
            </a:pPr>
            <a:r>
              <a:rPr b="1" lang="en-US">
                <a:solidFill>
                  <a:srgbClr val="000000"/>
                </a:solidFill>
                <a:latin typeface="Times New Roman"/>
                <a:ea typeface="Times New Roman"/>
                <a:cs typeface="Times New Roman"/>
                <a:sym typeface="Times New Roman"/>
              </a:rPr>
              <a:t>OBJECTIVES</a:t>
            </a:r>
            <a:endParaRPr>
              <a:solidFill>
                <a:srgbClr val="000000"/>
              </a:solidFill>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0" lvl="0" marL="228600" rtl="0" algn="l">
              <a:lnSpc>
                <a:spcPct val="90000"/>
              </a:lnSpc>
              <a:spcBef>
                <a:spcPts val="1000"/>
              </a:spcBef>
              <a:spcAft>
                <a:spcPts val="0"/>
              </a:spcAft>
              <a:buNone/>
            </a:pPr>
            <a:r>
              <a:rPr lang="en-US" sz="3058">
                <a:latin typeface="Times New Roman"/>
                <a:ea typeface="Times New Roman"/>
                <a:cs typeface="Times New Roman"/>
                <a:sym typeface="Times New Roman"/>
              </a:rPr>
              <a:t>Modeling and predicting mortality: a comparative analysis of the Cairns Blake Dowd (CBD) and Renshaw-Haberman models.</a:t>
            </a:r>
            <a:endParaRPr sz="3058"/>
          </a:p>
          <a:p>
            <a:pPr indent="-77470" lvl="0" marL="228600" rtl="0" algn="l">
              <a:lnSpc>
                <a:spcPct val="90000"/>
              </a:lnSpc>
              <a:spcBef>
                <a:spcPts val="1000"/>
              </a:spcBef>
              <a:spcAft>
                <a:spcPts val="0"/>
              </a:spcAft>
              <a:buClr>
                <a:schemeClr val="dk1"/>
              </a:buClr>
              <a:buSzPct val="95594"/>
              <a:buNone/>
            </a:pPr>
            <a:r>
              <a:t/>
            </a:r>
            <a:endParaRPr sz="2929">
              <a:latin typeface="Times New Roman"/>
              <a:ea typeface="Times New Roman"/>
              <a:cs typeface="Times New Roman"/>
              <a:sym typeface="Times New Roman"/>
            </a:endParaRPr>
          </a:p>
          <a:p>
            <a:pPr indent="-457200" lvl="0" marL="600797" rtl="0" algn="l">
              <a:lnSpc>
                <a:spcPct val="160000"/>
              </a:lnSpc>
              <a:spcBef>
                <a:spcPts val="800"/>
              </a:spcBef>
              <a:spcAft>
                <a:spcPts val="0"/>
              </a:spcAft>
              <a:buClr>
                <a:schemeClr val="dk1"/>
              </a:buClr>
              <a:buSzPct val="100000"/>
              <a:buChar char="•"/>
            </a:pPr>
            <a:r>
              <a:t/>
            </a:r>
            <a:endParaRPr>
              <a:latin typeface="Times New Roman"/>
              <a:ea typeface="Times New Roman"/>
              <a:cs typeface="Times New Roman"/>
              <a:sym typeface="Times New Roman"/>
            </a:endParaRPr>
          </a:p>
          <a:p>
            <a:pPr indent="-325755" lvl="0" marL="457200" rtl="0" algn="l">
              <a:lnSpc>
                <a:spcPct val="160000"/>
              </a:lnSpc>
              <a:spcBef>
                <a:spcPts val="0"/>
              </a:spcBef>
              <a:spcAft>
                <a:spcPts val="0"/>
              </a:spcAft>
              <a:buClr>
                <a:schemeClr val="dk1"/>
              </a:buClr>
              <a:buSzPct val="64285"/>
              <a:buFont typeface="Times New Roman"/>
              <a:buChar char="●"/>
            </a:pPr>
            <a:r>
              <a:rPr lang="en-US">
                <a:solidFill>
                  <a:schemeClr val="dk1"/>
                </a:solidFill>
                <a:latin typeface="Times New Roman"/>
                <a:ea typeface="Times New Roman"/>
                <a:cs typeface="Times New Roman"/>
                <a:sym typeface="Times New Roman"/>
              </a:rPr>
              <a:t>To estimate mortality rates using the CBD and Renshaw-Haberman models.</a:t>
            </a:r>
            <a:endParaRPr>
              <a:latin typeface="Times New Roman"/>
              <a:ea typeface="Times New Roman"/>
              <a:cs typeface="Times New Roman"/>
              <a:sym typeface="Times New Roman"/>
            </a:endParaRPr>
          </a:p>
          <a:p>
            <a:pPr indent="-325755" lvl="0" marL="457200" rtl="0" algn="l">
              <a:lnSpc>
                <a:spcPct val="160000"/>
              </a:lnSpc>
              <a:spcBef>
                <a:spcPts val="0"/>
              </a:spcBef>
              <a:spcAft>
                <a:spcPts val="0"/>
              </a:spcAft>
              <a:buSzPct val="64285"/>
              <a:buFont typeface="Times New Roman"/>
              <a:buChar char="●"/>
            </a:pPr>
            <a:r>
              <a:rPr lang="en-US">
                <a:latin typeface="Times New Roman"/>
                <a:ea typeface="Times New Roman"/>
                <a:cs typeface="Times New Roman"/>
                <a:sym typeface="Times New Roman"/>
              </a:rPr>
              <a:t>To construct cohort life tables, using mortality rates from the two models.</a:t>
            </a:r>
            <a:endParaRPr>
              <a:latin typeface="Times New Roman"/>
              <a:ea typeface="Times New Roman"/>
              <a:cs typeface="Times New Roman"/>
              <a:sym typeface="Times New Roman"/>
            </a:endParaRPr>
          </a:p>
          <a:p>
            <a:pPr indent="-325755" lvl="0" marL="457200" rtl="0" algn="l">
              <a:lnSpc>
                <a:spcPct val="160000"/>
              </a:lnSpc>
              <a:spcBef>
                <a:spcPts val="0"/>
              </a:spcBef>
              <a:spcAft>
                <a:spcPts val="0"/>
              </a:spcAft>
              <a:buSzPct val="64285"/>
              <a:buFont typeface="Times New Roman"/>
              <a:buChar char="●"/>
            </a:pPr>
            <a:r>
              <a:rPr lang="en-US">
                <a:latin typeface="Times New Roman"/>
                <a:ea typeface="Times New Roman"/>
                <a:cs typeface="Times New Roman"/>
                <a:sym typeface="Times New Roman"/>
              </a:rPr>
              <a:t>To compare the mortality trends based on the two models.</a:t>
            </a:r>
            <a:endParaRPr>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117" name="Google Shape;117;p5"/>
          <p:cNvSpPr/>
          <p:nvPr/>
        </p:nvSpPr>
        <p:spPr>
          <a:xfrm>
            <a:off x="838200" y="1825624"/>
            <a:ext cx="5562600" cy="600335"/>
          </a:xfrm>
          <a:prstGeom prst="roundRect">
            <a:avLst>
              <a:gd fmla="val 16667" name="adj"/>
            </a:avLst>
          </a:prstGeom>
          <a:gradFill>
            <a:gsLst>
              <a:gs pos="0">
                <a:schemeClr val="lt1"/>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6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                            MAIN OBJECTIVE</a:t>
            </a:r>
            <a:endParaRPr b="0" i="0" sz="2000" u="none" cap="none" strike="noStrike">
              <a:solidFill>
                <a:srgbClr val="000000"/>
              </a:solidFill>
              <a:latin typeface="Times New Roman"/>
              <a:ea typeface="Times New Roman"/>
              <a:cs typeface="Times New Roman"/>
              <a:sym typeface="Times New Roman"/>
            </a:endParaRPr>
          </a:p>
        </p:txBody>
      </p:sp>
      <p:sp>
        <p:nvSpPr>
          <p:cNvPr id="118" name="Google Shape;118;p5"/>
          <p:cNvSpPr/>
          <p:nvPr/>
        </p:nvSpPr>
        <p:spPr>
          <a:xfrm>
            <a:off x="838200" y="3284377"/>
            <a:ext cx="6719596" cy="615820"/>
          </a:xfrm>
          <a:prstGeom prst="roundRect">
            <a:avLst>
              <a:gd fmla="val 9770" name="adj"/>
            </a:avLst>
          </a:prstGeom>
          <a:gradFill>
            <a:gsLst>
              <a:gs pos="0">
                <a:schemeClr val="lt1"/>
              </a:gs>
              <a:gs pos="74000">
                <a:schemeClr val="accent6"/>
              </a:gs>
              <a:gs pos="83000">
                <a:schemeClr val="accent6"/>
              </a:gs>
              <a:gs pos="100000">
                <a:schemeClr val="lt1"/>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60000"/>
              </a:lnSpc>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SPECIFIC OBJECTIVES</a:t>
            </a:r>
            <a:endParaRPr/>
          </a:p>
        </p:txBody>
      </p:sp>
      <p:sp>
        <p:nvSpPr>
          <p:cNvPr id="119" name="Google Shape;119;p5"/>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SIGNIFICANCE OF THE STUDY</a:t>
            </a:r>
            <a:endParaRPr/>
          </a:p>
        </p:txBody>
      </p:sp>
      <p:sp>
        <p:nvSpPr>
          <p:cNvPr id="125" name="Google Shape;12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a:bodyPr>
          <a:lstStyle/>
          <a:p>
            <a:pPr indent="-228600" lvl="0" marL="228600" rtl="0" algn="l">
              <a:lnSpc>
                <a:spcPct val="160000"/>
              </a:lnSpc>
              <a:spcBef>
                <a:spcPts val="0"/>
              </a:spcBef>
              <a:spcAft>
                <a:spcPts val="0"/>
              </a:spcAft>
              <a:buClr>
                <a:srgbClr val="0F0F0F"/>
              </a:buClr>
              <a:buSzPct val="53571"/>
              <a:buChar char="•"/>
            </a:pPr>
            <a:r>
              <a:rPr b="1" lang="en-US">
                <a:solidFill>
                  <a:srgbClr val="0F0F0F"/>
                </a:solidFill>
                <a:latin typeface="Times New Roman"/>
                <a:ea typeface="Times New Roman"/>
                <a:cs typeface="Times New Roman"/>
                <a:sym typeface="Times New Roman"/>
              </a:rPr>
              <a:t>Life Insurers: </a:t>
            </a:r>
            <a:r>
              <a:rPr lang="en-US">
                <a:solidFill>
                  <a:srgbClr val="0F0F0F"/>
                </a:solidFill>
                <a:latin typeface="Times New Roman"/>
                <a:ea typeface="Times New Roman"/>
                <a:cs typeface="Times New Roman"/>
                <a:sym typeface="Times New Roman"/>
              </a:rPr>
              <a:t>Mortality rates are used in longevity risk management which is the risk of policy holders living longer than expected resulting in increased payout amount. </a:t>
            </a:r>
            <a:endParaRPr sz="3200">
              <a:solidFill>
                <a:schemeClr val="dk1"/>
              </a:solidFill>
              <a:latin typeface="Times New Roman"/>
              <a:ea typeface="Times New Roman"/>
              <a:cs typeface="Times New Roman"/>
              <a:sym typeface="Times New Roman"/>
            </a:endParaRPr>
          </a:p>
          <a:p>
            <a:pPr indent="-228600" lvl="0" marL="228600" rtl="0" algn="l">
              <a:lnSpc>
                <a:spcPct val="160000"/>
              </a:lnSpc>
              <a:spcBef>
                <a:spcPts val="800"/>
              </a:spcBef>
              <a:spcAft>
                <a:spcPts val="0"/>
              </a:spcAft>
              <a:buClr>
                <a:schemeClr val="dk1"/>
              </a:buClr>
              <a:buSzPct val="57143"/>
              <a:buChar char="•"/>
            </a:pPr>
            <a:r>
              <a:rPr b="1" lang="en-US">
                <a:solidFill>
                  <a:schemeClr val="dk1"/>
                </a:solidFill>
                <a:latin typeface="Times New Roman"/>
                <a:ea typeface="Times New Roman"/>
                <a:cs typeface="Times New Roman"/>
                <a:sym typeface="Times New Roman"/>
              </a:rPr>
              <a:t>Pension schemes: </a:t>
            </a:r>
            <a:r>
              <a:rPr lang="en-US" sz="3000">
                <a:solidFill>
                  <a:srgbClr val="0F0F0F"/>
                </a:solidFill>
                <a:latin typeface="Times New Roman"/>
                <a:ea typeface="Times New Roman"/>
                <a:cs typeface="Times New Roman"/>
                <a:sym typeface="Times New Roman"/>
              </a:rPr>
              <a:t>Predicting mortality rates </a:t>
            </a:r>
            <a:r>
              <a:rPr lang="en-US" sz="3000">
                <a:solidFill>
                  <a:srgbClr val="0D0D0D"/>
                </a:solidFill>
                <a:highlight>
                  <a:srgbClr val="FFFFFF"/>
                </a:highlight>
                <a:latin typeface="Times New Roman"/>
                <a:ea typeface="Times New Roman"/>
                <a:cs typeface="Times New Roman"/>
                <a:sym typeface="Times New Roman"/>
              </a:rPr>
              <a:t>incorporates longevity considerations and inclusion of longevity risk in mortality projections allows pension schemes to anticipate potential increases in life expectancy and adjust their funding strategies accordingly, ensuring the sustainability of retirement provisions over the long term</a:t>
            </a:r>
            <a:endParaRPr sz="3000">
              <a:solidFill>
                <a:srgbClr val="0D0D0D"/>
              </a:solidFill>
              <a:highlight>
                <a:srgbClr val="FFFFFF"/>
              </a:highlight>
              <a:latin typeface="Times New Roman"/>
              <a:ea typeface="Times New Roman"/>
              <a:cs typeface="Times New Roman"/>
              <a:sym typeface="Times New Roman"/>
            </a:endParaRPr>
          </a:p>
          <a:p>
            <a:pPr indent="-228600" lvl="0" marL="228600" rtl="0" algn="l">
              <a:lnSpc>
                <a:spcPct val="160000"/>
              </a:lnSpc>
              <a:spcBef>
                <a:spcPts val="800"/>
              </a:spcBef>
              <a:spcAft>
                <a:spcPts val="0"/>
              </a:spcAft>
              <a:buClr>
                <a:schemeClr val="dk1"/>
              </a:buClr>
              <a:buSzPct val="61224"/>
              <a:buChar char="•"/>
            </a:pPr>
            <a:r>
              <a:rPr b="1" lang="en-US">
                <a:solidFill>
                  <a:srgbClr val="0F0F0F"/>
                </a:solidFill>
                <a:latin typeface="Times New Roman"/>
                <a:ea typeface="Times New Roman"/>
                <a:cs typeface="Times New Roman"/>
                <a:sym typeface="Times New Roman"/>
              </a:rPr>
              <a:t>Researchers:</a:t>
            </a:r>
            <a:r>
              <a:rPr lang="en-US">
                <a:solidFill>
                  <a:srgbClr val="0F0F0F"/>
                </a:solidFill>
                <a:latin typeface="Times New Roman"/>
                <a:ea typeface="Times New Roman"/>
                <a:cs typeface="Times New Roman"/>
                <a:sym typeface="Times New Roman"/>
              </a:rPr>
              <a:t> This study will help address the conflict of  which model gives more accurate mortality rate predictions as well as be a foundation to further research in the field.</a:t>
            </a:r>
            <a:endParaRPr/>
          </a:p>
        </p:txBody>
      </p:sp>
      <p:sp>
        <p:nvSpPr>
          <p:cNvPr id="126" name="Google Shape;126;p6"/>
          <p:cNvSpPr txBox="1"/>
          <p:nvPr>
            <p:ph idx="12" type="sldNum"/>
          </p:nvPr>
        </p:nvSpPr>
        <p:spPr>
          <a:xfrm>
            <a:off x="8610600" y="6129337"/>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838200" y="365125"/>
            <a:ext cx="10515600" cy="1325563"/>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LITERATURE  REVIEW</a:t>
            </a:r>
            <a:endParaRPr/>
          </a:p>
        </p:txBody>
      </p:sp>
      <p:sp>
        <p:nvSpPr>
          <p:cNvPr id="132" name="Google Shape;13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171450" lvl="0" marL="177800" rtl="0" algn="l">
              <a:lnSpc>
                <a:spcPct val="150000"/>
              </a:lnSpc>
              <a:spcBef>
                <a:spcPts val="0"/>
              </a:spcBef>
              <a:spcAft>
                <a:spcPts val="0"/>
              </a:spcAft>
              <a:buClr>
                <a:schemeClr val="dk1"/>
              </a:buClr>
              <a:buSzPct val="74712"/>
              <a:buFont typeface="Times New Roman"/>
              <a:buChar char="●"/>
            </a:pPr>
            <a:r>
              <a:rPr lang="en-US" sz="3163">
                <a:solidFill>
                  <a:schemeClr val="dk1"/>
                </a:solidFill>
                <a:latin typeface="Times New Roman"/>
                <a:ea typeface="Times New Roman"/>
                <a:cs typeface="Times New Roman"/>
                <a:sym typeface="Times New Roman"/>
              </a:rPr>
              <a:t>A study by Cairns et al., (2009) seeked to use formal methods of model selection to rank which of the eight mortality models works best. The study revealed that no specific model stands out as being better than others. However, they observed that different models have different strengths in the way they project mortality. </a:t>
            </a:r>
            <a:endParaRPr sz="3163"/>
          </a:p>
          <a:p>
            <a:pPr indent="-171450" lvl="0" marL="177800" rtl="0" algn="l">
              <a:lnSpc>
                <a:spcPct val="150000"/>
              </a:lnSpc>
              <a:spcBef>
                <a:spcPts val="0"/>
              </a:spcBef>
              <a:spcAft>
                <a:spcPts val="0"/>
              </a:spcAft>
              <a:buClr>
                <a:schemeClr val="dk1"/>
              </a:buClr>
              <a:buSzPct val="74712"/>
              <a:buFont typeface="Times New Roman"/>
              <a:buChar char="●"/>
            </a:pPr>
            <a:r>
              <a:rPr lang="en-US" sz="3163">
                <a:solidFill>
                  <a:schemeClr val="dk1"/>
                </a:solidFill>
                <a:latin typeface="Times New Roman"/>
                <a:ea typeface="Times New Roman"/>
                <a:cs typeface="Times New Roman"/>
                <a:sym typeface="Times New Roman"/>
              </a:rPr>
              <a:t>Renshaw and Haberman (2006) introduced the Age-Period-Cohort (APC) model,also known as the Renshaw Haberman model, by incorporating a cohort effect, whereas Cairns et al. (2006, 2007) elaborated on the implementation of a Generalized Linear Model (GLM) for mortality odd ratios, resulting in the well-known Cairns-Blake-Dowd (CBD) model. </a:t>
            </a:r>
            <a:endParaRPr sz="3163"/>
          </a:p>
          <a:p>
            <a:pPr indent="-171450" lvl="0" marL="177800" rtl="0" algn="l">
              <a:lnSpc>
                <a:spcPct val="150000"/>
              </a:lnSpc>
              <a:spcBef>
                <a:spcPts val="0"/>
              </a:spcBef>
              <a:spcAft>
                <a:spcPts val="0"/>
              </a:spcAft>
              <a:buClr>
                <a:schemeClr val="dk1"/>
              </a:buClr>
              <a:buSzPct val="74712"/>
              <a:buFont typeface="Times New Roman"/>
              <a:buChar char="●"/>
            </a:pPr>
            <a:r>
              <a:rPr lang="en-US" sz="3163">
                <a:solidFill>
                  <a:schemeClr val="dk1"/>
                </a:solidFill>
                <a:latin typeface="Times New Roman"/>
                <a:ea typeface="Times New Roman"/>
                <a:cs typeface="Times New Roman"/>
                <a:sym typeface="Times New Roman"/>
              </a:rPr>
              <a:t>The United States has enjoyed more than a century of nearly uninterrupted declines in mortality and rising longevity(Wharton PPI, 2016). Between 1900 and 2013, life expectancy at birth increased by more than 30 years, with the overall death rate declining steadily at around 1% per year.</a:t>
            </a:r>
            <a:endParaRPr sz="3163"/>
          </a:p>
          <a:p>
            <a:pPr indent="-171450" lvl="0" marL="177800" rtl="0" algn="l">
              <a:lnSpc>
                <a:spcPct val="150000"/>
              </a:lnSpc>
              <a:spcBef>
                <a:spcPts val="0"/>
              </a:spcBef>
              <a:spcAft>
                <a:spcPts val="0"/>
              </a:spcAft>
              <a:buClr>
                <a:schemeClr val="dk1"/>
              </a:buClr>
              <a:buSzPct val="74712"/>
              <a:buFont typeface="Times New Roman"/>
              <a:buChar char="●"/>
            </a:pPr>
            <a:r>
              <a:rPr lang="en-US" sz="3163">
                <a:solidFill>
                  <a:schemeClr val="dk1"/>
                </a:solidFill>
                <a:latin typeface="Times New Roman"/>
                <a:ea typeface="Times New Roman"/>
                <a:cs typeface="Times New Roman"/>
                <a:sym typeface="Times New Roman"/>
              </a:rPr>
              <a:t>There is limited research on mortality predictions based on Kenyan data and most studies consider infant and child mortality with little to no study of adult mortality.</a:t>
            </a:r>
            <a:endParaRPr sz="3163"/>
          </a:p>
        </p:txBody>
      </p:sp>
      <p:sp>
        <p:nvSpPr>
          <p:cNvPr id="133" name="Google Shape;133;p7"/>
          <p:cNvSpPr txBox="1"/>
          <p:nvPr>
            <p:ph idx="12" type="sldNum"/>
          </p:nvPr>
        </p:nvSpPr>
        <p:spPr>
          <a:xfrm>
            <a:off x="8610600" y="61769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6"/>
            </a:gs>
            <a:gs pos="74000">
              <a:schemeClr val="accent6"/>
            </a:gs>
            <a:gs pos="83000">
              <a:schemeClr val="accent6"/>
            </a:gs>
            <a:gs pos="100000">
              <a:schemeClr val="lt1"/>
            </a:gs>
          </a:gsLst>
          <a:lin ang="5400000" scaled="0"/>
        </a:gradFill>
      </p:bgPr>
    </p:bg>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52892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       RESEARCH METHODOLOGY</a:t>
            </a:r>
            <a:endParaRPr b="1"/>
          </a:p>
        </p:txBody>
      </p:sp>
      <p:sp>
        <p:nvSpPr>
          <p:cNvPr id="139" name="Google Shape;139;p8"/>
          <p:cNvSpPr txBox="1"/>
          <p:nvPr>
            <p:ph idx="12" type="sldNum"/>
          </p:nvPr>
        </p:nvSpPr>
        <p:spPr>
          <a:xfrm>
            <a:off x="8610600" y="613241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800">
                <a:solidFill>
                  <a:schemeClr val="dk1"/>
                </a:solidFill>
                <a:latin typeface="Times New Roman"/>
                <a:ea typeface="Times New Roman"/>
                <a:cs typeface="Times New Roman"/>
                <a:sym typeface="Times New Roman"/>
              </a:rPr>
              <a:t>‹#›</a:t>
            </a:fld>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9800" y="146250"/>
            <a:ext cx="10958700" cy="893700"/>
          </a:xfrm>
          <a:prstGeom prst="rect">
            <a:avLst/>
          </a:prstGeom>
          <a:solidFill>
            <a:schemeClr val="accent6"/>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Sub-objective 1; Estimating mortality rates </a:t>
            </a:r>
            <a:endParaRPr/>
          </a:p>
        </p:txBody>
      </p:sp>
      <p:sp>
        <p:nvSpPr>
          <p:cNvPr id="145" name="Google Shape;145;p10"/>
          <p:cNvSpPr txBox="1"/>
          <p:nvPr>
            <p:ph idx="12" type="sldNum"/>
          </p:nvPr>
        </p:nvSpPr>
        <p:spPr>
          <a:xfrm>
            <a:off x="8612188" y="6168303"/>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2800">
                <a:solidFill>
                  <a:schemeClr val="dk1"/>
                </a:solidFill>
                <a:latin typeface="Times New Roman"/>
                <a:ea typeface="Times New Roman"/>
                <a:cs typeface="Times New Roman"/>
                <a:sym typeface="Times New Roman"/>
              </a:rPr>
              <a:t>‹#›</a:t>
            </a:fld>
            <a:endParaRPr sz="2800">
              <a:solidFill>
                <a:schemeClr val="dk1"/>
              </a:solidFill>
              <a:latin typeface="Times New Roman"/>
              <a:ea typeface="Times New Roman"/>
              <a:cs typeface="Times New Roman"/>
              <a:sym typeface="Times New Roman"/>
            </a:endParaRPr>
          </a:p>
        </p:txBody>
      </p:sp>
      <p:graphicFrame>
        <p:nvGraphicFramePr>
          <p:cNvPr id="146" name="Google Shape;146;p10"/>
          <p:cNvGraphicFramePr/>
          <p:nvPr/>
        </p:nvGraphicFramePr>
        <p:xfrm>
          <a:off x="503550" y="1869463"/>
          <a:ext cx="3000000" cy="3000000"/>
        </p:xfrm>
        <a:graphic>
          <a:graphicData uri="http://schemas.openxmlformats.org/drawingml/2006/table">
            <a:tbl>
              <a:tblPr>
                <a:noFill/>
                <a:tableStyleId>{3B73A871-05F8-4A1F-B30F-F5C70E542112}</a:tableStyleId>
              </a:tblPr>
              <a:tblGrid>
                <a:gridCol w="5671875"/>
                <a:gridCol w="5772225"/>
              </a:tblGrid>
              <a:tr h="503600">
                <a:tc>
                  <a:txBody>
                    <a:bodyPr/>
                    <a:lstStyle/>
                    <a:p>
                      <a:pPr indent="0" lvl="0" marL="0" rtl="0" algn="l">
                        <a:lnSpc>
                          <a:spcPct val="150000"/>
                        </a:lnSpc>
                        <a:spcBef>
                          <a:spcPts val="1200"/>
                        </a:spcBef>
                        <a:spcAft>
                          <a:spcPts val="1200"/>
                        </a:spcAft>
                        <a:buClr>
                          <a:srgbClr val="000000"/>
                        </a:buClr>
                        <a:buSzPts val="1100"/>
                        <a:buFont typeface="Arial"/>
                        <a:buNone/>
                      </a:pPr>
                      <a:r>
                        <a:rPr b="1" lang="en-US" sz="1800">
                          <a:solidFill>
                            <a:srgbClr val="000000"/>
                          </a:solidFill>
                          <a:latin typeface="Times New Roman"/>
                          <a:ea typeface="Times New Roman"/>
                          <a:cs typeface="Times New Roman"/>
                          <a:sym typeface="Times New Roman"/>
                        </a:rPr>
                        <a:t> Renshaw-Haberman</a:t>
                      </a:r>
                      <a:endParaRPr sz="1800"/>
                    </a:p>
                  </a:txBody>
                  <a:tcPr marT="91425" marB="91425" marR="91425" marL="91425"/>
                </a:tc>
                <a:tc>
                  <a:txBody>
                    <a:bodyPr/>
                    <a:lstStyle/>
                    <a:p>
                      <a:pPr indent="0" lvl="0" marL="0" rtl="0" algn="l">
                        <a:spcBef>
                          <a:spcPts val="0"/>
                        </a:spcBef>
                        <a:spcAft>
                          <a:spcPts val="0"/>
                        </a:spcAft>
                        <a:buNone/>
                      </a:pPr>
                      <a:r>
                        <a:rPr b="1" lang="en-US" sz="1800">
                          <a:latin typeface="Times New Roman"/>
                          <a:ea typeface="Times New Roman"/>
                          <a:cs typeface="Times New Roman"/>
                          <a:sym typeface="Times New Roman"/>
                        </a:rPr>
                        <a:t>Cairns-Blake-Dowd</a:t>
                      </a:r>
                      <a:endParaRPr b="1" sz="1800">
                        <a:latin typeface="Times New Roman"/>
                        <a:ea typeface="Times New Roman"/>
                        <a:cs typeface="Times New Roman"/>
                        <a:sym typeface="Times New Roman"/>
                      </a:endParaRPr>
                    </a:p>
                  </a:txBody>
                  <a:tcPr marT="91425" marB="91425" marR="91425" marL="91425"/>
                </a:tc>
              </a:tr>
              <a:tr h="3914375">
                <a:tc>
                  <a:txBody>
                    <a:bodyPr/>
                    <a:lstStyle/>
                    <a:p>
                      <a:pPr indent="-330200" lvl="0" marL="457200" rtl="0" algn="l">
                        <a:lnSpc>
                          <a:spcPct val="150000"/>
                        </a:lnSpc>
                        <a:spcBef>
                          <a:spcPts val="120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age-specific component captures the general shape of the mortality curve across different ages and is assumed to be constant over time.</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time-specific component captures the overall level of mortality and its trend over time and is assumed to follow a random walk with  drift.</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a:t>
                      </a:r>
                      <a:r>
                        <a:rPr lang="en-US" sz="1600">
                          <a:solidFill>
                            <a:srgbClr val="000000"/>
                          </a:solidFill>
                          <a:highlight>
                            <a:srgbClr val="FFFFFF"/>
                          </a:highlight>
                          <a:latin typeface="Times New Roman"/>
                          <a:ea typeface="Times New Roman"/>
                          <a:cs typeface="Times New Roman"/>
                          <a:sym typeface="Times New Roman"/>
                        </a:rPr>
                        <a:t>hat people born in the same generation will experience the same trend in mortality.</a:t>
                      </a:r>
                      <a:endParaRPr sz="1600">
                        <a:solidFill>
                          <a:srgbClr val="000000"/>
                        </a:solidFill>
                        <a:highlight>
                          <a:srgbClr val="FFFFFF"/>
                        </a:highlight>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00"/>
                    </a:p>
                  </a:txBody>
                  <a:tcPr marT="91425" marB="91425" marR="91425" marL="91425"/>
                </a:tc>
                <a:tc>
                  <a:txBody>
                    <a:bodyPr/>
                    <a:lstStyle/>
                    <a:p>
                      <a:pPr indent="-330200" lvl="0" marL="457200" rtl="0" algn="l">
                        <a:lnSpc>
                          <a:spcPct val="150000"/>
                        </a:lnSpc>
                        <a:spcBef>
                          <a:spcPts val="120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age effects are simple and allow different improvements at different ages at different times.</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The time-specific component captures the overall level of mortality and its trend over time and is assumed to follow a random walk with  drift.</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Accounts for cohort effects, which are the influences of shared experiences and characteristics of people born in the same year or period.</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model assumes that, at older ages say from 50 ,the mortality behaves more or less linear</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800"/>
                    </a:p>
                  </a:txBody>
                  <a:tcPr marT="91425" marB="91425" marR="91425" marL="91425"/>
                </a:tc>
              </a:tr>
            </a:tbl>
          </a:graphicData>
        </a:graphic>
      </p:graphicFrame>
      <p:sp>
        <p:nvSpPr>
          <p:cNvPr id="147" name="Google Shape;147;p10"/>
          <p:cNvSpPr txBox="1"/>
          <p:nvPr/>
        </p:nvSpPr>
        <p:spPr>
          <a:xfrm>
            <a:off x="2339950" y="1272150"/>
            <a:ext cx="70044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800">
                <a:solidFill>
                  <a:schemeClr val="dk1"/>
                </a:solidFill>
                <a:latin typeface="Calibri"/>
                <a:ea typeface="Calibri"/>
                <a:cs typeface="Calibri"/>
                <a:sym typeface="Calibri"/>
              </a:rPr>
              <a:t>Table 1: Assumptions of the models</a:t>
            </a:r>
            <a:endParaRPr b="1" i="1"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2024-03-21T18:51:47Z</dcterms:created>
  <dc:creator>GRACE</dc:creator>
</cp:coreProperties>
</file>