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Source Sans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fntdata"/><Relationship Id="rId25" Type="http://schemas.openxmlformats.org/officeDocument/2006/relationships/font" Target="fonts/SourceSansPro-regular.fntdata"/><Relationship Id="rId28" Type="http://schemas.openxmlformats.org/officeDocument/2006/relationships/font" Target="fonts/SourceSansPro-boldItalic.fntdata"/><Relationship Id="rId27"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19cf13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19cf13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6167139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6167139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1671393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1671393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671393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671393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167139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167139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167139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167139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19cf133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19cf13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16713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16713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19cf13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19cf13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167139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167139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19cf133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19cf133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19cf133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19cf133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d96d3f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d96d3f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19cf133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19cf133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Entrega final </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Menú de usuarios Gimnasia Sagré</a:t>
            </a:r>
            <a:r>
              <a:rPr lang="es"/>
              <a:t>®</a:t>
            </a:r>
            <a:endParaRPr/>
          </a:p>
        </p:txBody>
      </p:sp>
      <p:sp>
        <p:nvSpPr>
          <p:cNvPr id="60" name="Google Shape;60;p13"/>
          <p:cNvSpPr txBox="1"/>
          <p:nvPr/>
        </p:nvSpPr>
        <p:spPr>
          <a:xfrm>
            <a:off x="4487625" y="3106800"/>
            <a:ext cx="44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Source Sans Pro"/>
              <a:ea typeface="Source Sans Pro"/>
              <a:cs typeface="Source Sans Pro"/>
              <a:sym typeface="Source Sans Pro"/>
            </a:endParaRPr>
          </a:p>
        </p:txBody>
      </p:sp>
      <p:sp>
        <p:nvSpPr>
          <p:cNvPr id="61" name="Google Shape;61;p13"/>
          <p:cNvSpPr txBox="1"/>
          <p:nvPr/>
        </p:nvSpPr>
        <p:spPr>
          <a:xfrm>
            <a:off x="4855825" y="3601600"/>
            <a:ext cx="4004400" cy="1262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a:solidFill>
                  <a:schemeClr val="lt1"/>
                </a:solidFill>
                <a:latin typeface="Source Sans Pro"/>
                <a:ea typeface="Source Sans Pro"/>
                <a:cs typeface="Source Sans Pro"/>
                <a:sym typeface="Source Sans Pro"/>
              </a:rPr>
              <a:t>Universidad de Guadalajara </a:t>
            </a:r>
            <a:endParaRPr>
              <a:solidFill>
                <a:schemeClr val="lt1"/>
              </a:solidFill>
              <a:latin typeface="Source Sans Pro"/>
              <a:ea typeface="Source Sans Pro"/>
              <a:cs typeface="Source Sans Pro"/>
              <a:sym typeface="Source Sans Pro"/>
            </a:endParaRPr>
          </a:p>
          <a:p>
            <a:pPr indent="0" lvl="0" marL="0" rtl="0" algn="r">
              <a:spcBef>
                <a:spcPts val="0"/>
              </a:spcBef>
              <a:spcAft>
                <a:spcPts val="0"/>
              </a:spcAft>
              <a:buNone/>
            </a:pPr>
            <a:r>
              <a:rPr lang="es">
                <a:solidFill>
                  <a:schemeClr val="lt1"/>
                </a:solidFill>
                <a:latin typeface="Source Sans Pro"/>
                <a:ea typeface="Source Sans Pro"/>
                <a:cs typeface="Source Sans Pro"/>
                <a:sym typeface="Source Sans Pro"/>
              </a:rPr>
              <a:t>CUCEI</a:t>
            </a:r>
            <a:endParaRPr>
              <a:solidFill>
                <a:schemeClr val="lt1"/>
              </a:solidFill>
              <a:latin typeface="Source Sans Pro"/>
              <a:ea typeface="Source Sans Pro"/>
              <a:cs typeface="Source Sans Pro"/>
              <a:sym typeface="Source Sans Pro"/>
            </a:endParaRPr>
          </a:p>
          <a:p>
            <a:pPr indent="0" lvl="0" marL="0" rtl="0" algn="r">
              <a:spcBef>
                <a:spcPts val="0"/>
              </a:spcBef>
              <a:spcAft>
                <a:spcPts val="0"/>
              </a:spcAft>
              <a:buNone/>
            </a:pPr>
            <a:r>
              <a:rPr lang="es">
                <a:solidFill>
                  <a:schemeClr val="lt1"/>
                </a:solidFill>
                <a:latin typeface="Source Sans Pro"/>
                <a:ea typeface="Source Sans Pro"/>
                <a:cs typeface="Source Sans Pro"/>
                <a:sym typeface="Source Sans Pro"/>
              </a:rPr>
              <a:t>Seminário de Ingeniería de Software D01</a:t>
            </a:r>
            <a:endParaRPr>
              <a:solidFill>
                <a:schemeClr val="lt1"/>
              </a:solidFill>
              <a:latin typeface="Source Sans Pro"/>
              <a:ea typeface="Source Sans Pro"/>
              <a:cs typeface="Source Sans Pro"/>
              <a:sym typeface="Source Sans Pro"/>
            </a:endParaRPr>
          </a:p>
          <a:p>
            <a:pPr indent="0" lvl="0" marL="0" rtl="0" algn="r">
              <a:spcBef>
                <a:spcPts val="0"/>
              </a:spcBef>
              <a:spcAft>
                <a:spcPts val="0"/>
              </a:spcAft>
              <a:buNone/>
            </a:pPr>
            <a:r>
              <a:rPr lang="es">
                <a:solidFill>
                  <a:schemeClr val="lt1"/>
                </a:solidFill>
                <a:latin typeface="Source Sans Pro"/>
                <a:ea typeface="Source Sans Pro"/>
                <a:cs typeface="Source Sans Pro"/>
                <a:sym typeface="Source Sans Pro"/>
              </a:rPr>
              <a:t>Shimoda Emily Tomomi</a:t>
            </a:r>
            <a:endParaRPr>
              <a:solidFill>
                <a:schemeClr val="lt1"/>
              </a:solidFill>
              <a:latin typeface="Source Sans Pro"/>
              <a:ea typeface="Source Sans Pro"/>
              <a:cs typeface="Source Sans Pro"/>
              <a:sym typeface="Source Sans Pro"/>
            </a:endParaRPr>
          </a:p>
          <a:p>
            <a:pPr indent="0" lvl="0" marL="0" rtl="0" algn="r">
              <a:spcBef>
                <a:spcPts val="0"/>
              </a:spcBef>
              <a:spcAft>
                <a:spcPts val="0"/>
              </a:spcAft>
              <a:buNone/>
            </a:pPr>
            <a:r>
              <a:rPr lang="es">
                <a:solidFill>
                  <a:schemeClr val="lt1"/>
                </a:solidFill>
                <a:latin typeface="Source Sans Pro"/>
                <a:ea typeface="Source Sans Pro"/>
                <a:cs typeface="Source Sans Pro"/>
                <a:sym typeface="Source Sans Pro"/>
              </a:rPr>
              <a:t>Luis Daniel Zamora Delgadillo</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97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 y funcionalidad principal: </a:t>
            </a:r>
            <a:endParaRPr/>
          </a:p>
          <a:p>
            <a:pPr indent="0" lvl="0" marL="0" rtl="0" algn="ctr">
              <a:spcBef>
                <a:spcPts val="0"/>
              </a:spcBef>
              <a:spcAft>
                <a:spcPts val="0"/>
              </a:spcAft>
              <a:buNone/>
            </a:pPr>
            <a:r>
              <a:rPr lang="es"/>
              <a:t>Manejo de horarios</a:t>
            </a:r>
            <a:endParaRPr/>
          </a:p>
        </p:txBody>
      </p:sp>
      <p:sp>
        <p:nvSpPr>
          <p:cNvPr id="118" name="Google Shape;118;p22"/>
          <p:cNvSpPr txBox="1"/>
          <p:nvPr>
            <p:ph idx="1" type="body"/>
          </p:nvPr>
        </p:nvSpPr>
        <p:spPr>
          <a:xfrm>
            <a:off x="311700" y="1484375"/>
            <a:ext cx="8520600" cy="30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el manejo </a:t>
            </a:r>
            <a:r>
              <a:rPr lang="es"/>
              <a:t>de horarios y al apartado de aparatos, se le permite al administrador y al maestro agregar nuevos horarios, así como editarlos y eliminarlos. Con la restricción de que los maestros solo pueden editar y eliminar horarios creados por ellos mismos. </a:t>
            </a:r>
            <a:endParaRPr/>
          </a:p>
          <a:p>
            <a:pPr indent="0" lvl="0" marL="0" rtl="0" algn="l">
              <a:spcBef>
                <a:spcPts val="1200"/>
              </a:spcBef>
              <a:spcAft>
                <a:spcPts val="0"/>
              </a:spcAft>
              <a:buNone/>
            </a:pPr>
            <a:r>
              <a:rPr lang="es"/>
              <a:t>En caso de querer agregar o modificar un horario de manera que se utilice un mismo aparato a la misma hora que ya está apartado por otro maestro, el </a:t>
            </a:r>
            <a:r>
              <a:rPr lang="es"/>
              <a:t>registro</a:t>
            </a:r>
            <a:r>
              <a:rPr lang="es"/>
              <a:t> no procederá y se mostrará un error en pantalla.</a:t>
            </a:r>
            <a:endParaRPr/>
          </a:p>
          <a:p>
            <a:pPr indent="0" lvl="0" marL="0" rtl="0" algn="l">
              <a:spcBef>
                <a:spcPts val="1200"/>
              </a:spcBef>
              <a:spcAft>
                <a:spcPts val="1200"/>
              </a:spcAft>
              <a:buNone/>
            </a:pPr>
            <a:r>
              <a:rPr lang="es"/>
              <a:t>Un maestro también puede ver </a:t>
            </a:r>
            <a:r>
              <a:rPr lang="es"/>
              <a:t>que</a:t>
            </a:r>
            <a:r>
              <a:rPr lang="es"/>
              <a:t> aparatos utilizan sus compañeros en qué horario, y en caso se llegar a ser necesario, ponerse de acuerdo con ellos para realizar cambios.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52400" y="691063"/>
            <a:ext cx="8839200" cy="4198620"/>
          </a:xfrm>
          <a:prstGeom prst="rect">
            <a:avLst/>
          </a:prstGeom>
          <a:noFill/>
          <a:ln>
            <a:noFill/>
          </a:ln>
        </p:spPr>
      </p:pic>
      <p:sp>
        <p:nvSpPr>
          <p:cNvPr id="124" name="Google Shape;124;p23"/>
          <p:cNvSpPr txBox="1"/>
          <p:nvPr/>
        </p:nvSpPr>
        <p:spPr>
          <a:xfrm>
            <a:off x="152400" y="171850"/>
            <a:ext cx="432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Página inicial:</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707163" y="1640350"/>
            <a:ext cx="234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Source Sans Pro"/>
                <a:ea typeface="Source Sans Pro"/>
                <a:cs typeface="Source Sans Pro"/>
                <a:sym typeface="Source Sans Pro"/>
              </a:rPr>
              <a:t>Menú de alumno:</a:t>
            </a:r>
            <a:endParaRPr sz="1800">
              <a:solidFill>
                <a:schemeClr val="lt1"/>
              </a:solidFill>
              <a:latin typeface="Source Sans Pro"/>
              <a:ea typeface="Source Sans Pro"/>
              <a:cs typeface="Source Sans Pro"/>
              <a:sym typeface="Source Sans Pro"/>
            </a:endParaRPr>
          </a:p>
        </p:txBody>
      </p:sp>
      <p:pic>
        <p:nvPicPr>
          <p:cNvPr id="130" name="Google Shape;130;p24"/>
          <p:cNvPicPr preferRelativeResize="0"/>
          <p:nvPr/>
        </p:nvPicPr>
        <p:blipFill rotWithShape="1">
          <a:blip r:embed="rId3">
            <a:alphaModFix/>
          </a:blip>
          <a:srcRect b="0" l="0" r="14944" t="0"/>
          <a:stretch/>
        </p:blipFill>
        <p:spPr>
          <a:xfrm>
            <a:off x="707173" y="2102050"/>
            <a:ext cx="2940450" cy="889575"/>
          </a:xfrm>
          <a:prstGeom prst="rect">
            <a:avLst/>
          </a:prstGeom>
          <a:noFill/>
          <a:ln>
            <a:noFill/>
          </a:ln>
        </p:spPr>
      </p:pic>
      <p:pic>
        <p:nvPicPr>
          <p:cNvPr id="131" name="Google Shape;131;p24"/>
          <p:cNvPicPr preferRelativeResize="0"/>
          <p:nvPr/>
        </p:nvPicPr>
        <p:blipFill>
          <a:blip r:embed="rId4">
            <a:alphaModFix/>
          </a:blip>
          <a:stretch>
            <a:fillRect/>
          </a:stretch>
        </p:blipFill>
        <p:spPr>
          <a:xfrm>
            <a:off x="5678038" y="2102038"/>
            <a:ext cx="2758801" cy="889600"/>
          </a:xfrm>
          <a:prstGeom prst="rect">
            <a:avLst/>
          </a:prstGeom>
          <a:noFill/>
          <a:ln>
            <a:noFill/>
          </a:ln>
        </p:spPr>
      </p:pic>
      <p:pic>
        <p:nvPicPr>
          <p:cNvPr id="132" name="Google Shape;132;p24"/>
          <p:cNvPicPr preferRelativeResize="0"/>
          <p:nvPr/>
        </p:nvPicPr>
        <p:blipFill>
          <a:blip r:embed="rId5">
            <a:alphaModFix/>
          </a:blip>
          <a:stretch>
            <a:fillRect/>
          </a:stretch>
        </p:blipFill>
        <p:spPr>
          <a:xfrm>
            <a:off x="152400" y="4149450"/>
            <a:ext cx="8839199" cy="304164"/>
          </a:xfrm>
          <a:prstGeom prst="rect">
            <a:avLst/>
          </a:prstGeom>
          <a:noFill/>
          <a:ln>
            <a:noFill/>
          </a:ln>
        </p:spPr>
      </p:pic>
      <p:sp>
        <p:nvSpPr>
          <p:cNvPr id="133" name="Google Shape;133;p24"/>
          <p:cNvSpPr txBox="1"/>
          <p:nvPr/>
        </p:nvSpPr>
        <p:spPr>
          <a:xfrm>
            <a:off x="5678038" y="1640350"/>
            <a:ext cx="234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Source Sans Pro"/>
                <a:ea typeface="Source Sans Pro"/>
                <a:cs typeface="Source Sans Pro"/>
                <a:sym typeface="Source Sans Pro"/>
              </a:rPr>
              <a:t>Menú de maestro:</a:t>
            </a:r>
            <a:endParaRPr sz="1800">
              <a:solidFill>
                <a:schemeClr val="lt1"/>
              </a:solidFill>
              <a:latin typeface="Source Sans Pro"/>
              <a:ea typeface="Source Sans Pro"/>
              <a:cs typeface="Source Sans Pro"/>
              <a:sym typeface="Source Sans Pro"/>
            </a:endParaRPr>
          </a:p>
        </p:txBody>
      </p:sp>
      <p:sp>
        <p:nvSpPr>
          <p:cNvPr id="134" name="Google Shape;134;p24"/>
          <p:cNvSpPr txBox="1"/>
          <p:nvPr/>
        </p:nvSpPr>
        <p:spPr>
          <a:xfrm>
            <a:off x="152400" y="3687750"/>
            <a:ext cx="275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Source Sans Pro"/>
                <a:ea typeface="Source Sans Pro"/>
                <a:cs typeface="Source Sans Pro"/>
                <a:sym typeface="Source Sans Pro"/>
              </a:rPr>
              <a:t>Menú de administrador:</a:t>
            </a:r>
            <a:endParaRPr sz="1800">
              <a:solidFill>
                <a:schemeClr val="lt1"/>
              </a:solidFill>
              <a:latin typeface="Source Sans Pro"/>
              <a:ea typeface="Source Sans Pro"/>
              <a:cs typeface="Source Sans Pro"/>
              <a:sym typeface="Source Sans Pro"/>
            </a:endParaRPr>
          </a:p>
        </p:txBody>
      </p:sp>
      <p:sp>
        <p:nvSpPr>
          <p:cNvPr id="135" name="Google Shape;135;p24"/>
          <p:cNvSpPr txBox="1"/>
          <p:nvPr>
            <p:ph type="title"/>
          </p:nvPr>
        </p:nvSpPr>
        <p:spPr>
          <a:xfrm>
            <a:off x="1670100" y="267850"/>
            <a:ext cx="5803800" cy="105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Menús principales: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rotWithShape="1">
          <a:blip r:embed="rId3">
            <a:alphaModFix/>
          </a:blip>
          <a:srcRect b="0" l="31601" r="30777" t="22106"/>
          <a:stretch/>
        </p:blipFill>
        <p:spPr>
          <a:xfrm>
            <a:off x="506325" y="908788"/>
            <a:ext cx="3325427" cy="3325924"/>
          </a:xfrm>
          <a:prstGeom prst="rect">
            <a:avLst/>
          </a:prstGeom>
          <a:noFill/>
          <a:ln>
            <a:noFill/>
          </a:ln>
        </p:spPr>
      </p:pic>
      <p:pic>
        <p:nvPicPr>
          <p:cNvPr id="141" name="Google Shape;141;p25"/>
          <p:cNvPicPr preferRelativeResize="0"/>
          <p:nvPr/>
        </p:nvPicPr>
        <p:blipFill>
          <a:blip r:embed="rId4">
            <a:alphaModFix/>
          </a:blip>
          <a:stretch>
            <a:fillRect/>
          </a:stretch>
        </p:blipFill>
        <p:spPr>
          <a:xfrm>
            <a:off x="5327625" y="962287"/>
            <a:ext cx="3169404" cy="321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152400" y="474575"/>
            <a:ext cx="8839201" cy="1687228"/>
          </a:xfrm>
          <a:prstGeom prst="rect">
            <a:avLst/>
          </a:prstGeom>
          <a:noFill/>
          <a:ln>
            <a:noFill/>
          </a:ln>
        </p:spPr>
      </p:pic>
      <p:pic>
        <p:nvPicPr>
          <p:cNvPr id="147" name="Google Shape;147;p26"/>
          <p:cNvPicPr preferRelativeResize="0"/>
          <p:nvPr/>
        </p:nvPicPr>
        <p:blipFill>
          <a:blip r:embed="rId4">
            <a:alphaModFix/>
          </a:blip>
          <a:stretch>
            <a:fillRect/>
          </a:stretch>
        </p:blipFill>
        <p:spPr>
          <a:xfrm>
            <a:off x="152400" y="3177228"/>
            <a:ext cx="8839199" cy="1678744"/>
          </a:xfrm>
          <a:prstGeom prst="rect">
            <a:avLst/>
          </a:prstGeom>
          <a:noFill/>
          <a:ln>
            <a:noFill/>
          </a:ln>
        </p:spPr>
      </p:pic>
      <p:sp>
        <p:nvSpPr>
          <p:cNvPr id="148" name="Google Shape;148;p26"/>
          <p:cNvSpPr txBox="1"/>
          <p:nvPr/>
        </p:nvSpPr>
        <p:spPr>
          <a:xfrm>
            <a:off x="152400" y="74375"/>
            <a:ext cx="144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latin typeface="Source Sans Pro"/>
                <a:ea typeface="Source Sans Pro"/>
                <a:cs typeface="Source Sans Pro"/>
                <a:sym typeface="Source Sans Pro"/>
              </a:rPr>
              <a:t>Admin:</a:t>
            </a:r>
            <a:endParaRPr sz="1800">
              <a:solidFill>
                <a:schemeClr val="dk1"/>
              </a:solidFill>
              <a:latin typeface="Source Sans Pro"/>
              <a:ea typeface="Source Sans Pro"/>
              <a:cs typeface="Source Sans Pro"/>
              <a:sym typeface="Source Sans Pro"/>
            </a:endParaRPr>
          </a:p>
        </p:txBody>
      </p:sp>
      <p:sp>
        <p:nvSpPr>
          <p:cNvPr id="149" name="Google Shape;149;p26"/>
          <p:cNvSpPr txBox="1"/>
          <p:nvPr/>
        </p:nvSpPr>
        <p:spPr>
          <a:xfrm>
            <a:off x="152400" y="2715525"/>
            <a:ext cx="144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Source Sans Pro"/>
                <a:ea typeface="Source Sans Pro"/>
                <a:cs typeface="Source Sans Pro"/>
                <a:sym typeface="Source Sans Pro"/>
              </a:rPr>
              <a:t>Maestro</a:t>
            </a:r>
            <a:r>
              <a:rPr lang="es" sz="1800">
                <a:solidFill>
                  <a:schemeClr val="lt1"/>
                </a:solidFill>
                <a:latin typeface="Source Sans Pro"/>
                <a:ea typeface="Source Sans Pro"/>
                <a:cs typeface="Source Sans Pro"/>
                <a:sym typeface="Source Sans Pro"/>
              </a:rPr>
              <a:t>:</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52400" y="727725"/>
            <a:ext cx="8839196" cy="846756"/>
          </a:xfrm>
          <a:prstGeom prst="rect">
            <a:avLst/>
          </a:prstGeom>
          <a:noFill/>
          <a:ln>
            <a:noFill/>
          </a:ln>
        </p:spPr>
      </p:pic>
      <p:sp>
        <p:nvSpPr>
          <p:cNvPr id="155" name="Google Shape;155;p27"/>
          <p:cNvSpPr txBox="1"/>
          <p:nvPr/>
        </p:nvSpPr>
        <p:spPr>
          <a:xfrm>
            <a:off x="230150" y="218625"/>
            <a:ext cx="109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Alumno:</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empresa </a:t>
            </a:r>
            <a:endParaRPr/>
          </a:p>
        </p:txBody>
      </p:sp>
      <p:sp>
        <p:nvSpPr>
          <p:cNvPr id="67" name="Google Shape;67;p14"/>
          <p:cNvSpPr txBox="1"/>
          <p:nvPr>
            <p:ph idx="1" type="body"/>
          </p:nvPr>
        </p:nvSpPr>
        <p:spPr>
          <a:xfrm>
            <a:off x="3394475" y="1152475"/>
            <a:ext cx="54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trata de una gimnasio que entrena a ni</a:t>
            </a:r>
            <a:r>
              <a:rPr lang="es"/>
              <a:t>ñas de 4-15 años principalmente, en la disciplina de gimnasia artística, tiene alrededor de 6 años en el mercado. También cuentan  con un apartado de parkour para cualquier persona interesada, sin límite de edad ni restricción de género </a:t>
            </a:r>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671875" y="1410125"/>
            <a:ext cx="2323250" cy="232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4939200" y="1362075"/>
            <a:ext cx="3846486" cy="2419350"/>
          </a:xfrm>
          <a:prstGeom prst="rect">
            <a:avLst/>
          </a:prstGeom>
          <a:noFill/>
          <a:ln>
            <a:noFill/>
          </a:ln>
        </p:spPr>
      </p:pic>
      <p:sp>
        <p:nvSpPr>
          <p:cNvPr id="74" name="Google Shape;74;p15"/>
          <p:cNvSpPr txBox="1"/>
          <p:nvPr/>
        </p:nvSpPr>
        <p:spPr>
          <a:xfrm>
            <a:off x="264625" y="912450"/>
            <a:ext cx="4142400" cy="331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b="1" lang="es" sz="1800">
                <a:solidFill>
                  <a:schemeClr val="lt2"/>
                </a:solidFill>
                <a:latin typeface="Source Sans Pro"/>
                <a:ea typeface="Source Sans Pro"/>
                <a:cs typeface="Source Sans Pro"/>
                <a:sym typeface="Source Sans Pro"/>
              </a:rPr>
              <a:t>Visión:</a:t>
            </a:r>
            <a:r>
              <a:rPr lang="es" sz="1800">
                <a:solidFill>
                  <a:schemeClr val="lt2"/>
                </a:solidFill>
                <a:latin typeface="Source Sans Pro"/>
                <a:ea typeface="Source Sans Pro"/>
                <a:cs typeface="Source Sans Pro"/>
                <a:sym typeface="Source Sans Pro"/>
              </a:rPr>
              <a:t> Que las niñas sean felices, sanas y se enamoren del deporte </a:t>
            </a:r>
            <a:endParaRPr sz="18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2"/>
              </a:buClr>
              <a:buSzPts val="1100"/>
              <a:buFont typeface="Arial"/>
              <a:buNone/>
            </a:pPr>
            <a:r>
              <a:rPr b="1" lang="es" sz="1800">
                <a:solidFill>
                  <a:schemeClr val="lt2"/>
                </a:solidFill>
                <a:latin typeface="Source Sans Pro"/>
                <a:ea typeface="Source Sans Pro"/>
                <a:cs typeface="Source Sans Pro"/>
                <a:sym typeface="Source Sans Pro"/>
              </a:rPr>
              <a:t>Misión:</a:t>
            </a:r>
            <a:r>
              <a:rPr lang="es" sz="1800">
                <a:solidFill>
                  <a:schemeClr val="lt2"/>
                </a:solidFill>
                <a:latin typeface="Source Sans Pro"/>
                <a:ea typeface="Source Sans Pro"/>
                <a:cs typeface="Source Sans Pro"/>
                <a:sym typeface="Source Sans Pro"/>
              </a:rPr>
              <a:t> Hacer buenas gimnastas y mejorar su nivel cada vez más </a:t>
            </a:r>
            <a:endParaRPr sz="18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None/>
            </a:pPr>
            <a:r>
              <a:rPr lang="es" sz="1800">
                <a:solidFill>
                  <a:schemeClr val="lt2"/>
                </a:solidFill>
                <a:latin typeface="Source Sans Pro"/>
                <a:ea typeface="Source Sans Pro"/>
                <a:cs typeface="Source Sans Pro"/>
                <a:sym typeface="Source Sans Pro"/>
              </a:rPr>
              <a:t>El gimnasio cuenta con 18 empleados en total y alrededor de 200 alumnos, además de todos los aparatos necesarios para enseñar la disciplina y lograr buenos resultados en las competencias.</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problema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mayor </a:t>
            </a:r>
            <a:r>
              <a:rPr lang="es"/>
              <a:t>problemática de la empresa y por lo tanto la que nos pidieron resolver es acerca de la organización de los aparatos disponibles entre los grupos que tienen clase en un momento dado. El problema consiste en que todas los grupos deben practicar todos los 4 aparatos, turnándose los mismo en el transcurso de una semana, pero debido a eventos o necesidades especiales no es posible establecer un cronograma fijo de actividades y los aparatos se vuelven a repartir entre los grupos cada semana.</a:t>
            </a:r>
            <a:endParaRPr/>
          </a:p>
        </p:txBody>
      </p:sp>
      <p:pic>
        <p:nvPicPr>
          <p:cNvPr id="81" name="Google Shape;81;p16"/>
          <p:cNvPicPr preferRelativeResize="0"/>
          <p:nvPr/>
        </p:nvPicPr>
        <p:blipFill rotWithShape="1">
          <a:blip r:embed="rId3">
            <a:alphaModFix/>
          </a:blip>
          <a:srcRect b="28426" l="0" r="0" t="16300"/>
          <a:stretch/>
        </p:blipFill>
        <p:spPr>
          <a:xfrm>
            <a:off x="1428750" y="3354200"/>
            <a:ext cx="6286500" cy="136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311400" y="675875"/>
            <a:ext cx="85212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lt2"/>
                </a:solidFill>
                <a:latin typeface="Source Sans Pro"/>
                <a:ea typeface="Source Sans Pro"/>
                <a:cs typeface="Source Sans Pro"/>
                <a:sym typeface="Source Sans Pro"/>
              </a:rPr>
              <a:t>Hay que tomar en cuenta que también se usan aparatos distintos dependiendo de las necesidades del grupo. </a:t>
            </a:r>
            <a:endParaRPr sz="18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None/>
            </a:pPr>
            <a:r>
              <a:rPr lang="es" sz="1800">
                <a:solidFill>
                  <a:schemeClr val="lt2"/>
                </a:solidFill>
                <a:latin typeface="Source Sans Pro"/>
                <a:ea typeface="Source Sans Pro"/>
                <a:cs typeface="Source Sans Pro"/>
                <a:sym typeface="Source Sans Pro"/>
              </a:rPr>
              <a:t>Esto regularmente resulta en estrés y tiempo perdido tratando de acomodar cada grupo acorde a sus necesidades, sin que éstos se crucen con el horario de otro grupo </a:t>
            </a:r>
            <a:endParaRPr sz="1800">
              <a:solidFill>
                <a:schemeClr val="lt2"/>
              </a:solidFill>
              <a:latin typeface="Source Sans Pro"/>
              <a:ea typeface="Source Sans Pro"/>
              <a:cs typeface="Source Sans Pro"/>
              <a:sym typeface="Source Sans Pro"/>
            </a:endParaRPr>
          </a:p>
        </p:txBody>
      </p:sp>
      <p:pic>
        <p:nvPicPr>
          <p:cNvPr id="87" name="Google Shape;87;p17"/>
          <p:cNvPicPr preferRelativeResize="0"/>
          <p:nvPr/>
        </p:nvPicPr>
        <p:blipFill>
          <a:blip r:embed="rId3">
            <a:alphaModFix/>
          </a:blip>
          <a:stretch>
            <a:fillRect/>
          </a:stretch>
        </p:blipFill>
        <p:spPr>
          <a:xfrm>
            <a:off x="2371275" y="2737375"/>
            <a:ext cx="4401450" cy="1892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solución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resolver este problema, desarrollamos una </a:t>
            </a:r>
            <a:r>
              <a:rPr lang="es"/>
              <a:t>página web para un menú de usuarios de gimnasia sagre, en esta página podrán iniciar sesión administradores, maestros y alumnos. El propósito de esto es que los maestros elijan sus propios horarios en base al grupo que le darán clase, y que entre ellos se pongan de acuerdo sobre cómo repartirse los aparatos, reduciendo así la carga de trabajo del administrador y permitiendo también un enfoque más particular a las necesidades de cada grupo. </a:t>
            </a:r>
            <a:endParaRPr/>
          </a:p>
          <a:p>
            <a:pPr indent="0" lvl="0" marL="0" rtl="0" algn="l">
              <a:spcBef>
                <a:spcPts val="1200"/>
              </a:spcBef>
              <a:spcAft>
                <a:spcPts val="1200"/>
              </a:spcAft>
              <a:buNone/>
            </a:pPr>
            <a:r>
              <a:rPr lang="es"/>
              <a:t>Los alumnos podrán ver sus horarios para tener una idea de los aparatos con los que se </a:t>
            </a:r>
            <a:r>
              <a:rPr lang="es"/>
              <a:t>entrenan</a:t>
            </a:r>
            <a:r>
              <a:rPr lang="es"/>
              <a:t> cada día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Implementación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50600" y="1007850"/>
            <a:ext cx="8746275" cy="4135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Implementación </a:t>
            </a:r>
            <a:endParaRPr/>
          </a:p>
        </p:txBody>
      </p:sp>
      <p:pic>
        <p:nvPicPr>
          <p:cNvPr id="106" name="Google Shape;106;p20"/>
          <p:cNvPicPr preferRelativeResize="0"/>
          <p:nvPr/>
        </p:nvPicPr>
        <p:blipFill>
          <a:blip r:embed="rId3">
            <a:alphaModFix/>
          </a:blip>
          <a:stretch>
            <a:fillRect/>
          </a:stretch>
        </p:blipFill>
        <p:spPr>
          <a:xfrm>
            <a:off x="382275" y="1216375"/>
            <a:ext cx="8398750" cy="310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Herramientas</a:t>
            </a:r>
            <a:endParaRPr/>
          </a:p>
        </p:txBody>
      </p:sp>
      <p:sp>
        <p:nvSpPr>
          <p:cNvPr id="112" name="Google Shape;112;p21"/>
          <p:cNvSpPr txBox="1"/>
          <p:nvPr>
            <p:ph idx="1" type="body"/>
          </p:nvPr>
        </p:nvSpPr>
        <p:spPr>
          <a:xfrm>
            <a:off x="311700" y="1140875"/>
            <a:ext cx="8520600" cy="3416400"/>
          </a:xfrm>
          <a:prstGeom prst="rect">
            <a:avLst/>
          </a:prstGeom>
        </p:spPr>
        <p:txBody>
          <a:bodyPr anchorCtr="0" anchor="t" bIns="91425" lIns="91425" spcFirstLastPara="1" rIns="91425" wrap="square" tIns="91425">
            <a:normAutofit fontScale="40000" lnSpcReduction="20000"/>
          </a:bodyPr>
          <a:lstStyle/>
          <a:p>
            <a:pPr indent="-348443" lvl="0" marL="457200" rtl="0" algn="l">
              <a:spcBef>
                <a:spcPts val="0"/>
              </a:spcBef>
              <a:spcAft>
                <a:spcPts val="0"/>
              </a:spcAft>
              <a:buSzPct val="100000"/>
              <a:buChar char="●"/>
            </a:pPr>
            <a:r>
              <a:rPr lang="es" sz="4718"/>
              <a:t>PHP</a:t>
            </a:r>
            <a:endParaRPr sz="4718"/>
          </a:p>
          <a:p>
            <a:pPr indent="-348443" lvl="0" marL="457200" rtl="0" algn="l">
              <a:spcBef>
                <a:spcPts val="0"/>
              </a:spcBef>
              <a:spcAft>
                <a:spcPts val="0"/>
              </a:spcAft>
              <a:buSzPct val="100000"/>
              <a:buChar char="●"/>
            </a:pPr>
            <a:r>
              <a:rPr lang="es" sz="4718"/>
              <a:t>JAVASCRIPT</a:t>
            </a:r>
            <a:endParaRPr sz="4718"/>
          </a:p>
          <a:p>
            <a:pPr indent="-348443" lvl="0" marL="457200" rtl="0" algn="l">
              <a:spcBef>
                <a:spcPts val="0"/>
              </a:spcBef>
              <a:spcAft>
                <a:spcPts val="0"/>
              </a:spcAft>
              <a:buSzPct val="100000"/>
              <a:buChar char="●"/>
            </a:pPr>
            <a:r>
              <a:rPr lang="es" sz="4718"/>
              <a:t>BD (Base De Datos)</a:t>
            </a:r>
            <a:endParaRPr sz="4718"/>
          </a:p>
          <a:p>
            <a:pPr indent="-348443" lvl="0" marL="457200" rtl="0" algn="l">
              <a:spcBef>
                <a:spcPts val="0"/>
              </a:spcBef>
              <a:spcAft>
                <a:spcPts val="0"/>
              </a:spcAft>
              <a:buSzPct val="100000"/>
              <a:buChar char="●"/>
            </a:pPr>
            <a:r>
              <a:rPr lang="es" sz="4718"/>
              <a:t>HTML</a:t>
            </a:r>
            <a:endParaRPr sz="4718"/>
          </a:p>
          <a:p>
            <a:pPr indent="-348443" lvl="0" marL="457200" rtl="0" algn="l">
              <a:spcBef>
                <a:spcPts val="0"/>
              </a:spcBef>
              <a:spcAft>
                <a:spcPts val="0"/>
              </a:spcAft>
              <a:buSzPct val="100000"/>
              <a:buChar char="●"/>
            </a:pPr>
            <a:r>
              <a:rPr lang="es" sz="4718"/>
              <a:t>CSS</a:t>
            </a:r>
            <a:endParaRPr sz="4718"/>
          </a:p>
          <a:p>
            <a:pPr indent="-348443" lvl="0" marL="457200" rtl="0" algn="l">
              <a:spcBef>
                <a:spcPts val="0"/>
              </a:spcBef>
              <a:spcAft>
                <a:spcPts val="0"/>
              </a:spcAft>
              <a:buSzPct val="100000"/>
              <a:buChar char="●"/>
            </a:pPr>
            <a:r>
              <a:rPr lang="es" sz="4718"/>
              <a:t>Mysqly</a:t>
            </a:r>
            <a:endParaRPr sz="4718"/>
          </a:p>
          <a:p>
            <a:pPr indent="-348443" lvl="0" marL="457200" rtl="0" algn="l">
              <a:spcBef>
                <a:spcPts val="0"/>
              </a:spcBef>
              <a:spcAft>
                <a:spcPts val="0"/>
              </a:spcAft>
              <a:buSzPct val="100000"/>
              <a:buChar char="●"/>
            </a:pPr>
            <a:r>
              <a:rPr lang="es" sz="4718"/>
              <a:t>APACHE</a:t>
            </a:r>
            <a:endParaRPr sz="4718"/>
          </a:p>
          <a:p>
            <a:pPr indent="-348443" lvl="0" marL="457200" rtl="0" algn="l">
              <a:spcBef>
                <a:spcPts val="0"/>
              </a:spcBef>
              <a:spcAft>
                <a:spcPts val="0"/>
              </a:spcAft>
              <a:buSzPct val="100000"/>
              <a:buChar char="●"/>
            </a:pPr>
            <a:r>
              <a:rPr lang="es" sz="4718"/>
              <a:t>XAMPP</a:t>
            </a:r>
            <a:endParaRPr sz="4718"/>
          </a:p>
          <a:p>
            <a:pPr indent="-348443" lvl="0" marL="457200" rtl="0" algn="l">
              <a:spcBef>
                <a:spcPts val="0"/>
              </a:spcBef>
              <a:spcAft>
                <a:spcPts val="0"/>
              </a:spcAft>
              <a:buSzPct val="100000"/>
              <a:buChar char="●"/>
            </a:pPr>
            <a:r>
              <a:rPr lang="es" sz="4718"/>
              <a:t>Brackets</a:t>
            </a:r>
            <a:endParaRPr sz="4718"/>
          </a:p>
          <a:p>
            <a:pPr indent="-348443" lvl="0" marL="457200" rtl="0" algn="l">
              <a:spcBef>
                <a:spcPts val="0"/>
              </a:spcBef>
              <a:spcAft>
                <a:spcPts val="0"/>
              </a:spcAft>
              <a:buSzPct val="100000"/>
              <a:buChar char="●"/>
            </a:pPr>
            <a:r>
              <a:rPr lang="es" sz="4718"/>
              <a:t>WINDOWS 2010</a:t>
            </a:r>
            <a:endParaRPr sz="4718"/>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