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78" r:id="rId9"/>
    <p:sldId id="262" r:id="rId10"/>
    <p:sldId id="263" r:id="rId11"/>
    <p:sldId id="264" r:id="rId12"/>
    <p:sldId id="265" r:id="rId13"/>
    <p:sldId id="266" r:id="rId14"/>
    <p:sldId id="267" r:id="rId15"/>
    <p:sldId id="279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0" r:id="rId26"/>
    <p:sldId id="281" r:id="rId2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3E85F-7849-4096-856A-692361CF8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BB0A57-02DA-49E7-9044-45BA548B0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1EE9D6-7CB5-4424-9E59-CC2B21F0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EDCB-C011-4061-8B90-AC2924E066C7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E342F1-A1C7-4FA9-9BF3-C8E201A5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95E26F-8101-4FC0-83ED-5878C9D3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9113-9802-48DE-8A37-A32FF9407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780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004CC-969D-466B-9ACB-D7F5EE05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ED933A-9B93-42D0-A352-A7F61E8A6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82FC63-6D48-490B-A1EE-309B7520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EDCB-C011-4061-8B90-AC2924E066C7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832A7C-E57E-462F-B216-2CF9ABAF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278735-6EB5-4050-8BAF-BCF1E0CA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9113-9802-48DE-8A37-A32FF9407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781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CB5DA1-3BB5-402C-8FFE-632A3AA9A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295058-8845-4C3B-B804-50FB25C8F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812DF0-692F-4432-8A09-7D0D8A41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EDCB-C011-4061-8B90-AC2924E066C7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E87ACE-A165-4CDC-B148-A3D301EB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BC29A8-2566-4B91-924D-1EC7BF30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9113-9802-48DE-8A37-A32FF9407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38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54FD-6F84-452D-A38E-9AD4EB27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2B5A2B-9669-45A2-A9AE-4CF400622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3AFB3E-A939-4348-8DC2-EBBDC2D4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EDCB-C011-4061-8B90-AC2924E066C7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EA46F7-E850-4A61-B7AE-7C69680F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CCEBDF-4BB5-4ED2-A0DD-0CEB10C5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9113-9802-48DE-8A37-A32FF9407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09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5C7AD-776D-4082-B480-37A66F3D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26556A-6459-4346-B5FD-83FEFBDC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BB953-1425-4714-B830-68FBA8D8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EDCB-C011-4061-8B90-AC2924E066C7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C65B1-46C9-408E-BB13-A550C8DC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1544B4-4433-4FD4-9C24-315CBB11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9113-9802-48DE-8A37-A32FF9407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004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ACD9D-2A07-49B2-856D-42084EF2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120C8E-BC23-47DA-9E09-4BC25A24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07D67C-3974-4AE6-833E-1E98192B8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631783-E72B-481D-8EDD-BBD2E52A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EDCB-C011-4061-8B90-AC2924E066C7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993ED6-BD84-45C5-925C-F42334F7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3C871C-32FD-43C1-B63B-E4A01B5E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9113-9802-48DE-8A37-A32FF9407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68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181D0-9D18-4506-8352-DCAF5D64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0B937-8107-436F-B858-A68AE4B22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ACEDA2-EB51-4B4C-A978-550A11DA6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184F21-62DB-497C-9117-852122695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1C79A3-6B2E-4DDC-AC03-0B1021429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77044A-BCA7-4094-9FC5-004A2C34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EDCB-C011-4061-8B90-AC2924E066C7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272AC4-50EE-42D7-A590-2A339823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102A0A-D62E-4791-AA1D-70834C58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9113-9802-48DE-8A37-A32FF9407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512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9478E-8ACF-463D-8029-FD5843A0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34D2D4-81BB-4725-8681-8B7F53F4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EDCB-C011-4061-8B90-AC2924E066C7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A10710-230B-41EE-8C4D-69EE74E3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F0234D-8C62-4E89-BC69-8A674D3C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9113-9802-48DE-8A37-A32FF9407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656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F7B851-4BA4-4D4D-9AF1-F73C59FD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EDCB-C011-4061-8B90-AC2924E066C7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D64665-D25B-4812-BA38-0F203279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650621-418B-40CB-8D84-D184710D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9113-9802-48DE-8A37-A32FF9407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896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0FA59-28EA-47D5-AE8E-6B0BE334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B38AD-10B7-4553-A1FC-CE0D595BA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53907E-66B8-46EE-984E-149A4090B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7CE234-F206-4508-B4E5-DB963EDB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EDCB-C011-4061-8B90-AC2924E066C7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05D870-1499-4F72-A0B1-A8C4DAB8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726174-A258-4805-8767-B31FF924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9113-9802-48DE-8A37-A32FF9407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739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1D728-FE76-414B-B22E-0002C491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0894C0-D7F1-4449-9BEC-8B5DF3DDB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FD83EA-AA12-40A8-B529-07D0BE735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47D5AB-E84B-4EB0-8189-0B4FC324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EDCB-C011-4061-8B90-AC2924E066C7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5AD41D-2529-4557-BDD1-5D72E1C2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2FF82E-B53C-4001-9F55-E25058DA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9113-9802-48DE-8A37-A32FF9407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112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D83AE5-4183-4C9C-924D-87B4EB41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5D22C2-9AE0-4D68-897A-DCEDC3AF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6B1D56-8FC8-41F5-BFD7-31C7293CD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2EDCB-C011-4061-8B90-AC2924E066C7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AB7291-234C-4B17-9BE7-3A059FA01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54668B-86A4-4AF5-8638-BC7C045EB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89113-9802-48DE-8A37-A32FF9407045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Picture 2" descr="Resultado de imagen para quality forum colombia">
            <a:extLst>
              <a:ext uri="{FF2B5EF4-FFF2-40B4-BE49-F238E27FC236}">
                <a16:creationId xmlns:a16="http://schemas.microsoft.com/office/drawing/2014/main" id="{09262D6D-F55D-4C03-A737-579190A293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0"/>
            <a:ext cx="817679" cy="81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AFEDA2C-4D76-44F0-88D8-2A9C4AA7B4F9}"/>
              </a:ext>
            </a:extLst>
          </p:cNvPr>
          <p:cNvSpPr txBox="1"/>
          <p:nvPr userDrawn="1"/>
        </p:nvSpPr>
        <p:spPr>
          <a:xfrm rot="16200000">
            <a:off x="-1305458" y="5163713"/>
            <a:ext cx="30523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rrestrepog@gmail.com</a:t>
            </a:r>
            <a:endParaRPr lang="es-CO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4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A60F471-00A6-4FA5-8767-7BB8541E9EA8}"/>
              </a:ext>
            </a:extLst>
          </p:cNvPr>
          <p:cNvSpPr txBox="1"/>
          <p:nvPr/>
        </p:nvSpPr>
        <p:spPr>
          <a:xfrm>
            <a:off x="874841" y="2963520"/>
            <a:ext cx="10406311" cy="1938992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s-E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PRINCIPIOS</a:t>
            </a:r>
          </a:p>
          <a:p>
            <a:pPr algn="ctr"/>
            <a:r>
              <a:rPr lang="es-E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DE LA NATURALEZA HUMANA</a:t>
            </a:r>
            <a:endParaRPr lang="es-CO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F0706D-957B-41B6-B919-0C3C55A99EBC}"/>
              </a:ext>
            </a:extLst>
          </p:cNvPr>
          <p:cNvSpPr txBox="1"/>
          <p:nvPr/>
        </p:nvSpPr>
        <p:spPr>
          <a:xfrm>
            <a:off x="3131850" y="4927469"/>
            <a:ext cx="5886547" cy="1200329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Ramiro Restrepo González</a:t>
            </a:r>
          </a:p>
          <a:p>
            <a:pPr algn="ctr"/>
            <a:r>
              <a:rPr lang="es-E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rrestrepog@gmail.com</a:t>
            </a:r>
            <a:endParaRPr lang="es-CO" sz="3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6" name="Picture 2" descr="Resultado de imagen para quality forum colombia">
            <a:extLst>
              <a:ext uri="{FF2B5EF4-FFF2-40B4-BE49-F238E27FC236}">
                <a16:creationId xmlns:a16="http://schemas.microsoft.com/office/drawing/2014/main" id="{D54B3AE5-8F00-4B1C-9E3F-40DAC5DA8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984" y="1214939"/>
            <a:ext cx="1720031" cy="172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0CA2808-781B-4124-9378-165DE8692F20}"/>
              </a:ext>
            </a:extLst>
          </p:cNvPr>
          <p:cNvSpPr/>
          <p:nvPr/>
        </p:nvSpPr>
        <p:spPr>
          <a:xfrm>
            <a:off x="10938294" y="0"/>
            <a:ext cx="1253706" cy="9834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F33EC04-9F4C-43CE-9174-E26D09FF1C71}"/>
              </a:ext>
            </a:extLst>
          </p:cNvPr>
          <p:cNvSpPr/>
          <p:nvPr/>
        </p:nvSpPr>
        <p:spPr>
          <a:xfrm>
            <a:off x="0" y="3778370"/>
            <a:ext cx="517585" cy="3079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99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8FBFAE-5C57-47BD-866A-B5B67D43D04D}"/>
              </a:ext>
            </a:extLst>
          </p:cNvPr>
          <p:cNvSpPr txBox="1"/>
          <p:nvPr/>
        </p:nvSpPr>
        <p:spPr>
          <a:xfrm>
            <a:off x="690113" y="609432"/>
            <a:ext cx="10866407" cy="830997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VISIÓN ORGANIZACIONAL</a:t>
            </a:r>
            <a:endParaRPr lang="es-CO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0C59C0-6B2C-444F-A622-73CFE7104DD3}"/>
              </a:ext>
            </a:extLst>
          </p:cNvPr>
          <p:cNvSpPr txBox="1"/>
          <p:nvPr/>
        </p:nvSpPr>
        <p:spPr>
          <a:xfrm>
            <a:off x="989162" y="1595706"/>
            <a:ext cx="1021367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 liderazgos basados en la autoridad, la jerarquía y la norma, a liderazgos basados en </a:t>
            </a:r>
            <a:r>
              <a:rPr lang="es-C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el diálogo, el consenso y el criterio</a:t>
            </a: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Del control a </a:t>
            </a:r>
            <a:r>
              <a:rPr lang="es-C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 automotivación y el autocontrol</a:t>
            </a: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De un </a:t>
            </a:r>
            <a:r>
              <a:rPr lang="es-C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ecosistema</a:t>
            </a: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de instrucciones y órdenes a uno de </a:t>
            </a:r>
            <a:r>
              <a:rPr lang="es-C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opiniones e ideas</a:t>
            </a: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De funciones a </a:t>
            </a:r>
            <a:r>
              <a:rPr lang="es-C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propósito superior</a:t>
            </a: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Recomendaciones:</a:t>
            </a:r>
          </a:p>
          <a:p>
            <a:pPr marL="811213" indent="-361950">
              <a:buFont typeface="Wingdings" panose="05000000000000000000" pitchFamily="2" charset="2"/>
              <a:buChar char="§"/>
            </a:pP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Equipos </a:t>
            </a:r>
            <a:r>
              <a:rPr lang="es-C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autodirigidos</a:t>
            </a:r>
          </a:p>
          <a:p>
            <a:pPr marL="811213" indent="-361950">
              <a:buFont typeface="Wingdings" panose="05000000000000000000" pitchFamily="2" charset="2"/>
              <a:buChar char="§"/>
            </a:pP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El </a:t>
            </a:r>
            <a:r>
              <a:rPr lang="es-C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consenso</a:t>
            </a: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en la toma de decisiones</a:t>
            </a:r>
          </a:p>
          <a:p>
            <a:pPr marL="811213" indent="-361950">
              <a:buFont typeface="Wingdings" panose="05000000000000000000" pitchFamily="2" charset="2"/>
              <a:buChar char="§"/>
            </a:pP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Organizaciones </a:t>
            </a:r>
            <a:r>
              <a:rPr lang="es-CO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sociocráticas</a:t>
            </a:r>
            <a:endParaRPr lang="es-CO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2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8FBFAE-5C57-47BD-866A-B5B67D43D04D}"/>
              </a:ext>
            </a:extLst>
          </p:cNvPr>
          <p:cNvSpPr txBox="1"/>
          <p:nvPr/>
        </p:nvSpPr>
        <p:spPr>
          <a:xfrm>
            <a:off x="690113" y="609432"/>
            <a:ext cx="10866407" cy="830997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SENSIBILIDAD</a:t>
            </a:r>
            <a:endParaRPr lang="es-CO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E00C73-FA52-44A1-8074-4E759676B217}"/>
              </a:ext>
            </a:extLst>
          </p:cNvPr>
          <p:cNvSpPr txBox="1"/>
          <p:nvPr/>
        </p:nvSpPr>
        <p:spPr>
          <a:xfrm>
            <a:off x="989162" y="1595706"/>
            <a:ext cx="1021367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Grado de desarrollo de las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capacidades perceptivas y emocionales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 mayor sensibilidad:</a:t>
            </a:r>
          </a:p>
          <a:p>
            <a:pPr marL="811213" indent="-361950"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Detalles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más finos de la realidad y del entramado de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relaciones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de todo con todo</a:t>
            </a:r>
          </a:p>
          <a:p>
            <a:pPr marL="811213" indent="-361950"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Más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compromiso afectivo 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con todo: cosas, sucesos, personas…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Posibilidades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infinitas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de desarrollo: desde la caricia o la mirada compasiva, hasta el éxtasis místico.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 mayor desarrollo,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mayor calidad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90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8FBFAE-5C57-47BD-866A-B5B67D43D04D}"/>
              </a:ext>
            </a:extLst>
          </p:cNvPr>
          <p:cNvSpPr txBox="1"/>
          <p:nvPr/>
        </p:nvSpPr>
        <p:spPr>
          <a:xfrm>
            <a:off x="690113" y="609432"/>
            <a:ext cx="10866407" cy="830997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VISIÓN ORGANIZACIONAL</a:t>
            </a:r>
            <a:endParaRPr lang="es-CO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8ED444-4806-45CE-A9B7-7E47A8EDF0FB}"/>
              </a:ext>
            </a:extLst>
          </p:cNvPr>
          <p:cNvSpPr txBox="1"/>
          <p:nvPr/>
        </p:nvSpPr>
        <p:spPr>
          <a:xfrm>
            <a:off x="989162" y="1595706"/>
            <a:ext cx="1021367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Espacios de trabajo </a:t>
            </a:r>
            <a:r>
              <a:rPr lang="es-E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sensorialmente enriquecidos</a:t>
            </a: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E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Diseño didáctico </a:t>
            </a: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de todos los procesos: de aprendizaje, operación, políticas, señalización, comunicaciones, infraestructura…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Lenguaje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organizacional positivo y estimulante.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Solo una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imagen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clara en la sensibilidad de las personas consolida aprendizajes. Desde una tarea hasta un propósito superior.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En espacios sensorialmente enriquecidos,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el ser humano crece y fluye la calidad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549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8FBFAE-5C57-47BD-866A-B5B67D43D04D}"/>
              </a:ext>
            </a:extLst>
          </p:cNvPr>
          <p:cNvSpPr txBox="1"/>
          <p:nvPr/>
        </p:nvSpPr>
        <p:spPr>
          <a:xfrm>
            <a:off x="690113" y="609432"/>
            <a:ext cx="10866407" cy="830997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CORPOREIDAD</a:t>
            </a:r>
            <a:endParaRPr lang="es-CO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36F951F-0A1A-4F22-9E87-4FC4EF8A479F}"/>
              </a:ext>
            </a:extLst>
          </p:cNvPr>
          <p:cNvSpPr txBox="1"/>
          <p:nvPr/>
        </p:nvSpPr>
        <p:spPr>
          <a:xfrm>
            <a:off x="989162" y="1595706"/>
            <a:ext cx="1021367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El cuerpo es el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soporte material visible 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de la consciencia y la sensibilidad y eje de sus manifestaciones.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Todo lo que el ser humano es, pasa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en y por su cuerpo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Primera obligación ética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: apreciar, cuidar, respetar y mantener nuestro cuerpo.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Concepto de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ciclo de vida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La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gimnasia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, entre los griegos, era tan importante como la matemática.</a:t>
            </a:r>
          </a:p>
        </p:txBody>
      </p:sp>
    </p:spTree>
    <p:extLst>
      <p:ext uri="{BB962C8B-B14F-4D97-AF65-F5344CB8AC3E}">
        <p14:creationId xmlns:p14="http://schemas.microsoft.com/office/powerpoint/2010/main" val="24486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8FBFAE-5C57-47BD-866A-B5B67D43D04D}"/>
              </a:ext>
            </a:extLst>
          </p:cNvPr>
          <p:cNvSpPr txBox="1"/>
          <p:nvPr/>
        </p:nvSpPr>
        <p:spPr>
          <a:xfrm>
            <a:off x="690113" y="609432"/>
            <a:ext cx="10866407" cy="830997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VISIÓN ORGANIZACIONAL</a:t>
            </a:r>
            <a:endParaRPr lang="es-CO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92886C-C5F3-4EB9-8854-95513C73BB34}"/>
              </a:ext>
            </a:extLst>
          </p:cNvPr>
          <p:cNvSpPr txBox="1"/>
          <p:nvPr/>
        </p:nvSpPr>
        <p:spPr>
          <a:xfrm>
            <a:off x="989162" y="1526694"/>
            <a:ext cx="1021367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E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Ergonomía y accesibilidad </a:t>
            </a: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física.</a:t>
            </a:r>
            <a:endParaRPr lang="es-CO" sz="3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Salud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general,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bienestar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y salud y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seguridad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en el trabajo.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E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Desarrollo físico </a:t>
            </a: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en y alrededor del trabajo. </a:t>
            </a:r>
            <a:r>
              <a:rPr lang="es-ES" sz="30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Ejms</a:t>
            </a: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:</a:t>
            </a:r>
          </a:p>
          <a:p>
            <a:pPr marL="811213" indent="-361950">
              <a:buFont typeface="Wingdings" panose="05000000000000000000" pitchFamily="2" charset="2"/>
              <a:buChar char="§"/>
            </a:pP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Formación </a:t>
            </a:r>
            <a:r>
              <a:rPr lang="es-E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deportiva</a:t>
            </a: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y torneos deportivos</a:t>
            </a:r>
          </a:p>
          <a:p>
            <a:pPr marL="811213" indent="-361950">
              <a:buFont typeface="Wingdings" panose="05000000000000000000" pitchFamily="2" charset="2"/>
              <a:buChar char="§"/>
            </a:pP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Salas de </a:t>
            </a:r>
            <a:r>
              <a:rPr lang="es-E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descanso</a:t>
            </a: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, </a:t>
            </a:r>
            <a:r>
              <a:rPr lang="es-E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gimnasios</a:t>
            </a: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, salas de </a:t>
            </a:r>
            <a:r>
              <a:rPr lang="es-E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meditación</a:t>
            </a: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…</a:t>
            </a:r>
          </a:p>
          <a:p>
            <a:pPr marL="811213" indent="-361950">
              <a:buFont typeface="Wingdings" panose="05000000000000000000" pitchFamily="2" charset="2"/>
              <a:buChar char="§"/>
            </a:pPr>
            <a:r>
              <a:rPr lang="es-E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Alimentación</a:t>
            </a: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: infraestructura, horarios y dieta adecuados</a:t>
            </a:r>
          </a:p>
          <a:p>
            <a:pPr marL="811213" indent="-361950">
              <a:buFont typeface="Wingdings" panose="05000000000000000000" pitchFamily="2" charset="2"/>
              <a:buChar char="§"/>
            </a:pP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Formación en </a:t>
            </a:r>
            <a:r>
              <a:rPr lang="es-E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estilos de vida </a:t>
            </a: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saludables</a:t>
            </a:r>
          </a:p>
          <a:p>
            <a:pPr marL="811213" indent="-361950">
              <a:buFont typeface="Wingdings" panose="05000000000000000000" pitchFamily="2" charset="2"/>
              <a:buChar char="§"/>
            </a:pP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Cultivo de hobbies y aficiones</a:t>
            </a:r>
          </a:p>
          <a:p>
            <a:pPr marL="811213" indent="-361950">
              <a:buFont typeface="Wingdings" panose="05000000000000000000" pitchFamily="2" charset="2"/>
              <a:buChar char="§"/>
            </a:pP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Formación y gestión de </a:t>
            </a:r>
            <a:r>
              <a:rPr lang="es-E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adicciones</a:t>
            </a:r>
          </a:p>
        </p:txBody>
      </p:sp>
    </p:spTree>
    <p:extLst>
      <p:ext uri="{BB962C8B-B14F-4D97-AF65-F5344CB8AC3E}">
        <p14:creationId xmlns:p14="http://schemas.microsoft.com/office/powerpoint/2010/main" val="14761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78C87A6-ECDD-4539-A3BA-48D4B92B765A}"/>
              </a:ext>
            </a:extLst>
          </p:cNvPr>
          <p:cNvSpPr txBox="1"/>
          <p:nvPr/>
        </p:nvSpPr>
        <p:spPr>
          <a:xfrm>
            <a:off x="5102525" y="3679967"/>
            <a:ext cx="60988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3</a:t>
            </a:r>
          </a:p>
          <a:p>
            <a:pPr algn="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DIMENSIONES FENOMÉNICAS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378204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8FBFAE-5C57-47BD-866A-B5B67D43D04D}"/>
              </a:ext>
            </a:extLst>
          </p:cNvPr>
          <p:cNvSpPr txBox="1"/>
          <p:nvPr/>
        </p:nvSpPr>
        <p:spPr>
          <a:xfrm>
            <a:off x="690113" y="609432"/>
            <a:ext cx="10866407" cy="830997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LÚDICO</a:t>
            </a:r>
            <a:endParaRPr lang="es-CO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305B56-EA23-4EDE-B235-1D622408DD7F}"/>
              </a:ext>
            </a:extLst>
          </p:cNvPr>
          <p:cNvSpPr txBox="1"/>
          <p:nvPr/>
        </p:nvSpPr>
        <p:spPr>
          <a:xfrm>
            <a:off x="989162" y="1595706"/>
            <a:ext cx="1021367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El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estigma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: “la letra, con sangre, entra”.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ambientes de placer (lúdicos)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, el ser humano fluye y despliega todo su potencial.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En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ambientes de displacer y temor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, el ser humano se bloquea y pierde su impulso vital.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La gran enfermedad de occidente ha sido la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seriedad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(Sartre).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Nada hay más serio que una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sonrisa profunda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El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humor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es propio del ser humano y constituye su más fina expresión lúdica.</a:t>
            </a:r>
          </a:p>
        </p:txBody>
      </p:sp>
    </p:spTree>
    <p:extLst>
      <p:ext uri="{BB962C8B-B14F-4D97-AF65-F5344CB8AC3E}">
        <p14:creationId xmlns:p14="http://schemas.microsoft.com/office/powerpoint/2010/main" val="221554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8FBFAE-5C57-47BD-866A-B5B67D43D04D}"/>
              </a:ext>
            </a:extLst>
          </p:cNvPr>
          <p:cNvSpPr txBox="1"/>
          <p:nvPr/>
        </p:nvSpPr>
        <p:spPr>
          <a:xfrm>
            <a:off x="690113" y="609432"/>
            <a:ext cx="10866407" cy="830997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VISIÓN ORGANIZACIONAL</a:t>
            </a:r>
            <a:endParaRPr lang="es-CO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673810-CAD1-4263-9F07-42A888DF4CB1}"/>
              </a:ext>
            </a:extLst>
          </p:cNvPr>
          <p:cNvSpPr txBox="1"/>
          <p:nvPr/>
        </p:nvSpPr>
        <p:spPr>
          <a:xfrm>
            <a:off x="989162" y="1595706"/>
            <a:ext cx="1021367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Cuando el trabajo humano se carga de sentido, despierta, de manera natural, </a:t>
            </a:r>
            <a:r>
              <a:rPr lang="es-C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pasión</a:t>
            </a: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en quien lo realiza (Steve Jobs, discurso en Stanford, junio 2005).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La pasión </a:t>
            </a:r>
            <a:r>
              <a:rPr lang="es-C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desencadena</a:t>
            </a: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disfrute, fruición, placer.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Recomendaciones</a:t>
            </a: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:</a:t>
            </a:r>
          </a:p>
          <a:p>
            <a:pPr marL="896938" indent="-447675">
              <a:buFont typeface="Wingdings" panose="05000000000000000000" pitchFamily="2" charset="2"/>
              <a:buChar char="§"/>
            </a:pP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Planes de reconocimiento</a:t>
            </a:r>
          </a:p>
          <a:p>
            <a:pPr marL="896938" indent="-447675">
              <a:buFont typeface="Wingdings" panose="05000000000000000000" pitchFamily="2" charset="2"/>
              <a:buChar char="§"/>
            </a:pP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Esquemas de salario emocional</a:t>
            </a:r>
          </a:p>
          <a:p>
            <a:pPr marL="896938" indent="-447675">
              <a:buFont typeface="Wingdings" panose="05000000000000000000" pitchFamily="2" charset="2"/>
              <a:buChar char="§"/>
            </a:pP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Liderazgos de proyectos y programas sociales</a:t>
            </a:r>
          </a:p>
          <a:p>
            <a:pPr marL="896938" indent="-447675">
              <a:buFont typeface="Wingdings" panose="05000000000000000000" pitchFamily="2" charset="2"/>
              <a:buChar char="§"/>
            </a:pP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Representaciones sociales de la organización</a:t>
            </a:r>
          </a:p>
          <a:p>
            <a:pPr marL="896938" indent="-447675">
              <a:buFont typeface="Wingdings" panose="05000000000000000000" pitchFamily="2" charset="2"/>
              <a:buChar char="§"/>
            </a:pP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El rescate de los liderazgos naturales</a:t>
            </a:r>
            <a:endParaRPr lang="es-CO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9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8FBFAE-5C57-47BD-866A-B5B67D43D04D}"/>
              </a:ext>
            </a:extLst>
          </p:cNvPr>
          <p:cNvSpPr txBox="1"/>
          <p:nvPr/>
        </p:nvSpPr>
        <p:spPr>
          <a:xfrm>
            <a:off x="690113" y="609432"/>
            <a:ext cx="10866407" cy="830997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SIMBÓLICO</a:t>
            </a:r>
            <a:endParaRPr lang="es-CO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CA14BE-08FD-406E-A3F2-CB49C65E9BF5}"/>
              </a:ext>
            </a:extLst>
          </p:cNvPr>
          <p:cNvSpPr txBox="1"/>
          <p:nvPr/>
        </p:nvSpPr>
        <p:spPr>
          <a:xfrm>
            <a:off x="989162" y="1595706"/>
            <a:ext cx="1021367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E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</a:t>
            </a:r>
            <a:r>
              <a:rPr lang="es-CO" sz="3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epresentación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material 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de eventos, sucesos y personajes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significativos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en la vida personal y organizacional. </a:t>
            </a:r>
            <a:r>
              <a:rPr lang="es-CO" sz="30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Ejms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.:</a:t>
            </a:r>
          </a:p>
          <a:p>
            <a:pPr marL="896938" indent="-447675"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Íconos</a:t>
            </a:r>
          </a:p>
          <a:p>
            <a:pPr marL="896938" indent="-447675"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Rituales</a:t>
            </a:r>
          </a:p>
          <a:p>
            <a:pPr marL="896938" indent="-447675"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Simbología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general</a:t>
            </a:r>
          </a:p>
          <a:p>
            <a:pPr marL="896938" indent="-447675"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Visibilizar los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héroes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de la comunidad y de la historia de la sociedad</a:t>
            </a:r>
          </a:p>
          <a:p>
            <a:pPr marL="896938" indent="-447675"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Construir una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memoria colectiva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, a partir de la cual se construyan relatos de futuro</a:t>
            </a:r>
          </a:p>
        </p:txBody>
      </p:sp>
    </p:spTree>
    <p:extLst>
      <p:ext uri="{BB962C8B-B14F-4D97-AF65-F5344CB8AC3E}">
        <p14:creationId xmlns:p14="http://schemas.microsoft.com/office/powerpoint/2010/main" val="94061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8FBFAE-5C57-47BD-866A-B5B67D43D04D}"/>
              </a:ext>
            </a:extLst>
          </p:cNvPr>
          <p:cNvSpPr txBox="1"/>
          <p:nvPr/>
        </p:nvSpPr>
        <p:spPr>
          <a:xfrm>
            <a:off x="690113" y="609432"/>
            <a:ext cx="10866407" cy="830997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VISIÓN ORGANIZACIONAL</a:t>
            </a:r>
            <a:endParaRPr lang="es-CO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A248D92-E8E9-4BA4-9139-4BD2223C3AB6}"/>
              </a:ext>
            </a:extLst>
          </p:cNvPr>
          <p:cNvSpPr txBox="1"/>
          <p:nvPr/>
        </p:nvSpPr>
        <p:spPr>
          <a:xfrm>
            <a:off x="989162" y="1595706"/>
            <a:ext cx="1021367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Programas de inducción versus rituales de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iniciación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Ritualización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de los eventos relevantes con: seriedad, creatividad, significado y alineación estratégica.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Obsequios corporativos con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intencionalidad estratégica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Infraestructura simbólica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 </a:t>
            </a:r>
            <a:r>
              <a:rPr lang="es-CO" sz="30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Ejms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: el Edificio Coltejer (Medellín), el Pentágono (Arlington)…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Transmisión de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contenidos versus significados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2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A60F471-00A6-4FA5-8767-7BB8541E9EA8}"/>
              </a:ext>
            </a:extLst>
          </p:cNvPr>
          <p:cNvSpPr txBox="1"/>
          <p:nvPr/>
        </p:nvSpPr>
        <p:spPr>
          <a:xfrm>
            <a:off x="690113" y="609432"/>
            <a:ext cx="10866407" cy="830997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DIMENSIONES ANATOMÍA HUMANA</a:t>
            </a:r>
            <a:endParaRPr lang="es-CO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9" name="Picture 3262">
            <a:extLst>
              <a:ext uri="{FF2B5EF4-FFF2-40B4-BE49-F238E27FC236}">
                <a16:creationId xmlns:a16="http://schemas.microsoft.com/office/drawing/2014/main" id="{4AC55BFE-9FFA-4E56-A203-48F32ABF4E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7126" y="1681970"/>
            <a:ext cx="6979176" cy="4832820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745CFD88-3E05-43F1-8734-B1A5FBD98B36}"/>
              </a:ext>
            </a:extLst>
          </p:cNvPr>
          <p:cNvGrpSpPr/>
          <p:nvPr/>
        </p:nvGrpSpPr>
        <p:grpSpPr>
          <a:xfrm>
            <a:off x="5262113" y="2225614"/>
            <a:ext cx="6297284" cy="1846056"/>
            <a:chOff x="5262113" y="2225614"/>
            <a:chExt cx="6297284" cy="1846056"/>
          </a:xfrm>
        </p:grpSpPr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8DE5EB2E-4A52-4F2E-94E6-07EB7B4E2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2113" y="2587925"/>
              <a:ext cx="3210562" cy="1483745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EBB05519-4FB0-4FA0-9DF4-0843775C66E1}"/>
                </a:ext>
              </a:extLst>
            </p:cNvPr>
            <p:cNvGrpSpPr/>
            <p:nvPr/>
          </p:nvGrpSpPr>
          <p:grpSpPr>
            <a:xfrm>
              <a:off x="8524434" y="2225614"/>
              <a:ext cx="3034963" cy="839441"/>
              <a:chOff x="8524434" y="2225614"/>
              <a:chExt cx="3034963" cy="839441"/>
            </a:xfrm>
          </p:grpSpPr>
          <p:sp>
            <p:nvSpPr>
              <p:cNvPr id="21" name="Rectángulo: esquinas redondeadas 20">
                <a:extLst>
                  <a:ext uri="{FF2B5EF4-FFF2-40B4-BE49-F238E27FC236}">
                    <a16:creationId xmlns:a16="http://schemas.microsoft.com/office/drawing/2014/main" id="{A583B179-3550-4CE3-A9F6-77CA5D83E55C}"/>
                  </a:ext>
                </a:extLst>
              </p:cNvPr>
              <p:cNvSpPr/>
              <p:nvPr/>
            </p:nvSpPr>
            <p:spPr>
              <a:xfrm>
                <a:off x="8524434" y="2225614"/>
                <a:ext cx="3034963" cy="830997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A9BFCE2-E247-4FC2-8967-9F4811B8E6AF}"/>
                  </a:ext>
                </a:extLst>
              </p:cNvPr>
              <p:cNvSpPr txBox="1"/>
              <p:nvPr/>
            </p:nvSpPr>
            <p:spPr>
              <a:xfrm>
                <a:off x="8867337" y="2234058"/>
                <a:ext cx="207140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</a:rPr>
                  <a:t>DIMENSIONES</a:t>
                </a:r>
              </a:p>
              <a:p>
                <a:pPr algn="ctr"/>
                <a:r>
                  <a:rPr lang="es-E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</a:rPr>
                  <a:t>ESENCIALES</a:t>
                </a:r>
                <a:endParaRPr lang="es-CO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2A255F20-0C40-418E-8C8D-ADA0369752B1}"/>
              </a:ext>
            </a:extLst>
          </p:cNvPr>
          <p:cNvGrpSpPr/>
          <p:nvPr/>
        </p:nvGrpSpPr>
        <p:grpSpPr>
          <a:xfrm>
            <a:off x="6113253" y="3896263"/>
            <a:ext cx="5443267" cy="839441"/>
            <a:chOff x="6113253" y="3896263"/>
            <a:chExt cx="5443267" cy="839441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72D590E8-BDE2-4356-A43A-40C13824595E}"/>
                </a:ext>
              </a:extLst>
            </p:cNvPr>
            <p:cNvCxnSpPr>
              <a:cxnSpLocks/>
            </p:cNvCxnSpPr>
            <p:nvPr/>
          </p:nvCxnSpPr>
          <p:spPr>
            <a:xfrm>
              <a:off x="6113253" y="4275829"/>
              <a:ext cx="2359422" cy="60384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9D418274-9AA2-4711-9F38-E6893B88B6E3}"/>
                </a:ext>
              </a:extLst>
            </p:cNvPr>
            <p:cNvGrpSpPr/>
            <p:nvPr/>
          </p:nvGrpSpPr>
          <p:grpSpPr>
            <a:xfrm>
              <a:off x="8521557" y="3896263"/>
              <a:ext cx="3034963" cy="839441"/>
              <a:chOff x="8524434" y="2225614"/>
              <a:chExt cx="3034963" cy="839441"/>
            </a:xfrm>
          </p:grpSpPr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189BF589-9D27-439D-94DB-2E54F7030F5F}"/>
                  </a:ext>
                </a:extLst>
              </p:cNvPr>
              <p:cNvSpPr/>
              <p:nvPr/>
            </p:nvSpPr>
            <p:spPr>
              <a:xfrm>
                <a:off x="8524434" y="2225614"/>
                <a:ext cx="3034963" cy="830997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4D78409-8027-4212-B4B9-8F2D1D1FA023}"/>
                  </a:ext>
                </a:extLst>
              </p:cNvPr>
              <p:cNvSpPr txBox="1"/>
              <p:nvPr/>
            </p:nvSpPr>
            <p:spPr>
              <a:xfrm>
                <a:off x="8618872" y="2234058"/>
                <a:ext cx="25683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</a:rPr>
                  <a:t>DIMENSIONES</a:t>
                </a:r>
              </a:p>
              <a:p>
                <a:pPr algn="ctr"/>
                <a:r>
                  <a:rPr lang="es-E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</a:rPr>
                  <a:t>ESTRUCTURALES</a:t>
                </a:r>
                <a:endParaRPr lang="es-CO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C245E6B4-58D6-43E4-A9B2-84E7DBC68DDF}"/>
              </a:ext>
            </a:extLst>
          </p:cNvPr>
          <p:cNvGrpSpPr/>
          <p:nvPr/>
        </p:nvGrpSpPr>
        <p:grpSpPr>
          <a:xfrm>
            <a:off x="7039155" y="4930923"/>
            <a:ext cx="4517365" cy="1409292"/>
            <a:chOff x="7039155" y="4930923"/>
            <a:chExt cx="4517365" cy="1409292"/>
          </a:xfrm>
        </p:grpSpPr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80D83B2A-6AF8-4444-95AE-C382497ED8F3}"/>
                </a:ext>
              </a:extLst>
            </p:cNvPr>
            <p:cNvCxnSpPr>
              <a:cxnSpLocks/>
            </p:cNvCxnSpPr>
            <p:nvPr/>
          </p:nvCxnSpPr>
          <p:spPr>
            <a:xfrm>
              <a:off x="7039155" y="4930923"/>
              <a:ext cx="1433520" cy="93504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1FF9B798-112F-49EA-BFFF-4E0C85023776}"/>
                </a:ext>
              </a:extLst>
            </p:cNvPr>
            <p:cNvGrpSpPr/>
            <p:nvPr/>
          </p:nvGrpSpPr>
          <p:grpSpPr>
            <a:xfrm>
              <a:off x="8521557" y="5500774"/>
              <a:ext cx="3034963" cy="839441"/>
              <a:chOff x="8524434" y="2225614"/>
              <a:chExt cx="3034963" cy="839441"/>
            </a:xfrm>
          </p:grpSpPr>
          <p:sp>
            <p:nvSpPr>
              <p:cNvPr id="28" name="Rectángulo: esquinas redondeadas 27">
                <a:extLst>
                  <a:ext uri="{FF2B5EF4-FFF2-40B4-BE49-F238E27FC236}">
                    <a16:creationId xmlns:a16="http://schemas.microsoft.com/office/drawing/2014/main" id="{1D6A57E8-F071-4886-B320-735F963A4A2C}"/>
                  </a:ext>
                </a:extLst>
              </p:cNvPr>
              <p:cNvSpPr/>
              <p:nvPr/>
            </p:nvSpPr>
            <p:spPr>
              <a:xfrm>
                <a:off x="8524434" y="2225614"/>
                <a:ext cx="3034963" cy="830997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01BD31B-C78F-445B-9F3E-507C0DF6FF74}"/>
                  </a:ext>
                </a:extLst>
              </p:cNvPr>
              <p:cNvSpPr txBox="1"/>
              <p:nvPr/>
            </p:nvSpPr>
            <p:spPr>
              <a:xfrm>
                <a:off x="8805622" y="2234058"/>
                <a:ext cx="21948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</a:rPr>
                  <a:t>DIMENSIONES</a:t>
                </a:r>
              </a:p>
              <a:p>
                <a:pPr algn="ctr"/>
                <a:r>
                  <a:rPr lang="es-E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</a:rPr>
                  <a:t>FENOMÉNICAS</a:t>
                </a:r>
                <a:endParaRPr lang="es-CO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810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8FBFAE-5C57-47BD-866A-B5B67D43D04D}"/>
              </a:ext>
            </a:extLst>
          </p:cNvPr>
          <p:cNvSpPr txBox="1"/>
          <p:nvPr/>
        </p:nvSpPr>
        <p:spPr>
          <a:xfrm>
            <a:off x="690113" y="609432"/>
            <a:ext cx="10866407" cy="830997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EXPERIENCIAL</a:t>
            </a:r>
            <a:endParaRPr lang="es-CO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701939-758A-4312-9AFE-3AE3B2E38FC8}"/>
              </a:ext>
            </a:extLst>
          </p:cNvPr>
          <p:cNvSpPr txBox="1"/>
          <p:nvPr/>
        </p:nvSpPr>
        <p:spPr>
          <a:xfrm>
            <a:off x="989162" y="1595706"/>
            <a:ext cx="1021367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ebdings" panose="05030102010509060703" pitchFamily="18" charset="2"/>
              <a:buChar char=""/>
            </a:pPr>
            <a:r>
              <a:rPr lang="es-E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</a:t>
            </a:r>
            <a:r>
              <a:rPr lang="es-CO" sz="3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xperiencia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= contacto sensible y profundo con la realidad. Deliberación = consciencia + sensibilidad.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No hay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conocimiento nuevo 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sin experiencia vital.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Vivir mecánicamente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: bajos niveles de consciencia y sensibilidad involucrados, baja deliberación al actuar, baja presencialidad en el aquí y ahora…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Vivir deliberadamente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: clave central del desarrollo humano.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¿Somos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surfistas o buzos 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en nuestras vidas?</a:t>
            </a:r>
          </a:p>
        </p:txBody>
      </p:sp>
    </p:spTree>
    <p:extLst>
      <p:ext uri="{BB962C8B-B14F-4D97-AF65-F5344CB8AC3E}">
        <p14:creationId xmlns:p14="http://schemas.microsoft.com/office/powerpoint/2010/main" val="122111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8FBFAE-5C57-47BD-866A-B5B67D43D04D}"/>
              </a:ext>
            </a:extLst>
          </p:cNvPr>
          <p:cNvSpPr txBox="1"/>
          <p:nvPr/>
        </p:nvSpPr>
        <p:spPr>
          <a:xfrm>
            <a:off x="690113" y="609432"/>
            <a:ext cx="10866407" cy="830997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VISIÓN ORGANIZACIONAL</a:t>
            </a:r>
            <a:endParaRPr lang="es-CO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89D74D-B8D0-4C2E-96C2-F5E2E56C8983}"/>
              </a:ext>
            </a:extLst>
          </p:cNvPr>
          <p:cNvSpPr txBox="1"/>
          <p:nvPr/>
        </p:nvSpPr>
        <p:spPr>
          <a:xfrm>
            <a:off x="989162" y="1595706"/>
            <a:ext cx="1021367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E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</a:t>
            </a:r>
            <a:r>
              <a:rPr lang="es-CO" sz="32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iderazgos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centrados en formar </a:t>
            </a:r>
            <a:r>
              <a:rPr lang="es-CO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criterio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(sentido).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Organizaciones con </a:t>
            </a:r>
            <a:r>
              <a:rPr lang="es-CO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propósito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superior claro.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Recomendaciones:</a:t>
            </a:r>
          </a:p>
          <a:p>
            <a:pPr marL="811213" indent="-371475">
              <a:buFont typeface="Wingdings" panose="05000000000000000000" pitchFamily="2" charset="2"/>
              <a:buChar char="§"/>
            </a:pPr>
            <a:r>
              <a:rPr lang="es-CO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Política y procedimientos de viaje 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centrados en generar experiencias vitales para todos</a:t>
            </a:r>
          </a:p>
          <a:p>
            <a:pPr marL="811213" indent="-371475">
              <a:buFont typeface="Wingdings" panose="05000000000000000000" pitchFamily="2" charset="2"/>
              <a:buChar char="§"/>
            </a:pP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Modelos de </a:t>
            </a:r>
            <a:r>
              <a:rPr lang="es-CO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aprendizaje basado en proyectos 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(PBL).</a:t>
            </a:r>
          </a:p>
          <a:p>
            <a:pPr marL="811213" indent="-371475">
              <a:buFont typeface="Wingdings" panose="05000000000000000000" pitchFamily="2" charset="2"/>
              <a:buChar char="§"/>
            </a:pPr>
            <a:r>
              <a:rPr lang="es-CO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Metodologías activas de aprendizaje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: aprender a hacer haciendo.</a:t>
            </a:r>
          </a:p>
          <a:p>
            <a:pPr marL="811213" indent="-371475">
              <a:buFont typeface="Wingdings" panose="05000000000000000000" pitchFamily="2" charset="2"/>
              <a:buChar char="§"/>
            </a:pPr>
            <a:endParaRPr lang="es-CO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36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8FBFAE-5C57-47BD-866A-B5B67D43D04D}"/>
              </a:ext>
            </a:extLst>
          </p:cNvPr>
          <p:cNvSpPr txBox="1"/>
          <p:nvPr/>
        </p:nvSpPr>
        <p:spPr>
          <a:xfrm>
            <a:off x="690113" y="609432"/>
            <a:ext cx="10866407" cy="830997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RELACIONAL</a:t>
            </a:r>
            <a:endParaRPr lang="es-CO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2C0DAC-5EB5-46D0-94FA-76A30991D3F8}"/>
              </a:ext>
            </a:extLst>
          </p:cNvPr>
          <p:cNvSpPr txBox="1"/>
          <p:nvPr/>
        </p:nvSpPr>
        <p:spPr>
          <a:xfrm>
            <a:off x="989162" y="1595706"/>
            <a:ext cx="102136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</a:t>
            </a:r>
            <a:r>
              <a:rPr lang="es-CO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ar y recibir atención 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como necesidad vital del ser humano.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El papel de la </a:t>
            </a:r>
            <a:r>
              <a:rPr lang="es-CO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escucha activa 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= contacto deliberado y sensible con el otro.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De relaciones </a:t>
            </a:r>
            <a:r>
              <a:rPr lang="es-CO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superficiales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(</a:t>
            </a:r>
            <a:r>
              <a:rPr lang="es-CO" sz="32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surfismo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) a relaciones </a:t>
            </a:r>
            <a:r>
              <a:rPr lang="es-CO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profundas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(buceo).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La filosofía </a:t>
            </a:r>
            <a:r>
              <a:rPr lang="es-CO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Ubuntu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= “soy porque eres”.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El </a:t>
            </a:r>
            <a:r>
              <a:rPr lang="es-CO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trabajo en equipo 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como el escenario ideal del trabajo humano.</a:t>
            </a:r>
          </a:p>
        </p:txBody>
      </p:sp>
    </p:spTree>
    <p:extLst>
      <p:ext uri="{BB962C8B-B14F-4D97-AF65-F5344CB8AC3E}">
        <p14:creationId xmlns:p14="http://schemas.microsoft.com/office/powerpoint/2010/main" val="346657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8FBFAE-5C57-47BD-866A-B5B67D43D04D}"/>
              </a:ext>
            </a:extLst>
          </p:cNvPr>
          <p:cNvSpPr txBox="1"/>
          <p:nvPr/>
        </p:nvSpPr>
        <p:spPr>
          <a:xfrm>
            <a:off x="690113" y="609432"/>
            <a:ext cx="10866407" cy="830997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VISIÓN ORGANIZACIONAL</a:t>
            </a:r>
            <a:endParaRPr lang="es-CO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D37B7DF-7F97-4799-A479-39067F1724EF}"/>
              </a:ext>
            </a:extLst>
          </p:cNvPr>
          <p:cNvSpPr txBox="1"/>
          <p:nvPr/>
        </p:nvSpPr>
        <p:spPr>
          <a:xfrm>
            <a:off x="989162" y="1492188"/>
            <a:ext cx="1021367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E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J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untarse no es garantía 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de un entramado organizacional de relaciones enriquecidas y enriquecedoras.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Los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riesgos de la tecnología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: ¿autistas digitales?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El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teletrabajo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: ¿amor a distancia?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Recomendaciones:</a:t>
            </a:r>
          </a:p>
          <a:p>
            <a:pPr marL="723900" indent="-274638"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Espacios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: abiertos, </a:t>
            </a:r>
            <a:r>
              <a:rPr lang="es-CO" sz="30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desjerarquizados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…</a:t>
            </a:r>
          </a:p>
          <a:p>
            <a:pPr marL="723900" indent="-274638"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Plataformas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colaborativas</a:t>
            </a:r>
          </a:p>
          <a:p>
            <a:pPr marL="723900" indent="-274638"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Trabajo en equipo</a:t>
            </a:r>
          </a:p>
          <a:p>
            <a:pPr marL="723900" indent="-274638"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Iniciativas socioambientales: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integración por intereses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de vida.</a:t>
            </a:r>
          </a:p>
        </p:txBody>
      </p:sp>
    </p:spTree>
    <p:extLst>
      <p:ext uri="{BB962C8B-B14F-4D97-AF65-F5344CB8AC3E}">
        <p14:creationId xmlns:p14="http://schemas.microsoft.com/office/powerpoint/2010/main" val="251939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8FBFAE-5C57-47BD-866A-B5B67D43D04D}"/>
              </a:ext>
            </a:extLst>
          </p:cNvPr>
          <p:cNvSpPr txBox="1"/>
          <p:nvPr/>
        </p:nvSpPr>
        <p:spPr>
          <a:xfrm>
            <a:off x="690113" y="609432"/>
            <a:ext cx="10866407" cy="830997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TRASCENDENTE</a:t>
            </a:r>
            <a:endParaRPr lang="es-CO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32D90D-F49C-4A2F-9256-AA2244F841C1}"/>
              </a:ext>
            </a:extLst>
          </p:cNvPr>
          <p:cNvSpPr txBox="1"/>
          <p:nvPr/>
        </p:nvSpPr>
        <p:spPr>
          <a:xfrm>
            <a:off x="989162" y="1595706"/>
            <a:ext cx="1021367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“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Tener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un ideal 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es tener una razón para vivir”.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El desarrollo personal no se vuelve autónomo hasta que no se tiene un contacto sensible con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realidades trascendentes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,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transpersonales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Religiosidad versus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espiritualidad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“El hombre no es otra cosa que la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evolución hecha consciente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de sí misma”. </a:t>
            </a:r>
            <a:r>
              <a:rPr lang="es-CO" sz="30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Aldoux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Huxley. 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Cargamos con una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enorme responsabilidad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: desplegar nuestra experiencia vital, siendo deliberadamente leales a la deriva evolutiva.</a:t>
            </a:r>
          </a:p>
        </p:txBody>
      </p:sp>
    </p:spTree>
    <p:extLst>
      <p:ext uri="{BB962C8B-B14F-4D97-AF65-F5344CB8AC3E}">
        <p14:creationId xmlns:p14="http://schemas.microsoft.com/office/powerpoint/2010/main" val="55337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8FBFAE-5C57-47BD-866A-B5B67D43D04D}"/>
              </a:ext>
            </a:extLst>
          </p:cNvPr>
          <p:cNvSpPr txBox="1"/>
          <p:nvPr/>
        </p:nvSpPr>
        <p:spPr>
          <a:xfrm>
            <a:off x="690113" y="609432"/>
            <a:ext cx="10866407" cy="830997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VISIÓN ORGANIZACIONAL</a:t>
            </a:r>
            <a:endParaRPr lang="es-CO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32D90D-F49C-4A2F-9256-AA2244F841C1}"/>
              </a:ext>
            </a:extLst>
          </p:cNvPr>
          <p:cNvSpPr txBox="1"/>
          <p:nvPr/>
        </p:nvSpPr>
        <p:spPr>
          <a:xfrm>
            <a:off x="989162" y="1595706"/>
            <a:ext cx="102136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E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Obsesión</a:t>
            </a: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por el P&amp;G, </a:t>
            </a:r>
            <a:r>
              <a:rPr lang="es-E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hipocresía</a:t>
            </a: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frente al desarrollo social y de las personas. </a:t>
            </a:r>
            <a:r>
              <a:rPr lang="es-E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No funciona</a:t>
            </a: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Primeras respuestas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: los estándares (ISO-26000, PRI, ISO-53800, ISO-14001, ISO-20400, ISO-37000, ISO-30415, ISO-37101</a:t>
            </a:r>
            <a:r>
              <a:rPr lang="es-CO" sz="30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, ISO-30414, etc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Respuesta de fondo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: voluntad directiva para construir organizaciones que sean:</a:t>
            </a:r>
          </a:p>
          <a:p>
            <a:pPr marL="811213" indent="-361950">
              <a:buFont typeface="Wingdings" panose="05000000000000000000" pitchFamily="2" charset="2"/>
              <a:buChar char="§"/>
            </a:pPr>
            <a:r>
              <a:rPr lang="es-CO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Económicamente eficientes y transparentes</a:t>
            </a:r>
          </a:p>
          <a:p>
            <a:pPr marL="811213" indent="-361950">
              <a:buFont typeface="Wingdings" panose="05000000000000000000" pitchFamily="2" charset="2"/>
              <a:buChar char="§"/>
            </a:pPr>
            <a:r>
              <a:rPr lang="es-CO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Ambientalmente amigables y regenerativas</a:t>
            </a:r>
          </a:p>
          <a:p>
            <a:pPr marL="811213" indent="-361950">
              <a:buFont typeface="Wingdings" panose="05000000000000000000" pitchFamily="2" charset="2"/>
              <a:buChar char="§"/>
            </a:pPr>
            <a:r>
              <a:rPr lang="es-CO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Socialmente incluyentes y equitativas</a:t>
            </a:r>
          </a:p>
          <a:p>
            <a:pPr marL="811213" indent="-361950">
              <a:buFont typeface="Wingdings" panose="05000000000000000000" pitchFamily="2" charset="2"/>
              <a:buChar char="§"/>
            </a:pPr>
            <a:r>
              <a:rPr lang="es-CO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Institucionalmente integradas e integradoras</a:t>
            </a:r>
          </a:p>
        </p:txBody>
      </p:sp>
    </p:spTree>
    <p:extLst>
      <p:ext uri="{BB962C8B-B14F-4D97-AF65-F5344CB8AC3E}">
        <p14:creationId xmlns:p14="http://schemas.microsoft.com/office/powerpoint/2010/main" val="372541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5A0C3F3-4F48-4161-B883-09C3E6FC9F4D}"/>
              </a:ext>
            </a:extLst>
          </p:cNvPr>
          <p:cNvSpPr txBox="1"/>
          <p:nvPr/>
        </p:nvSpPr>
        <p:spPr>
          <a:xfrm>
            <a:off x="7332454" y="3640348"/>
            <a:ext cx="3837910" cy="2123658"/>
          </a:xfrm>
          <a:prstGeom prst="rect">
            <a:avLst/>
          </a:prstGeom>
          <a:noFill/>
          <a:effectLst>
            <a:outerShdw blurRad="101600" dist="76200" algn="l" rotWithShape="0">
              <a:schemeClr val="accent2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s-E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¡MUCHAS</a:t>
            </a:r>
          </a:p>
          <a:p>
            <a:r>
              <a:rPr lang="es-E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GRACIAS!</a:t>
            </a:r>
            <a:endParaRPr lang="es-CO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117498D-0CE9-46EE-BED9-B24E7D8B0922}"/>
              </a:ext>
            </a:extLst>
          </p:cNvPr>
          <p:cNvSpPr/>
          <p:nvPr/>
        </p:nvSpPr>
        <p:spPr>
          <a:xfrm>
            <a:off x="10938294" y="0"/>
            <a:ext cx="1253706" cy="9834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Picture 2" descr="Resultado de imagen para quality forum colombia">
            <a:extLst>
              <a:ext uri="{FF2B5EF4-FFF2-40B4-BE49-F238E27FC236}">
                <a16:creationId xmlns:a16="http://schemas.microsoft.com/office/drawing/2014/main" id="{07D18809-7571-4F6E-B8B2-7B36F8FD8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63" y="2043075"/>
            <a:ext cx="1720031" cy="172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84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78C87A6-ECDD-4539-A3BA-48D4B92B765A}"/>
              </a:ext>
            </a:extLst>
          </p:cNvPr>
          <p:cNvSpPr txBox="1"/>
          <p:nvPr/>
        </p:nvSpPr>
        <p:spPr>
          <a:xfrm>
            <a:off x="5102525" y="3679967"/>
            <a:ext cx="60988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1</a:t>
            </a:r>
          </a:p>
          <a:p>
            <a:pPr algn="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DIMENSIONES ESENCIALES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8293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A60F471-00A6-4FA5-8767-7BB8541E9EA8}"/>
              </a:ext>
            </a:extLst>
          </p:cNvPr>
          <p:cNvSpPr txBox="1"/>
          <p:nvPr/>
        </p:nvSpPr>
        <p:spPr>
          <a:xfrm>
            <a:off x="690113" y="609432"/>
            <a:ext cx="10866407" cy="830997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UNIDAD</a:t>
            </a:r>
            <a:endParaRPr lang="es-CO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D2D5D27-DDDE-4A13-9348-A09DDE7A7769}"/>
              </a:ext>
            </a:extLst>
          </p:cNvPr>
          <p:cNvSpPr txBox="1"/>
          <p:nvPr/>
        </p:nvSpPr>
        <p:spPr>
          <a:xfrm rot="16200000">
            <a:off x="-1305458" y="5163713"/>
            <a:ext cx="30523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rrestrepog@gmail.com</a:t>
            </a:r>
            <a:endParaRPr lang="es-CO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DF81B1C-1BEA-418A-A366-EBD60A8F3BF0}"/>
              </a:ext>
            </a:extLst>
          </p:cNvPr>
          <p:cNvSpPr txBox="1"/>
          <p:nvPr/>
        </p:nvSpPr>
        <p:spPr>
          <a:xfrm>
            <a:off x="989162" y="1440429"/>
            <a:ext cx="102136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Lo que el ser humano piensa (consciencia), siente (sensibilidad) y hace (corporeidad), forma parte de una </a:t>
            </a:r>
            <a:r>
              <a:rPr lang="es-C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unidad indisoluble</a:t>
            </a: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. 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No es posible </a:t>
            </a:r>
            <a:r>
              <a:rPr lang="es-C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fragmentar</a:t>
            </a: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, ni separar, ni intervenir separadamente.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Todo abordaje desintegrado del ser humano produce </a:t>
            </a:r>
            <a:r>
              <a:rPr lang="es-C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desintegración</a:t>
            </a: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Consecuencias</a:t>
            </a: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 la desintegración genera </a:t>
            </a:r>
            <a:r>
              <a:rPr lang="es-C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daños</a:t>
            </a: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</a:t>
            </a:r>
          </a:p>
          <a:p>
            <a:pPr marL="896938" indent="-896938"/>
            <a:r>
              <a:rPr lang="es-CO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	</a:t>
            </a:r>
            <a:r>
              <a:rPr lang="es-CO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Físicos</a:t>
            </a:r>
            <a:r>
              <a:rPr lang="es-CO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 fatiga, </a:t>
            </a:r>
            <a:r>
              <a:rPr lang="es-CO" sz="24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des-atención</a:t>
            </a:r>
            <a:r>
              <a:rPr lang="es-CO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, </a:t>
            </a:r>
            <a:r>
              <a:rPr lang="es-CO" sz="24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dis-confort</a:t>
            </a:r>
            <a:r>
              <a:rPr lang="es-CO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, </a:t>
            </a:r>
            <a:r>
              <a:rPr lang="es-CO" sz="24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dis-metabolismo</a:t>
            </a:r>
            <a:r>
              <a:rPr lang="es-CO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…)</a:t>
            </a:r>
          </a:p>
          <a:p>
            <a:pPr marL="896938" indent="-896938"/>
            <a:r>
              <a:rPr lang="es-CO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	</a:t>
            </a:r>
            <a:r>
              <a:rPr lang="es-CO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Emocionales</a:t>
            </a:r>
            <a:r>
              <a:rPr lang="es-CO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 estrés, angustia, salud mental…</a:t>
            </a:r>
          </a:p>
          <a:p>
            <a:pPr marL="896938" indent="-896938"/>
            <a:r>
              <a:rPr lang="es-CO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	</a:t>
            </a:r>
            <a:r>
              <a:rPr lang="es-CO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Espirituales</a:t>
            </a:r>
            <a:r>
              <a:rPr lang="es-CO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 incertidumbre, pérdida de sentido, pérdida de propósito…</a:t>
            </a:r>
            <a:endParaRPr lang="es-C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221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8FBFAE-5C57-47BD-866A-B5B67D43D04D}"/>
              </a:ext>
            </a:extLst>
          </p:cNvPr>
          <p:cNvSpPr txBox="1"/>
          <p:nvPr/>
        </p:nvSpPr>
        <p:spPr>
          <a:xfrm>
            <a:off x="690113" y="609432"/>
            <a:ext cx="10866407" cy="830997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VISIÓN ORGANIZACIONAL</a:t>
            </a:r>
            <a:endParaRPr lang="es-CO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4C96FF-8906-4454-BE3A-2E0457F13167}"/>
              </a:ext>
            </a:extLst>
          </p:cNvPr>
          <p:cNvSpPr txBox="1"/>
          <p:nvPr/>
        </p:nvSpPr>
        <p:spPr>
          <a:xfrm>
            <a:off x="989162" y="1595706"/>
            <a:ext cx="1021367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No se contrata individuos, sino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familias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. 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No se ofrecen “puestos”, sino una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opciones de vida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Consecuencias:</a:t>
            </a:r>
          </a:p>
          <a:p>
            <a:pPr marL="811213" indent="-361950" defTabSz="179388"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Participación familiar 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en la vida social de la empresa.</a:t>
            </a:r>
          </a:p>
          <a:p>
            <a:pPr marL="811213" indent="-361950" defTabSz="179388"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Formación en: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proyecto de vida, consciencia política, cultura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…</a:t>
            </a:r>
          </a:p>
          <a:p>
            <a:pPr marL="811213" indent="-361950" defTabSz="179388"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Atención integral al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bienestar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persona-familia.</a:t>
            </a:r>
          </a:p>
          <a:p>
            <a:pPr marL="449263" lvl="1" indent="-449263" defTabSz="179388"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Recomendación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: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Guía EFR 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— </a:t>
            </a:r>
            <a:r>
              <a:rPr lang="es-CO" sz="30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Empesas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Familiarmente Responsables. Aplican auditoría y certificación.</a:t>
            </a:r>
          </a:p>
        </p:txBody>
      </p:sp>
    </p:spTree>
    <p:extLst>
      <p:ext uri="{BB962C8B-B14F-4D97-AF65-F5344CB8AC3E}">
        <p14:creationId xmlns:p14="http://schemas.microsoft.com/office/powerpoint/2010/main" val="295406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8FBFAE-5C57-47BD-866A-B5B67D43D04D}"/>
              </a:ext>
            </a:extLst>
          </p:cNvPr>
          <p:cNvSpPr txBox="1"/>
          <p:nvPr/>
        </p:nvSpPr>
        <p:spPr>
          <a:xfrm>
            <a:off x="690113" y="609432"/>
            <a:ext cx="10866407" cy="830997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SINGULARIDAD</a:t>
            </a:r>
            <a:endParaRPr lang="es-CO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60A2940-BAAA-4CF3-9F73-203237F969F3}"/>
              </a:ext>
            </a:extLst>
          </p:cNvPr>
          <p:cNvSpPr txBox="1"/>
          <p:nvPr/>
        </p:nvSpPr>
        <p:spPr>
          <a:xfrm>
            <a:off x="989162" y="1509441"/>
            <a:ext cx="1021367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Cada ser humano es producto, no solo de su propia “lotería” </a:t>
            </a:r>
            <a:r>
              <a:rPr lang="es-CO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genética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y de su hábitat </a:t>
            </a:r>
            <a:r>
              <a:rPr lang="es-CO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cultural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, sino y ante todo de su </a:t>
            </a:r>
            <a:r>
              <a:rPr lang="es-CO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experiencia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vital.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Es un ser </a:t>
            </a:r>
            <a:r>
              <a:rPr lang="es-CO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único e irrepetible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, un universo singular de significados.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Requiere </a:t>
            </a:r>
            <a:r>
              <a:rPr lang="es-CO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atención personal y diferenciada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</a:p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CO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Consecuencias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:</a:t>
            </a:r>
          </a:p>
          <a:p>
            <a:pPr marL="984250" indent="-457200">
              <a:buFont typeface="Wingdings" panose="05000000000000000000" pitchFamily="2" charset="2"/>
              <a:buChar char="§"/>
            </a:pP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La sociedad contemporánea </a:t>
            </a:r>
            <a:r>
              <a:rPr lang="es-CO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uniforma y estandariza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</a:p>
          <a:p>
            <a:pPr marL="984250" indent="-457200">
              <a:buFont typeface="Wingdings" panose="05000000000000000000" pitchFamily="2" charset="2"/>
              <a:buChar char="§"/>
            </a:pP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En tal sentido, </a:t>
            </a:r>
            <a:r>
              <a:rPr lang="es-CO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destruye la identidad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795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8FBFAE-5C57-47BD-866A-B5B67D43D04D}"/>
              </a:ext>
            </a:extLst>
          </p:cNvPr>
          <p:cNvSpPr txBox="1"/>
          <p:nvPr/>
        </p:nvSpPr>
        <p:spPr>
          <a:xfrm>
            <a:off x="690113" y="609432"/>
            <a:ext cx="10866407" cy="830997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VISIÓN ORGANIZACIONAL</a:t>
            </a:r>
            <a:endParaRPr lang="es-CO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0D40DA7-9756-4A29-AF5B-1DAE3BB598F1}"/>
              </a:ext>
            </a:extLst>
          </p:cNvPr>
          <p:cNvSpPr txBox="1"/>
          <p:nvPr/>
        </p:nvSpPr>
        <p:spPr>
          <a:xfrm>
            <a:off x="989162" y="1595706"/>
            <a:ext cx="1021367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Alta </a:t>
            </a:r>
            <a:r>
              <a:rPr lang="es-E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personalización</a:t>
            </a: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de los procesos técnicos, humanos y sociales. Ejemplos:</a:t>
            </a:r>
          </a:p>
          <a:p>
            <a:pPr marL="896938" indent="-457200">
              <a:buFont typeface="Wingdings" panose="05000000000000000000" pitchFamily="2" charset="2"/>
              <a:buChar char="§"/>
            </a:pP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Procesos de </a:t>
            </a:r>
            <a:r>
              <a:rPr lang="es-E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aprendizaje</a:t>
            </a: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personalizados.</a:t>
            </a:r>
          </a:p>
          <a:p>
            <a:pPr marL="896938" indent="-457200">
              <a:buFont typeface="Wingdings" panose="05000000000000000000" pitchFamily="2" charset="2"/>
              <a:buChar char="§"/>
            </a:pP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Procesos técnicos por </a:t>
            </a:r>
            <a:r>
              <a:rPr lang="es-E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criterios</a:t>
            </a: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, más que instrucciones.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Infraestructuras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a escala humana.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Compensación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y planes de carrera flexibles.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Canasta familiar 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de bienestar.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Menús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personalizados.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Auto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formación y autogestión.</a:t>
            </a:r>
          </a:p>
        </p:txBody>
      </p:sp>
    </p:spTree>
    <p:extLst>
      <p:ext uri="{BB962C8B-B14F-4D97-AF65-F5344CB8AC3E}">
        <p14:creationId xmlns:p14="http://schemas.microsoft.com/office/powerpoint/2010/main" val="293439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78C87A6-ECDD-4539-A3BA-48D4B92B765A}"/>
              </a:ext>
            </a:extLst>
          </p:cNvPr>
          <p:cNvSpPr txBox="1"/>
          <p:nvPr/>
        </p:nvSpPr>
        <p:spPr>
          <a:xfrm>
            <a:off x="5102525" y="3679967"/>
            <a:ext cx="60988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2</a:t>
            </a:r>
          </a:p>
          <a:p>
            <a:pPr algn="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DIMENSIONES ESTRUCTURALES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220267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8FBFAE-5C57-47BD-866A-B5B67D43D04D}"/>
              </a:ext>
            </a:extLst>
          </p:cNvPr>
          <p:cNvSpPr txBox="1"/>
          <p:nvPr/>
        </p:nvSpPr>
        <p:spPr>
          <a:xfrm>
            <a:off x="690113" y="609432"/>
            <a:ext cx="10866407" cy="830997"/>
          </a:xfrm>
          <a:prstGeom prst="rect">
            <a:avLst/>
          </a:prstGeom>
          <a:noFill/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CONSCIENCIA</a:t>
            </a:r>
            <a:endParaRPr lang="es-CO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05C06E1-F3F6-443D-8E3B-D3E4F1C3E277}"/>
              </a:ext>
            </a:extLst>
          </p:cNvPr>
          <p:cNvSpPr txBox="1"/>
          <p:nvPr/>
        </p:nvSpPr>
        <p:spPr>
          <a:xfrm>
            <a:off x="989162" y="1561200"/>
            <a:ext cx="1021367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ebdings" panose="05030102010509060703" pitchFamily="18" charset="2"/>
              <a:buChar char=""/>
            </a:pPr>
            <a:r>
              <a:rPr lang="es-ES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</a:t>
            </a:r>
            <a:r>
              <a:rPr lang="es-CO" sz="30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apacidad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de “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darse cuenta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”: </a:t>
            </a:r>
            <a:r>
              <a:rPr lang="es-CO" sz="30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auto-reflexión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Consecuencias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: </a:t>
            </a:r>
          </a:p>
          <a:p>
            <a:pPr marL="811213" indent="-3619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Capacidad de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aprendizaje 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(el asombro).</a:t>
            </a:r>
          </a:p>
          <a:p>
            <a:pPr marL="811213" indent="-3619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Sentidos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ético y de libertad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</a:p>
          <a:p>
            <a:pPr marL="449263" indent="-449263">
              <a:buClr>
                <a:schemeClr val="accent1">
                  <a:lumMod val="50000"/>
                </a:schemeClr>
              </a:buClr>
              <a:buFont typeface="Webdings" panose="05030102010509060703" pitchFamily="18" charset="2"/>
              <a:buChar char=""/>
            </a:pP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Posibilidad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: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ampliación del campo de consciencia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:</a:t>
            </a:r>
          </a:p>
          <a:p>
            <a:pPr marL="906463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Nuevos significados, cada vez más detallados, amplios y profundos, a partir de la experiencia.</a:t>
            </a:r>
          </a:p>
          <a:p>
            <a:pPr marL="906463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Una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posibilidad infinita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, esencia del auténtico desarrollo humano.</a:t>
            </a:r>
          </a:p>
          <a:p>
            <a:pPr marL="906463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 más desarrollo humano, mejor </a:t>
            </a:r>
            <a:r>
              <a:rPr lang="es-CO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calidad y efectividad</a:t>
            </a:r>
            <a:r>
              <a:rPr lang="es-CO" sz="3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en la actuación.</a:t>
            </a:r>
          </a:p>
        </p:txBody>
      </p:sp>
    </p:spTree>
    <p:extLst>
      <p:ext uri="{BB962C8B-B14F-4D97-AF65-F5344CB8AC3E}">
        <p14:creationId xmlns:p14="http://schemas.microsoft.com/office/powerpoint/2010/main" val="12867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1376</Words>
  <Application>Microsoft Office PowerPoint</Application>
  <PresentationFormat>Panorámica</PresentationFormat>
  <Paragraphs>170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Trebuchet MS</vt:lpstr>
      <vt:lpstr>Webdings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RamiroR.</dc:creator>
  <cp:lastModifiedBy>RamiroR.</cp:lastModifiedBy>
  <cp:revision>13</cp:revision>
  <dcterms:created xsi:type="dcterms:W3CDTF">2024-09-23T20:49:29Z</dcterms:created>
  <dcterms:modified xsi:type="dcterms:W3CDTF">2024-09-25T23:00:45Z</dcterms:modified>
</cp:coreProperties>
</file>