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C95"/>
    <a:srgbClr val="CEFF0A"/>
    <a:srgbClr val="F0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C4291-B54A-8D3F-7D6A-98FD1C71004C}" v="1993" dt="2022-04-17T21:25:02.220"/>
    <p1510:client id="{9E4338A1-0ED3-4A42-74C8-E39075230096}" v="1478" dt="2022-04-17T19:01:53.168"/>
    <p1510:client id="{E5B576E2-BDCC-4460-81D3-8EC8D4C1BCFB}" v="879" dt="2022-04-17T17:03:34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9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6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55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63" r:id="rId6"/>
    <p:sldLayoutId id="2147483859" r:id="rId7"/>
    <p:sldLayoutId id="2147483860" r:id="rId8"/>
    <p:sldLayoutId id="2147483861" r:id="rId9"/>
    <p:sldLayoutId id="2147483862" r:id="rId10"/>
    <p:sldLayoutId id="214748386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agility.com/2016/07/06/updates-to-the-scrum-guide-the-5-scrum-values-take-center-stage-scrum-org-community-blo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4/benefits-of-using-automation-software-for-your-subscription-busines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.picdn.net/shutterstock/videos/1049951068/thumb/9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udeis.co/blog/2020/waterfall-instinc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italnumbers.com/blog/agile-vs-waterfall-which-development-methodology-should-you-choos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sdlc/sdlc_waterfall_model.htm" TargetMode="External"/><Relationship Id="rId5" Type="http://schemas.openxmlformats.org/officeDocument/2006/relationships/hyperlink" Target="https://www.tutorialspoint.com/sdlc/sdlc_agile_model.htm" TargetMode="External"/><Relationship Id="rId4" Type="http://schemas.openxmlformats.org/officeDocument/2006/relationships/hyperlink" Target="https://scrumguides.org/scrum-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9BC917F-406B-E46A-C903-F21655452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606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34" name="Oval 33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  <a:noFill/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/>
              <a:t>Software development lifecycle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Applying Agile framework and Scrum methodology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2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B73BC-D1B3-8870-7DDC-EA4D39B9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/>
              <a:t>The scrum team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ED4650E4-F224-2FFD-EE4D-9ECFDF61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10000"/>
          </a:xfrm>
          <a:ln>
            <a:noFill/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solidFill>
                  <a:srgbClr val="00B0F0"/>
                </a:solidFill>
              </a:rPr>
              <a:t>The Product Owner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represents the business sponsor. They contribute to the team by managing the Product Backlog and maximizing the value of the finished product.</a:t>
            </a:r>
          </a:p>
          <a:p>
            <a:r>
              <a:rPr lang="en-US" b="1">
                <a:solidFill>
                  <a:srgbClr val="00B050"/>
                </a:solidFill>
              </a:rPr>
              <a:t>The Scrum Master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is the servant-leader of the team. They facilitate the Scrum structure and ideology throughout the project.</a:t>
            </a:r>
          </a:p>
          <a:p>
            <a:r>
              <a:rPr lang="en-US" b="1">
                <a:solidFill>
                  <a:srgbClr val="F07000"/>
                </a:solidFill>
              </a:rPr>
              <a:t>The Developers and Testers</a:t>
            </a:r>
            <a:r>
              <a:rPr lang="en-US"/>
              <a:t> are responsible for creating usable increments each Sprint, as defined by them. They work collectively to achieve the "Definition of Done" for each Sprint goal. (Schwaber &amp; Sutherland, 2020)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2C591EF-D30D-9CEF-0956-5DC5674E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1" y="2175779"/>
            <a:ext cx="4577976" cy="2506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B4DE4-FD1E-B9CF-71AD-CB9F8CF9BC62}"/>
              </a:ext>
            </a:extLst>
          </p:cNvPr>
          <p:cNvSpPr txBox="1"/>
          <p:nvPr/>
        </p:nvSpPr>
        <p:spPr>
          <a:xfrm>
            <a:off x="9147775" y="4584385"/>
            <a:ext cx="2436885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000000"/>
                </a:solidFill>
              </a:rPr>
              <a:t> by Unknown author is licensed under </a:t>
            </a:r>
            <a:r>
              <a:rPr lang="en-US" sz="70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317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F8E1168-9D2C-342A-A7DB-2358EB9C43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111" r="34889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F906C-4EE6-275C-115F-4A95C81C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SDLC and Agile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DB9D5D1C-6E93-8BFA-A507-293CEB57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728" y="511098"/>
            <a:ext cx="4689244" cy="5584902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The agile framework </a:t>
            </a:r>
            <a:r>
              <a:rPr lang="en-US" sz="1500" dirty="0">
                <a:ea typeface="+mn-lt"/>
                <a:cs typeface="+mn-lt"/>
              </a:rPr>
              <a:t>relies heavily on client input and collective teamwork. The</a:t>
            </a:r>
            <a:r>
              <a:rPr lang="en-US" sz="1500" dirty="0"/>
              <a:t> software development lifecycle happens through iterations of the following process: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sz="1500" dirty="0"/>
              <a:t>Planning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Requirement Analysis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Design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Coding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Unit Testing and Acceptance Testing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The team prioritizes select increments of the build to focus on. User feedback is solicited through numerous iterations of development and testing.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The result is deliverable, functional software at the end of each sprint. The final product is the culmination of all increments.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A review is held with the stakeholders, and a retrospective is held with the scrum team following launches.  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Receiving feedback and exploring the successes and failures of the project provides invaluable information to apply to future projects.</a:t>
            </a:r>
            <a:endParaRPr lang="en-US"/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("SDLC – Agile Model", 2017)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FD419-A686-34DF-C3FC-3B45AA097287}"/>
              </a:ext>
            </a:extLst>
          </p:cNvPr>
          <p:cNvSpPr txBox="1"/>
          <p:nvPr/>
        </p:nvSpPr>
        <p:spPr>
          <a:xfrm>
            <a:off x="6167744" y="6602189"/>
            <a:ext cx="258596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48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 descr="City of Niagara Falls, Ontario, Canada image - Free stock ...">
            <a:extLst>
              <a:ext uri="{FF2B5EF4-FFF2-40B4-BE49-F238E27FC236}">
                <a16:creationId xmlns:a16="http://schemas.microsoft.com/office/drawing/2014/main" id="{D65085B0-ACA9-7E0D-3C54-2177E6913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343" r="2465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A2A6E-EF35-2D10-EA00-BDF9F651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Waterfall Method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1147AF5-3AD6-DC1F-0C59-CD23110AD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802" y="371709"/>
            <a:ext cx="4772877" cy="5724291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waterfall method has been regarded as the  standard for software development for many years. Important factors to consider about this process are:</a:t>
            </a:r>
          </a:p>
          <a:p>
            <a:pPr marL="285750" indent="-285750"/>
            <a:r>
              <a:rPr lang="en-US" dirty="0"/>
              <a:t>work does not begin until the project specifications have been agreed upon and documented from beginning to end.</a:t>
            </a:r>
          </a:p>
          <a:p>
            <a:pPr marL="285750" indent="-285750"/>
            <a:r>
              <a:rPr lang="en-US" dirty="0"/>
              <a:t>Once the team begins work, there is no further client collaboration. The team moves through the process of  </a:t>
            </a:r>
            <a:r>
              <a:rPr lang="en-US" i="1" dirty="0"/>
              <a:t>requirement analysis, system design, implementation, testing, </a:t>
            </a:r>
            <a:r>
              <a:rPr lang="en-US" dirty="0"/>
              <a:t>and</a:t>
            </a:r>
            <a:r>
              <a:rPr lang="en-US" i="1" dirty="0"/>
              <a:t> deployment</a:t>
            </a:r>
            <a:r>
              <a:rPr lang="en-US" dirty="0"/>
              <a:t>.</a:t>
            </a:r>
            <a:endParaRPr lang="en-US"/>
          </a:p>
          <a:p>
            <a:pPr marL="285750" indent="-285750"/>
            <a:r>
              <a:rPr lang="en-US" dirty="0"/>
              <a:t>There is only one iteration of this process.</a:t>
            </a:r>
          </a:p>
          <a:p>
            <a:pPr marL="285750" indent="-285750"/>
            <a:r>
              <a:rPr lang="en-US" dirty="0"/>
              <a:t>If the client rejects the finished product and/or there are integral issues found while testing – the project reverts to the planning phase – costing time, money, the confidence of the team, and the satisfaction of the client.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("SDLC – Waterfall Model", 2017)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Had our team used this framework for the SNHU Travel project, I believe it would have resulted in overwhelming failure. The requests we received mid-development concerning fundamental changes to the software would not have been known until deployment, potentially resulting in losing the client altogether.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00E40-B00C-DB27-3D5B-3BDDEAE912F9}"/>
              </a:ext>
            </a:extLst>
          </p:cNvPr>
          <p:cNvSpPr txBox="1"/>
          <p:nvPr/>
        </p:nvSpPr>
        <p:spPr>
          <a:xfrm>
            <a:off x="6136888" y="6582936"/>
            <a:ext cx="56332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Photo Source: </a:t>
            </a:r>
            <a:r>
              <a:rPr lang="en-US" sz="1200" dirty="0">
                <a:hlinkClick r:id="rId3"/>
              </a:rPr>
              <a:t>https://ak.picdn.net/shutterstock/videos/1049951068/thumb/9.jpg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658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FE46F-18CB-6005-7F1E-D88D5342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Agile vs waterfall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10FED62-2C83-1308-4CC8-2CD0529D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When deciding which framework is best suited for your project, you should ask yourself a few questions.</a:t>
            </a:r>
          </a:p>
          <a:p>
            <a:r>
              <a:rPr lang="en-US" dirty="0"/>
              <a:t>Do you anticipate redirection and the need to adapt throughout development?</a:t>
            </a:r>
          </a:p>
          <a:p>
            <a:r>
              <a:rPr lang="en-US" dirty="0"/>
              <a:t>Is a high level of documentation required?</a:t>
            </a:r>
          </a:p>
          <a:p>
            <a:r>
              <a:rPr lang="en-US" dirty="0"/>
              <a:t>Does the project have a rigid scope, budget, and timeline?</a:t>
            </a:r>
          </a:p>
          <a:p>
            <a:r>
              <a:rPr lang="en-US" dirty="0"/>
              <a:t>Can the project be accomplished in a timely manner with only a small team?</a:t>
            </a:r>
          </a:p>
          <a:p>
            <a:pPr marL="0" indent="0">
              <a:buNone/>
            </a:pPr>
            <a:r>
              <a:rPr lang="en-US" dirty="0"/>
              <a:t>(Ray, 2020)</a:t>
            </a:r>
          </a:p>
          <a:p>
            <a:endParaRPr lang="en-US" dirty="0"/>
          </a:p>
        </p:txBody>
      </p:sp>
      <p:pic>
        <p:nvPicPr>
          <p:cNvPr id="34" name="Picture 3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68B8C15-E94B-9386-EF63-5F0A5E8B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0025" y="608987"/>
            <a:ext cx="4577976" cy="22203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B1A3E78-610A-E7C0-0702-9F816AD44CD5}"/>
              </a:ext>
            </a:extLst>
          </p:cNvPr>
          <p:cNvSpPr txBox="1"/>
          <p:nvPr/>
        </p:nvSpPr>
        <p:spPr>
          <a:xfrm>
            <a:off x="8451150" y="2898737"/>
            <a:ext cx="2622413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000000"/>
                </a:solidFill>
              </a:rPr>
              <a:t> by Unknown author is licensed under </a:t>
            </a:r>
            <a:r>
              <a:rPr lang="en-US" sz="70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E991F3-2B16-35D1-F15E-5B6222791F12}"/>
              </a:ext>
            </a:extLst>
          </p:cNvPr>
          <p:cNvSpPr txBox="1"/>
          <p:nvPr/>
        </p:nvSpPr>
        <p:spPr>
          <a:xfrm>
            <a:off x="7168374" y="3311912"/>
            <a:ext cx="4109225" cy="3046988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/>
              <a:t>   During this course, I have found the process of software development to require fluidity, ingenuity, and persistent momentum. For this reason, I highly endorse the implementation of a scrum-agile methodology.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   While time and budget estimations can be less precise, working collaboratively and iteratively allows room for experimentation, failure, and creativity – which ultimately results in a finished product with a truly maximized value.</a:t>
            </a:r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A2793A2-1C1B-1A78-64C3-5692854F6366}"/>
              </a:ext>
            </a:extLst>
          </p:cNvPr>
          <p:cNvCxnSpPr/>
          <p:nvPr/>
        </p:nvCxnSpPr>
        <p:spPr>
          <a:xfrm>
            <a:off x="5462238" y="1587191"/>
            <a:ext cx="1583473" cy="282869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8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9BC917F-406B-E46A-C903-F21655452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565" y="1524000"/>
            <a:ext cx="3337113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1488" y="1524000"/>
            <a:ext cx="6058828" cy="3921513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74320" indent="-228600">
              <a:spcBef>
                <a:spcPts val="200"/>
              </a:spcBef>
            </a:pPr>
            <a:r>
              <a:rPr lang="en-US" dirty="0"/>
              <a:t>Ray, A. (2020, September 30). </a:t>
            </a:r>
            <a:r>
              <a:rPr lang="en-US" i="1" dirty="0"/>
              <a:t>Agile vs. Waterfall</a:t>
            </a:r>
            <a:r>
              <a:rPr lang="en-US" dirty="0"/>
              <a:t>. Capital Numbers. </a:t>
            </a:r>
            <a:r>
              <a:rPr lang="en-US" dirty="0">
                <a:ea typeface="+mn-lt"/>
                <a:cs typeface="+mn-lt"/>
                <a:hlinkClick r:id="rId3"/>
              </a:rPr>
              <a:t>https://www.capitalnumbers.com/blog/agile-vs-waterfall-which-development-methodology-should-you-choose/</a:t>
            </a:r>
            <a:endParaRPr lang="en-US" i="1" dirty="0"/>
          </a:p>
          <a:p>
            <a:pPr marL="274320" indent="-228600">
              <a:spcBef>
                <a:spcPts val="200"/>
              </a:spcBef>
            </a:pPr>
            <a:endParaRPr lang="en-US" dirty="0"/>
          </a:p>
          <a:p>
            <a:pPr marL="274320" indent="-228600">
              <a:spcBef>
                <a:spcPts val="200"/>
              </a:spcBef>
            </a:pPr>
            <a:r>
              <a:rPr lang="en-US" dirty="0"/>
              <a:t>Schwaber, K., &amp; Sutherland, J. (2020). </a:t>
            </a:r>
            <a:r>
              <a:rPr lang="en-US" i="1" dirty="0"/>
              <a:t>The 2020 Scrum Guide</a:t>
            </a:r>
            <a:r>
              <a:rPr lang="en-US" dirty="0"/>
              <a:t>. Scrum Guides. </a:t>
            </a:r>
            <a:r>
              <a:rPr lang="en-US" dirty="0">
                <a:ea typeface="+mn-lt"/>
                <a:cs typeface="+mn-lt"/>
                <a:hlinkClick r:id="rId4"/>
              </a:rPr>
              <a:t>https://scrumguides.org/scrum-guide.html</a:t>
            </a:r>
            <a:endParaRPr lang="en-US" dirty="0"/>
          </a:p>
          <a:p>
            <a:pPr marL="274320" indent="-228600">
              <a:spcBef>
                <a:spcPts val="200"/>
              </a:spcBef>
            </a:pPr>
            <a:endParaRPr lang="en-US" dirty="0"/>
          </a:p>
          <a:p>
            <a:pPr marL="274320" indent="-228600">
              <a:spcBef>
                <a:spcPts val="200"/>
              </a:spcBef>
            </a:pPr>
            <a:r>
              <a:rPr lang="en-US" i="1" dirty="0"/>
              <a:t>SDLC – Agile Model</a:t>
            </a:r>
            <a:r>
              <a:rPr lang="en-US" dirty="0"/>
              <a:t>. (2017). Tutorials Point.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5"/>
              </a:rPr>
              <a:t>https://www.tutorialspoint.com/sdlc/sdlc_agile_model.htm</a:t>
            </a:r>
            <a:endParaRPr lang="en-US" dirty="0"/>
          </a:p>
          <a:p>
            <a:pPr marL="274320" indent="-228600">
              <a:spcBef>
                <a:spcPts val="200"/>
              </a:spcBef>
            </a:pPr>
            <a:endParaRPr lang="en-US" dirty="0">
              <a:ea typeface="+mn-lt"/>
              <a:cs typeface="+mn-lt"/>
            </a:endParaRPr>
          </a:p>
          <a:p>
            <a:pPr marL="274320" indent="-228600">
              <a:spcBef>
                <a:spcPts val="200"/>
              </a:spcBef>
            </a:pPr>
            <a:r>
              <a:rPr lang="en-US" i="1" dirty="0">
                <a:ea typeface="+mn-lt"/>
                <a:cs typeface="+mn-lt"/>
              </a:rPr>
              <a:t>SDLC – Waterfall Model</a:t>
            </a:r>
            <a:r>
              <a:rPr lang="en-US" dirty="0">
                <a:ea typeface="+mn-lt"/>
                <a:cs typeface="+mn-lt"/>
              </a:rPr>
              <a:t>. (2017). Tutorials Point.  </a:t>
            </a:r>
            <a:r>
              <a:rPr lang="en-US" dirty="0">
                <a:ea typeface="+mn-lt"/>
                <a:cs typeface="+mn-lt"/>
                <a:hlinkClick r:id="rId6"/>
              </a:rPr>
              <a:t>https://www.tutorialspoint.com/sdlc/sdlc_waterfall_model.htm</a:t>
            </a:r>
            <a:endParaRPr lang="en-US" dirty="0">
              <a:ea typeface="+mn-lt"/>
              <a:cs typeface="+mn-lt"/>
            </a:endParaRPr>
          </a:p>
          <a:p>
            <a:pPr indent="-228600">
              <a:spcBef>
                <a:spcPts val="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29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PortalVTI</vt:lpstr>
      <vt:lpstr>Software development lifecycle</vt:lpstr>
      <vt:lpstr>The scrum team</vt:lpstr>
      <vt:lpstr>SDLC and Agile</vt:lpstr>
      <vt:lpstr>The Waterfall Method</vt:lpstr>
      <vt:lpstr>Agile vs waterfall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854</cp:revision>
  <dcterms:created xsi:type="dcterms:W3CDTF">2022-04-17T15:01:26Z</dcterms:created>
  <dcterms:modified xsi:type="dcterms:W3CDTF">2022-04-17T21:27:15Z</dcterms:modified>
</cp:coreProperties>
</file>