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74" r:id="rId5"/>
    <p:sldId id="309" r:id="rId6"/>
    <p:sldId id="310" r:id="rId7"/>
    <p:sldId id="311" r:id="rId8"/>
    <p:sldId id="312" r:id="rId9"/>
    <p:sldId id="317" r:id="rId10"/>
    <p:sldId id="314" r:id="rId11"/>
    <p:sldId id="316" r:id="rId12"/>
    <p:sldId id="323" r:id="rId13"/>
    <p:sldId id="327" r:id="rId14"/>
    <p:sldId id="324" r:id="rId15"/>
    <p:sldId id="326" r:id="rId16"/>
    <p:sldId id="321" r:id="rId17"/>
    <p:sldId id="328" r:id="rId18"/>
    <p:sldId id="325" r:id="rId19"/>
    <p:sldId id="315" r:id="rId20"/>
    <p:sldId id="319" r:id="rId21"/>
    <p:sldId id="313" r:id="rId22"/>
    <p:sldId id="320" r:id="rId23"/>
    <p:sldId id="32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4" autoAdjust="0"/>
    <p:restoredTop sz="94619" autoAdjust="0"/>
  </p:normalViewPr>
  <p:slideViewPr>
    <p:cSldViewPr snapToGrid="0">
      <p:cViewPr varScale="1">
        <p:scale>
          <a:sx n="81" d="100"/>
          <a:sy n="81" d="100"/>
        </p:scale>
        <p:origin x="2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iagrams/_rels/data4.xml.rels><?xml version="1.0" encoding="UTF-8" standalone="yes"?>
<Relationships xmlns="http://schemas.openxmlformats.org/package/2006/relationships"><Relationship Id="rId1" Type="http://schemas.openxmlformats.org/officeDocument/2006/relationships/image" Target="../media/image2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03054E-790B-49FE-8E78-57823626090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BBC2835-1293-4233-80C3-B4ACB7B5121B}">
      <dgm:prSet custT="1"/>
      <dgm:spPr/>
      <dgm:t>
        <a:bodyPr/>
        <a:lstStyle/>
        <a:p>
          <a:pPr>
            <a:defRPr cap="all"/>
          </a:pPr>
          <a:r>
            <a:rPr lang="en-US" sz="1600" dirty="0"/>
            <a:t>Currently live in Dallas, Texas</a:t>
          </a:r>
        </a:p>
      </dgm:t>
    </dgm:pt>
    <dgm:pt modelId="{CFD7EDE4-C42A-4146-BF02-2FE1C38986C7}" type="parTrans" cxnId="{8645368B-6505-4CE7-B469-AEEDABB8457E}">
      <dgm:prSet/>
      <dgm:spPr/>
      <dgm:t>
        <a:bodyPr/>
        <a:lstStyle/>
        <a:p>
          <a:endParaRPr lang="en-US"/>
        </a:p>
      </dgm:t>
    </dgm:pt>
    <dgm:pt modelId="{E64E5813-7357-4578-A662-57AD1824BD79}" type="sibTrans" cxnId="{8645368B-6505-4CE7-B469-AEEDABB8457E}">
      <dgm:prSet/>
      <dgm:spPr/>
      <dgm:t>
        <a:bodyPr/>
        <a:lstStyle/>
        <a:p>
          <a:endParaRPr lang="en-US"/>
        </a:p>
      </dgm:t>
    </dgm:pt>
    <dgm:pt modelId="{DF747ECA-B280-4272-A01D-E09BE2460D8B}">
      <dgm:prSet custT="1"/>
      <dgm:spPr/>
      <dgm:t>
        <a:bodyPr/>
        <a:lstStyle/>
        <a:p>
          <a:pPr>
            <a:defRPr cap="all"/>
          </a:pPr>
          <a:r>
            <a:rPr lang="en-US" sz="1600" dirty="0"/>
            <a:t>Health and Science have been my passion </a:t>
          </a:r>
        </a:p>
      </dgm:t>
    </dgm:pt>
    <dgm:pt modelId="{ABCD0478-C236-44A6-8849-0EC3D86529FF}" type="parTrans" cxnId="{9C1ADF97-3B45-4243-9378-165A30A505A1}">
      <dgm:prSet/>
      <dgm:spPr/>
      <dgm:t>
        <a:bodyPr/>
        <a:lstStyle/>
        <a:p>
          <a:endParaRPr lang="en-US"/>
        </a:p>
      </dgm:t>
    </dgm:pt>
    <dgm:pt modelId="{0971DDE6-1B43-4569-85CF-93AFCECDA71F}" type="sibTrans" cxnId="{9C1ADF97-3B45-4243-9378-165A30A505A1}">
      <dgm:prSet/>
      <dgm:spPr/>
      <dgm:t>
        <a:bodyPr/>
        <a:lstStyle/>
        <a:p>
          <a:endParaRPr lang="en-US"/>
        </a:p>
      </dgm:t>
    </dgm:pt>
    <dgm:pt modelId="{A90721C9-DA68-4FD1-AC26-395504FFAFAD}">
      <dgm:prSet custT="1"/>
      <dgm:spPr/>
      <dgm:t>
        <a:bodyPr/>
        <a:lstStyle/>
        <a:p>
          <a:pPr>
            <a:defRPr cap="all"/>
          </a:pPr>
          <a:r>
            <a:rPr lang="en-US" sz="1600" dirty="0"/>
            <a:t>New Passion in Data Science, Machine Learning, and Tableau</a:t>
          </a:r>
        </a:p>
      </dgm:t>
    </dgm:pt>
    <dgm:pt modelId="{B744E466-6F0A-4F68-93F5-EFF958271DA0}" type="parTrans" cxnId="{07734FED-545F-4E3D-A5C0-1FDFED1CFA4B}">
      <dgm:prSet/>
      <dgm:spPr/>
      <dgm:t>
        <a:bodyPr/>
        <a:lstStyle/>
        <a:p>
          <a:endParaRPr lang="en-US"/>
        </a:p>
      </dgm:t>
    </dgm:pt>
    <dgm:pt modelId="{9EAFE4CB-CAA8-48B9-9658-BE5790E5F180}" type="sibTrans" cxnId="{07734FED-545F-4E3D-A5C0-1FDFED1CFA4B}">
      <dgm:prSet/>
      <dgm:spPr/>
      <dgm:t>
        <a:bodyPr/>
        <a:lstStyle/>
        <a:p>
          <a:endParaRPr lang="en-US"/>
        </a:p>
      </dgm:t>
    </dgm:pt>
    <dgm:pt modelId="{49C7D3BC-EC37-456A-8067-4AE852E3D34B}">
      <dgm:prSet custT="1"/>
      <dgm:spPr/>
      <dgm:t>
        <a:bodyPr/>
        <a:lstStyle/>
        <a:p>
          <a:pPr>
            <a:defRPr cap="all"/>
          </a:pPr>
          <a:r>
            <a:rPr lang="en-US" sz="1600" dirty="0"/>
            <a:t>Want to be a part of bringing new breakthroughs for people and Businesses</a:t>
          </a:r>
        </a:p>
      </dgm:t>
    </dgm:pt>
    <dgm:pt modelId="{E8ECF0EB-3BDE-4859-B059-86EAC6D19608}" type="parTrans" cxnId="{80B4B6ED-D4EE-4C25-9BC4-642BB19A0DB0}">
      <dgm:prSet/>
      <dgm:spPr/>
      <dgm:t>
        <a:bodyPr/>
        <a:lstStyle/>
        <a:p>
          <a:endParaRPr lang="en-US"/>
        </a:p>
      </dgm:t>
    </dgm:pt>
    <dgm:pt modelId="{227391DB-037F-45BF-9401-0E4993EC31BA}" type="sibTrans" cxnId="{80B4B6ED-D4EE-4C25-9BC4-642BB19A0DB0}">
      <dgm:prSet/>
      <dgm:spPr/>
      <dgm:t>
        <a:bodyPr/>
        <a:lstStyle/>
        <a:p>
          <a:endParaRPr lang="en-US"/>
        </a:p>
      </dgm:t>
    </dgm:pt>
    <dgm:pt modelId="{A4192185-CA62-42F9-83EA-56FE6FC63D91}" type="pres">
      <dgm:prSet presAssocID="{3303054E-790B-49FE-8E78-578236260902}" presName="root" presStyleCnt="0">
        <dgm:presLayoutVars>
          <dgm:dir/>
          <dgm:resizeHandles val="exact"/>
        </dgm:presLayoutVars>
      </dgm:prSet>
      <dgm:spPr/>
    </dgm:pt>
    <dgm:pt modelId="{8337D6F9-EAAC-4681-9783-C9AA58C15235}" type="pres">
      <dgm:prSet presAssocID="{CBBC2835-1293-4233-80C3-B4ACB7B5121B}" presName="compNode" presStyleCnt="0"/>
      <dgm:spPr/>
    </dgm:pt>
    <dgm:pt modelId="{C3498C6F-F916-4437-B00C-E9CC4A6ED821}" type="pres">
      <dgm:prSet presAssocID="{CBBC2835-1293-4233-80C3-B4ACB7B5121B}" presName="iconBgRect" presStyleLbl="bgShp" presStyleIdx="0" presStyleCnt="4"/>
      <dgm:spPr/>
    </dgm:pt>
    <dgm:pt modelId="{F5760697-498A-42D3-8EDC-4A1BF21E2DA6}" type="pres">
      <dgm:prSet presAssocID="{CBBC2835-1293-4233-80C3-B4ACB7B5121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me"/>
        </a:ext>
      </dgm:extLst>
    </dgm:pt>
    <dgm:pt modelId="{5FC05C80-0B6B-4DBA-8274-F4106A7195E9}" type="pres">
      <dgm:prSet presAssocID="{CBBC2835-1293-4233-80C3-B4ACB7B5121B}" presName="spaceRect" presStyleCnt="0"/>
      <dgm:spPr/>
    </dgm:pt>
    <dgm:pt modelId="{E89F6D08-461B-4F13-9079-5184D7E4F4CF}" type="pres">
      <dgm:prSet presAssocID="{CBBC2835-1293-4233-80C3-B4ACB7B5121B}" presName="textRect" presStyleLbl="revTx" presStyleIdx="0" presStyleCnt="4">
        <dgm:presLayoutVars>
          <dgm:chMax val="1"/>
          <dgm:chPref val="1"/>
        </dgm:presLayoutVars>
      </dgm:prSet>
      <dgm:spPr/>
    </dgm:pt>
    <dgm:pt modelId="{F315A08A-767F-4D07-BD53-CF8DDF00F533}" type="pres">
      <dgm:prSet presAssocID="{E64E5813-7357-4578-A662-57AD1824BD79}" presName="sibTrans" presStyleCnt="0"/>
      <dgm:spPr/>
    </dgm:pt>
    <dgm:pt modelId="{90E06CAE-8598-4385-801F-845195E37555}" type="pres">
      <dgm:prSet presAssocID="{DF747ECA-B280-4272-A01D-E09BE2460D8B}" presName="compNode" presStyleCnt="0"/>
      <dgm:spPr/>
    </dgm:pt>
    <dgm:pt modelId="{1913ED26-7839-43AE-8F7B-AF1757221D67}" type="pres">
      <dgm:prSet presAssocID="{DF747ECA-B280-4272-A01D-E09BE2460D8B}" presName="iconBgRect" presStyleLbl="bgShp" presStyleIdx="1" presStyleCnt="4"/>
      <dgm:spPr/>
    </dgm:pt>
    <dgm:pt modelId="{5CB19E0A-66B8-4FD3-BED2-CAD7B79E8493}" type="pres">
      <dgm:prSet presAssocID="{DF747ECA-B280-4272-A01D-E09BE2460D8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tom"/>
        </a:ext>
      </dgm:extLst>
    </dgm:pt>
    <dgm:pt modelId="{C67E0458-FED8-43F8-95AD-9A5BCA8EE145}" type="pres">
      <dgm:prSet presAssocID="{DF747ECA-B280-4272-A01D-E09BE2460D8B}" presName="spaceRect" presStyleCnt="0"/>
      <dgm:spPr/>
    </dgm:pt>
    <dgm:pt modelId="{595A9B02-C067-42FD-A81E-BD6309143D2D}" type="pres">
      <dgm:prSet presAssocID="{DF747ECA-B280-4272-A01D-E09BE2460D8B}" presName="textRect" presStyleLbl="revTx" presStyleIdx="1" presStyleCnt="4">
        <dgm:presLayoutVars>
          <dgm:chMax val="1"/>
          <dgm:chPref val="1"/>
        </dgm:presLayoutVars>
      </dgm:prSet>
      <dgm:spPr/>
    </dgm:pt>
    <dgm:pt modelId="{C0AA5614-F43E-47CB-A194-D4BDBBA96BA8}" type="pres">
      <dgm:prSet presAssocID="{0971DDE6-1B43-4569-85CF-93AFCECDA71F}" presName="sibTrans" presStyleCnt="0"/>
      <dgm:spPr/>
    </dgm:pt>
    <dgm:pt modelId="{7DBFD764-8C79-4DD2-ACAF-AFA62A142C33}" type="pres">
      <dgm:prSet presAssocID="{A90721C9-DA68-4FD1-AC26-395504FFAFAD}" presName="compNode" presStyleCnt="0"/>
      <dgm:spPr/>
    </dgm:pt>
    <dgm:pt modelId="{DB07D271-8014-4DFB-8897-50E3A73A7FFA}" type="pres">
      <dgm:prSet presAssocID="{A90721C9-DA68-4FD1-AC26-395504FFAFAD}" presName="iconBgRect" presStyleLbl="bgShp" presStyleIdx="2" presStyleCnt="4"/>
      <dgm:spPr/>
    </dgm:pt>
    <dgm:pt modelId="{0FE1876E-97BE-4B73-AD57-9A39C35B3815}" type="pres">
      <dgm:prSet presAssocID="{A90721C9-DA68-4FD1-AC26-395504FFAFA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302C7240-E017-4B64-94CF-309938CB5CFF}" type="pres">
      <dgm:prSet presAssocID="{A90721C9-DA68-4FD1-AC26-395504FFAFAD}" presName="spaceRect" presStyleCnt="0"/>
      <dgm:spPr/>
    </dgm:pt>
    <dgm:pt modelId="{3A133E55-3157-4EE0-BEB1-5197D43F995B}" type="pres">
      <dgm:prSet presAssocID="{A90721C9-DA68-4FD1-AC26-395504FFAFAD}" presName="textRect" presStyleLbl="revTx" presStyleIdx="2" presStyleCnt="4">
        <dgm:presLayoutVars>
          <dgm:chMax val="1"/>
          <dgm:chPref val="1"/>
        </dgm:presLayoutVars>
      </dgm:prSet>
      <dgm:spPr/>
    </dgm:pt>
    <dgm:pt modelId="{646915FC-528B-44D0-9C3E-7D75EB5FE614}" type="pres">
      <dgm:prSet presAssocID="{9EAFE4CB-CAA8-48B9-9658-BE5790E5F180}" presName="sibTrans" presStyleCnt="0"/>
      <dgm:spPr/>
    </dgm:pt>
    <dgm:pt modelId="{672051DE-B07F-4046-8EA7-625BD865C73B}" type="pres">
      <dgm:prSet presAssocID="{49C7D3BC-EC37-456A-8067-4AE852E3D34B}" presName="compNode" presStyleCnt="0"/>
      <dgm:spPr/>
    </dgm:pt>
    <dgm:pt modelId="{5EA5EFA3-34A9-4F4B-852E-D785CD05650F}" type="pres">
      <dgm:prSet presAssocID="{49C7D3BC-EC37-456A-8067-4AE852E3D34B}" presName="iconBgRect" presStyleLbl="bgShp" presStyleIdx="3" presStyleCnt="4"/>
      <dgm:spPr/>
    </dgm:pt>
    <dgm:pt modelId="{5BC5F09C-6A20-4DB6-AC43-AA790A0BF432}" type="pres">
      <dgm:prSet presAssocID="{49C7D3BC-EC37-456A-8067-4AE852E3D34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
        </a:ext>
      </dgm:extLst>
    </dgm:pt>
    <dgm:pt modelId="{7A28E5D7-2CAE-48C6-A010-58A546169628}" type="pres">
      <dgm:prSet presAssocID="{49C7D3BC-EC37-456A-8067-4AE852E3D34B}" presName="spaceRect" presStyleCnt="0"/>
      <dgm:spPr/>
    </dgm:pt>
    <dgm:pt modelId="{C21B33F8-0CE1-4517-B082-7A50EADCEFA2}" type="pres">
      <dgm:prSet presAssocID="{49C7D3BC-EC37-456A-8067-4AE852E3D34B}" presName="textRect" presStyleLbl="revTx" presStyleIdx="3" presStyleCnt="4" custScaleY="109383">
        <dgm:presLayoutVars>
          <dgm:chMax val="1"/>
          <dgm:chPref val="1"/>
        </dgm:presLayoutVars>
      </dgm:prSet>
      <dgm:spPr/>
    </dgm:pt>
  </dgm:ptLst>
  <dgm:cxnLst>
    <dgm:cxn modelId="{A2A0C51B-A2AA-44BC-945A-A83C11420EBB}" type="presOf" srcId="{CBBC2835-1293-4233-80C3-B4ACB7B5121B}" destId="{E89F6D08-461B-4F13-9079-5184D7E4F4CF}" srcOrd="0" destOrd="0" presId="urn:microsoft.com/office/officeart/2018/5/layout/IconCircleLabelList"/>
    <dgm:cxn modelId="{4C7CA643-4AB2-406A-9D71-11D5935237B5}" type="presOf" srcId="{3303054E-790B-49FE-8E78-578236260902}" destId="{A4192185-CA62-42F9-83EA-56FE6FC63D91}" srcOrd="0" destOrd="0" presId="urn:microsoft.com/office/officeart/2018/5/layout/IconCircleLabelList"/>
    <dgm:cxn modelId="{8645368B-6505-4CE7-B469-AEEDABB8457E}" srcId="{3303054E-790B-49FE-8E78-578236260902}" destId="{CBBC2835-1293-4233-80C3-B4ACB7B5121B}" srcOrd="0" destOrd="0" parTransId="{CFD7EDE4-C42A-4146-BF02-2FE1C38986C7}" sibTransId="{E64E5813-7357-4578-A662-57AD1824BD79}"/>
    <dgm:cxn modelId="{9C1ADF97-3B45-4243-9378-165A30A505A1}" srcId="{3303054E-790B-49FE-8E78-578236260902}" destId="{DF747ECA-B280-4272-A01D-E09BE2460D8B}" srcOrd="1" destOrd="0" parTransId="{ABCD0478-C236-44A6-8849-0EC3D86529FF}" sibTransId="{0971DDE6-1B43-4569-85CF-93AFCECDA71F}"/>
    <dgm:cxn modelId="{3ED3AA99-5D01-43E0-AE13-2F36CBCD4C74}" type="presOf" srcId="{49C7D3BC-EC37-456A-8067-4AE852E3D34B}" destId="{C21B33F8-0CE1-4517-B082-7A50EADCEFA2}" srcOrd="0" destOrd="0" presId="urn:microsoft.com/office/officeart/2018/5/layout/IconCircleLabelList"/>
    <dgm:cxn modelId="{5D53D7C0-3B4A-4249-B7B6-9B1C676F542A}" type="presOf" srcId="{DF747ECA-B280-4272-A01D-E09BE2460D8B}" destId="{595A9B02-C067-42FD-A81E-BD6309143D2D}" srcOrd="0" destOrd="0" presId="urn:microsoft.com/office/officeart/2018/5/layout/IconCircleLabelList"/>
    <dgm:cxn modelId="{05DBA4C2-0A8B-495E-9CF1-923B660111D5}" type="presOf" srcId="{A90721C9-DA68-4FD1-AC26-395504FFAFAD}" destId="{3A133E55-3157-4EE0-BEB1-5197D43F995B}" srcOrd="0" destOrd="0" presId="urn:microsoft.com/office/officeart/2018/5/layout/IconCircleLabelList"/>
    <dgm:cxn modelId="{07734FED-545F-4E3D-A5C0-1FDFED1CFA4B}" srcId="{3303054E-790B-49FE-8E78-578236260902}" destId="{A90721C9-DA68-4FD1-AC26-395504FFAFAD}" srcOrd="2" destOrd="0" parTransId="{B744E466-6F0A-4F68-93F5-EFF958271DA0}" sibTransId="{9EAFE4CB-CAA8-48B9-9658-BE5790E5F180}"/>
    <dgm:cxn modelId="{80B4B6ED-D4EE-4C25-9BC4-642BB19A0DB0}" srcId="{3303054E-790B-49FE-8E78-578236260902}" destId="{49C7D3BC-EC37-456A-8067-4AE852E3D34B}" srcOrd="3" destOrd="0" parTransId="{E8ECF0EB-3BDE-4859-B059-86EAC6D19608}" sibTransId="{227391DB-037F-45BF-9401-0E4993EC31BA}"/>
    <dgm:cxn modelId="{7DB1BE39-277A-42C4-A33F-9D019C14B340}" type="presParOf" srcId="{A4192185-CA62-42F9-83EA-56FE6FC63D91}" destId="{8337D6F9-EAAC-4681-9783-C9AA58C15235}" srcOrd="0" destOrd="0" presId="urn:microsoft.com/office/officeart/2018/5/layout/IconCircleLabelList"/>
    <dgm:cxn modelId="{F790679B-3CDC-41B2-A36E-DE4514ABF1F3}" type="presParOf" srcId="{8337D6F9-EAAC-4681-9783-C9AA58C15235}" destId="{C3498C6F-F916-4437-B00C-E9CC4A6ED821}" srcOrd="0" destOrd="0" presId="urn:microsoft.com/office/officeart/2018/5/layout/IconCircleLabelList"/>
    <dgm:cxn modelId="{A4C01D53-DF2F-4925-A0F9-37D8DEFC5483}" type="presParOf" srcId="{8337D6F9-EAAC-4681-9783-C9AA58C15235}" destId="{F5760697-498A-42D3-8EDC-4A1BF21E2DA6}" srcOrd="1" destOrd="0" presId="urn:microsoft.com/office/officeart/2018/5/layout/IconCircleLabelList"/>
    <dgm:cxn modelId="{0BB07433-C853-44CA-B12D-287D8D201615}" type="presParOf" srcId="{8337D6F9-EAAC-4681-9783-C9AA58C15235}" destId="{5FC05C80-0B6B-4DBA-8274-F4106A7195E9}" srcOrd="2" destOrd="0" presId="urn:microsoft.com/office/officeart/2018/5/layout/IconCircleLabelList"/>
    <dgm:cxn modelId="{6D890357-C1AE-44AE-960F-48B7B64CE553}" type="presParOf" srcId="{8337D6F9-EAAC-4681-9783-C9AA58C15235}" destId="{E89F6D08-461B-4F13-9079-5184D7E4F4CF}" srcOrd="3" destOrd="0" presId="urn:microsoft.com/office/officeart/2018/5/layout/IconCircleLabelList"/>
    <dgm:cxn modelId="{DB064038-DE6B-4F63-B630-A06A26A50F16}" type="presParOf" srcId="{A4192185-CA62-42F9-83EA-56FE6FC63D91}" destId="{F315A08A-767F-4D07-BD53-CF8DDF00F533}" srcOrd="1" destOrd="0" presId="urn:microsoft.com/office/officeart/2018/5/layout/IconCircleLabelList"/>
    <dgm:cxn modelId="{14CE8A2A-4D57-4644-9A44-357F3CC278DC}" type="presParOf" srcId="{A4192185-CA62-42F9-83EA-56FE6FC63D91}" destId="{90E06CAE-8598-4385-801F-845195E37555}" srcOrd="2" destOrd="0" presId="urn:microsoft.com/office/officeart/2018/5/layout/IconCircleLabelList"/>
    <dgm:cxn modelId="{78FDE918-FC40-4795-B0FD-5987CE6CCBC4}" type="presParOf" srcId="{90E06CAE-8598-4385-801F-845195E37555}" destId="{1913ED26-7839-43AE-8F7B-AF1757221D67}" srcOrd="0" destOrd="0" presId="urn:microsoft.com/office/officeart/2018/5/layout/IconCircleLabelList"/>
    <dgm:cxn modelId="{B2F75379-EA5B-4542-B535-6F114D66B78D}" type="presParOf" srcId="{90E06CAE-8598-4385-801F-845195E37555}" destId="{5CB19E0A-66B8-4FD3-BED2-CAD7B79E8493}" srcOrd="1" destOrd="0" presId="urn:microsoft.com/office/officeart/2018/5/layout/IconCircleLabelList"/>
    <dgm:cxn modelId="{84CC2875-02F3-4220-B802-48B9B5DCA142}" type="presParOf" srcId="{90E06CAE-8598-4385-801F-845195E37555}" destId="{C67E0458-FED8-43F8-95AD-9A5BCA8EE145}" srcOrd="2" destOrd="0" presId="urn:microsoft.com/office/officeart/2018/5/layout/IconCircleLabelList"/>
    <dgm:cxn modelId="{DADE892E-9547-4C29-A860-0860ADB474C2}" type="presParOf" srcId="{90E06CAE-8598-4385-801F-845195E37555}" destId="{595A9B02-C067-42FD-A81E-BD6309143D2D}" srcOrd="3" destOrd="0" presId="urn:microsoft.com/office/officeart/2018/5/layout/IconCircleLabelList"/>
    <dgm:cxn modelId="{FEAFB73D-90C5-4D23-8AA8-C4781832BD1F}" type="presParOf" srcId="{A4192185-CA62-42F9-83EA-56FE6FC63D91}" destId="{C0AA5614-F43E-47CB-A194-D4BDBBA96BA8}" srcOrd="3" destOrd="0" presId="urn:microsoft.com/office/officeart/2018/5/layout/IconCircleLabelList"/>
    <dgm:cxn modelId="{56B88C46-B45A-4303-A295-F72A7158E2B5}" type="presParOf" srcId="{A4192185-CA62-42F9-83EA-56FE6FC63D91}" destId="{7DBFD764-8C79-4DD2-ACAF-AFA62A142C33}" srcOrd="4" destOrd="0" presId="urn:microsoft.com/office/officeart/2018/5/layout/IconCircleLabelList"/>
    <dgm:cxn modelId="{F2E5E112-E9E6-414B-8A48-570536685ECA}" type="presParOf" srcId="{7DBFD764-8C79-4DD2-ACAF-AFA62A142C33}" destId="{DB07D271-8014-4DFB-8897-50E3A73A7FFA}" srcOrd="0" destOrd="0" presId="urn:microsoft.com/office/officeart/2018/5/layout/IconCircleLabelList"/>
    <dgm:cxn modelId="{3CC5BE90-3B3A-4BDA-A71B-C7D33FC94793}" type="presParOf" srcId="{7DBFD764-8C79-4DD2-ACAF-AFA62A142C33}" destId="{0FE1876E-97BE-4B73-AD57-9A39C35B3815}" srcOrd="1" destOrd="0" presId="urn:microsoft.com/office/officeart/2018/5/layout/IconCircleLabelList"/>
    <dgm:cxn modelId="{B475D06D-034C-4CAF-9A18-74378128A150}" type="presParOf" srcId="{7DBFD764-8C79-4DD2-ACAF-AFA62A142C33}" destId="{302C7240-E017-4B64-94CF-309938CB5CFF}" srcOrd="2" destOrd="0" presId="urn:microsoft.com/office/officeart/2018/5/layout/IconCircleLabelList"/>
    <dgm:cxn modelId="{273E12C0-73D7-430E-8C4E-0B1B78201E29}" type="presParOf" srcId="{7DBFD764-8C79-4DD2-ACAF-AFA62A142C33}" destId="{3A133E55-3157-4EE0-BEB1-5197D43F995B}" srcOrd="3" destOrd="0" presId="urn:microsoft.com/office/officeart/2018/5/layout/IconCircleLabelList"/>
    <dgm:cxn modelId="{36B91530-FFC5-4F26-A1B0-A4F7C502531F}" type="presParOf" srcId="{A4192185-CA62-42F9-83EA-56FE6FC63D91}" destId="{646915FC-528B-44D0-9C3E-7D75EB5FE614}" srcOrd="5" destOrd="0" presId="urn:microsoft.com/office/officeart/2018/5/layout/IconCircleLabelList"/>
    <dgm:cxn modelId="{E3A83215-49D3-423B-8A5E-D98F01485AF0}" type="presParOf" srcId="{A4192185-CA62-42F9-83EA-56FE6FC63D91}" destId="{672051DE-B07F-4046-8EA7-625BD865C73B}" srcOrd="6" destOrd="0" presId="urn:microsoft.com/office/officeart/2018/5/layout/IconCircleLabelList"/>
    <dgm:cxn modelId="{9B9DC851-18E4-4879-A878-A11146305E5A}" type="presParOf" srcId="{672051DE-B07F-4046-8EA7-625BD865C73B}" destId="{5EA5EFA3-34A9-4F4B-852E-D785CD05650F}" srcOrd="0" destOrd="0" presId="urn:microsoft.com/office/officeart/2018/5/layout/IconCircleLabelList"/>
    <dgm:cxn modelId="{6933B0C6-6F4E-4130-97C3-A2E6A724392A}" type="presParOf" srcId="{672051DE-B07F-4046-8EA7-625BD865C73B}" destId="{5BC5F09C-6A20-4DB6-AC43-AA790A0BF432}" srcOrd="1" destOrd="0" presId="urn:microsoft.com/office/officeart/2018/5/layout/IconCircleLabelList"/>
    <dgm:cxn modelId="{9D58CA9A-8B34-4A0B-864C-7BF04106240C}" type="presParOf" srcId="{672051DE-B07F-4046-8EA7-625BD865C73B}" destId="{7A28E5D7-2CAE-48C6-A010-58A546169628}" srcOrd="2" destOrd="0" presId="urn:microsoft.com/office/officeart/2018/5/layout/IconCircleLabelList"/>
    <dgm:cxn modelId="{E07D6271-2E5B-4ED3-B076-E613DC920304}" type="presParOf" srcId="{672051DE-B07F-4046-8EA7-625BD865C73B}" destId="{C21B33F8-0CE1-4517-B082-7A50EADCEFA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5F0D84-DBCB-44B3-9702-52D376FBCBE3}"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241D23DE-5665-45CF-9128-9E7221E128CE}">
      <dgm:prSet custT="1"/>
      <dgm:spPr>
        <a:solidFill>
          <a:schemeClr val="accent1">
            <a:lumMod val="50000"/>
          </a:schemeClr>
        </a:solidFill>
      </dgm:spPr>
      <dgm:t>
        <a:bodyPr/>
        <a:lstStyle/>
        <a:p>
          <a:r>
            <a:rPr lang="en-US" sz="2800" dirty="0"/>
            <a:t>Python-(Data Wrangling  KNN, and Machine Learning</a:t>
          </a:r>
        </a:p>
      </dgm:t>
    </dgm:pt>
    <dgm:pt modelId="{ED8C3719-4060-4892-940E-24A836A99F24}" type="parTrans" cxnId="{C3EAC2D8-06D3-4C2B-8C79-5781809B95DE}">
      <dgm:prSet/>
      <dgm:spPr/>
      <dgm:t>
        <a:bodyPr/>
        <a:lstStyle/>
        <a:p>
          <a:endParaRPr lang="en-US"/>
        </a:p>
      </dgm:t>
    </dgm:pt>
    <dgm:pt modelId="{548738B0-6905-470D-81F8-A09D5D8FB334}" type="sibTrans" cxnId="{C3EAC2D8-06D3-4C2B-8C79-5781809B95DE}">
      <dgm:prSet/>
      <dgm:spPr/>
      <dgm:t>
        <a:bodyPr/>
        <a:lstStyle/>
        <a:p>
          <a:endParaRPr lang="en-US"/>
        </a:p>
      </dgm:t>
    </dgm:pt>
    <dgm:pt modelId="{2D702B39-D2AB-49FA-B245-263AE54225E0}">
      <dgm:prSet custT="1"/>
      <dgm:spPr>
        <a:solidFill>
          <a:schemeClr val="accent1">
            <a:lumMod val="50000"/>
          </a:schemeClr>
        </a:solidFill>
      </dgm:spPr>
      <dgm:t>
        <a:bodyPr/>
        <a:lstStyle/>
        <a:p>
          <a:r>
            <a:rPr lang="en-US" sz="2800" dirty="0"/>
            <a:t>Tableau-Worksheets and Interactive Dashboard</a:t>
          </a:r>
        </a:p>
      </dgm:t>
    </dgm:pt>
    <dgm:pt modelId="{0D44DAD4-B93D-49FB-A065-41374F6A1BD6}" type="parTrans" cxnId="{ADFC5CFD-4F01-418E-9660-8DA36C50A7B8}">
      <dgm:prSet/>
      <dgm:spPr/>
      <dgm:t>
        <a:bodyPr/>
        <a:lstStyle/>
        <a:p>
          <a:endParaRPr lang="en-US"/>
        </a:p>
      </dgm:t>
    </dgm:pt>
    <dgm:pt modelId="{D4E862E4-5257-47C6-A016-0BEBA8584883}" type="sibTrans" cxnId="{ADFC5CFD-4F01-418E-9660-8DA36C50A7B8}">
      <dgm:prSet/>
      <dgm:spPr/>
      <dgm:t>
        <a:bodyPr/>
        <a:lstStyle/>
        <a:p>
          <a:endParaRPr lang="en-US"/>
        </a:p>
      </dgm:t>
    </dgm:pt>
    <dgm:pt modelId="{9BCCF4F2-957D-4F2E-8A6A-0F3DB1EEA7D3}" type="pres">
      <dgm:prSet presAssocID="{6E5F0D84-DBCB-44B3-9702-52D376FBCBE3}" presName="Name0" presStyleCnt="0">
        <dgm:presLayoutVars>
          <dgm:dir/>
          <dgm:resizeHandles val="exact"/>
        </dgm:presLayoutVars>
      </dgm:prSet>
      <dgm:spPr/>
    </dgm:pt>
    <dgm:pt modelId="{C3497D9D-6751-4EEC-9FF8-77C78C50847F}" type="pres">
      <dgm:prSet presAssocID="{6E5F0D84-DBCB-44B3-9702-52D376FBCBE3}" presName="fgShape" presStyleLbl="fgShp" presStyleIdx="0" presStyleCnt="1"/>
      <dgm:spPr/>
    </dgm:pt>
    <dgm:pt modelId="{BBDE061E-705A-4DE3-918E-7EF925FA3170}" type="pres">
      <dgm:prSet presAssocID="{6E5F0D84-DBCB-44B3-9702-52D376FBCBE3}" presName="linComp" presStyleCnt="0"/>
      <dgm:spPr/>
    </dgm:pt>
    <dgm:pt modelId="{83711C21-1EA1-46A6-8C87-9BB3214600B6}" type="pres">
      <dgm:prSet presAssocID="{241D23DE-5665-45CF-9128-9E7221E128CE}" presName="compNode" presStyleCnt="0"/>
      <dgm:spPr/>
    </dgm:pt>
    <dgm:pt modelId="{E1A59318-DDB8-4C3F-9C72-9F0BF3D1293F}" type="pres">
      <dgm:prSet presAssocID="{241D23DE-5665-45CF-9128-9E7221E128CE}" presName="bkgdShape" presStyleLbl="node1" presStyleIdx="0" presStyleCnt="2"/>
      <dgm:spPr/>
    </dgm:pt>
    <dgm:pt modelId="{4DC6C00A-6571-4184-A9F8-005B065804AA}" type="pres">
      <dgm:prSet presAssocID="{241D23DE-5665-45CF-9128-9E7221E128CE}" presName="nodeTx" presStyleLbl="node1" presStyleIdx="0" presStyleCnt="2">
        <dgm:presLayoutVars>
          <dgm:bulletEnabled val="1"/>
        </dgm:presLayoutVars>
      </dgm:prSet>
      <dgm:spPr/>
    </dgm:pt>
    <dgm:pt modelId="{07FF6324-BE95-46E9-BAF7-46AA2EBA343D}" type="pres">
      <dgm:prSet presAssocID="{241D23DE-5665-45CF-9128-9E7221E128CE}" presName="invisiNode" presStyleLbl="node1" presStyleIdx="0" presStyleCnt="2"/>
      <dgm:spPr/>
    </dgm:pt>
    <dgm:pt modelId="{8AEC76D3-2FF2-4D68-B7FE-A8BA912D5C02}" type="pres">
      <dgm:prSet presAssocID="{241D23DE-5665-45CF-9128-9E7221E128CE}" presName="imagNode" presStyleLbl="fgImgPlace1" presStyleIdx="0" presStyleCnt="2" custScaleX="106150"/>
      <dgm:spPr>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dgm:spPr>
    </dgm:pt>
    <dgm:pt modelId="{C091C1F3-2990-4E93-BAF8-A764328BFBD1}" type="pres">
      <dgm:prSet presAssocID="{548738B0-6905-470D-81F8-A09D5D8FB334}" presName="sibTrans" presStyleLbl="sibTrans2D1" presStyleIdx="0" presStyleCnt="0"/>
      <dgm:spPr/>
    </dgm:pt>
    <dgm:pt modelId="{6EF0D425-D70E-4EB3-9702-C85BB78EA844}" type="pres">
      <dgm:prSet presAssocID="{2D702B39-D2AB-49FA-B245-263AE54225E0}" presName="compNode" presStyleCnt="0"/>
      <dgm:spPr/>
    </dgm:pt>
    <dgm:pt modelId="{FB730079-127C-44F9-949C-ABB546A788DE}" type="pres">
      <dgm:prSet presAssocID="{2D702B39-D2AB-49FA-B245-263AE54225E0}" presName="bkgdShape" presStyleLbl="node1" presStyleIdx="1" presStyleCnt="2" custLinFactNeighborX="-908"/>
      <dgm:spPr/>
    </dgm:pt>
    <dgm:pt modelId="{B252390A-A848-48C0-BA57-206A50A6C8E7}" type="pres">
      <dgm:prSet presAssocID="{2D702B39-D2AB-49FA-B245-263AE54225E0}" presName="nodeTx" presStyleLbl="node1" presStyleIdx="1" presStyleCnt="2">
        <dgm:presLayoutVars>
          <dgm:bulletEnabled val="1"/>
        </dgm:presLayoutVars>
      </dgm:prSet>
      <dgm:spPr/>
    </dgm:pt>
    <dgm:pt modelId="{DC055E75-F512-42DA-AEE6-0F9432ADB7F5}" type="pres">
      <dgm:prSet presAssocID="{2D702B39-D2AB-49FA-B245-263AE54225E0}" presName="invisiNode" presStyleLbl="node1" presStyleIdx="1" presStyleCnt="2"/>
      <dgm:spPr/>
    </dgm:pt>
    <dgm:pt modelId="{99C1FCF0-3D20-4FA3-BFE6-22A9E6DAB899}" type="pres">
      <dgm:prSet presAssocID="{2D702B39-D2AB-49FA-B245-263AE54225E0}" presName="imagNode"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Lst>
  <dgm:cxnLst>
    <dgm:cxn modelId="{5783990F-6FC8-44B7-A818-5A0BB807384E}" type="presOf" srcId="{241D23DE-5665-45CF-9128-9E7221E128CE}" destId="{4DC6C00A-6571-4184-A9F8-005B065804AA}" srcOrd="1" destOrd="0" presId="urn:microsoft.com/office/officeart/2005/8/layout/hList7"/>
    <dgm:cxn modelId="{0A6DDB2E-384B-45A7-8CD4-E8347A712F3E}" type="presOf" srcId="{6E5F0D84-DBCB-44B3-9702-52D376FBCBE3}" destId="{9BCCF4F2-957D-4F2E-8A6A-0F3DB1EEA7D3}" srcOrd="0" destOrd="0" presId="urn:microsoft.com/office/officeart/2005/8/layout/hList7"/>
    <dgm:cxn modelId="{4293106F-1F61-455F-A403-DD2D02786BF9}" type="presOf" srcId="{241D23DE-5665-45CF-9128-9E7221E128CE}" destId="{E1A59318-DDB8-4C3F-9C72-9F0BF3D1293F}" srcOrd="0" destOrd="0" presId="urn:microsoft.com/office/officeart/2005/8/layout/hList7"/>
    <dgm:cxn modelId="{2C238657-B488-4B30-813F-22C5CCCF7834}" type="presOf" srcId="{2D702B39-D2AB-49FA-B245-263AE54225E0}" destId="{FB730079-127C-44F9-949C-ABB546A788DE}" srcOrd="0" destOrd="0" presId="urn:microsoft.com/office/officeart/2005/8/layout/hList7"/>
    <dgm:cxn modelId="{8A10A8BF-5F8D-4B81-A093-843380816A6E}" type="presOf" srcId="{2D702B39-D2AB-49FA-B245-263AE54225E0}" destId="{B252390A-A848-48C0-BA57-206A50A6C8E7}" srcOrd="1" destOrd="0" presId="urn:microsoft.com/office/officeart/2005/8/layout/hList7"/>
    <dgm:cxn modelId="{374917C1-145A-40B4-A3A9-9E9E6CEA2A32}" type="presOf" srcId="{548738B0-6905-470D-81F8-A09D5D8FB334}" destId="{C091C1F3-2990-4E93-BAF8-A764328BFBD1}" srcOrd="0" destOrd="0" presId="urn:microsoft.com/office/officeart/2005/8/layout/hList7"/>
    <dgm:cxn modelId="{C3EAC2D8-06D3-4C2B-8C79-5781809B95DE}" srcId="{6E5F0D84-DBCB-44B3-9702-52D376FBCBE3}" destId="{241D23DE-5665-45CF-9128-9E7221E128CE}" srcOrd="0" destOrd="0" parTransId="{ED8C3719-4060-4892-940E-24A836A99F24}" sibTransId="{548738B0-6905-470D-81F8-A09D5D8FB334}"/>
    <dgm:cxn modelId="{ADFC5CFD-4F01-418E-9660-8DA36C50A7B8}" srcId="{6E5F0D84-DBCB-44B3-9702-52D376FBCBE3}" destId="{2D702B39-D2AB-49FA-B245-263AE54225E0}" srcOrd="1" destOrd="0" parTransId="{0D44DAD4-B93D-49FB-A065-41374F6A1BD6}" sibTransId="{D4E862E4-5257-47C6-A016-0BEBA8584883}"/>
    <dgm:cxn modelId="{4BD146D8-3FC6-4F49-BD81-395F04F0AA1D}" type="presParOf" srcId="{9BCCF4F2-957D-4F2E-8A6A-0F3DB1EEA7D3}" destId="{C3497D9D-6751-4EEC-9FF8-77C78C50847F}" srcOrd="0" destOrd="0" presId="urn:microsoft.com/office/officeart/2005/8/layout/hList7"/>
    <dgm:cxn modelId="{DFBE0A21-7EB7-43D1-AD7D-53D99E7F8194}" type="presParOf" srcId="{9BCCF4F2-957D-4F2E-8A6A-0F3DB1EEA7D3}" destId="{BBDE061E-705A-4DE3-918E-7EF925FA3170}" srcOrd="1" destOrd="0" presId="urn:microsoft.com/office/officeart/2005/8/layout/hList7"/>
    <dgm:cxn modelId="{60286F97-66ED-44A1-8D3F-F58064833EAB}" type="presParOf" srcId="{BBDE061E-705A-4DE3-918E-7EF925FA3170}" destId="{83711C21-1EA1-46A6-8C87-9BB3214600B6}" srcOrd="0" destOrd="0" presId="urn:microsoft.com/office/officeart/2005/8/layout/hList7"/>
    <dgm:cxn modelId="{C26B94BB-A841-4EA6-9DD0-79FBCB0C1217}" type="presParOf" srcId="{83711C21-1EA1-46A6-8C87-9BB3214600B6}" destId="{E1A59318-DDB8-4C3F-9C72-9F0BF3D1293F}" srcOrd="0" destOrd="0" presId="urn:microsoft.com/office/officeart/2005/8/layout/hList7"/>
    <dgm:cxn modelId="{903AF3B5-2D95-4204-9B57-B0A112CD8B0D}" type="presParOf" srcId="{83711C21-1EA1-46A6-8C87-9BB3214600B6}" destId="{4DC6C00A-6571-4184-A9F8-005B065804AA}" srcOrd="1" destOrd="0" presId="urn:microsoft.com/office/officeart/2005/8/layout/hList7"/>
    <dgm:cxn modelId="{A1FDD5DE-C7E0-42E7-AA50-9D5D4850AD70}" type="presParOf" srcId="{83711C21-1EA1-46A6-8C87-9BB3214600B6}" destId="{07FF6324-BE95-46E9-BAF7-46AA2EBA343D}" srcOrd="2" destOrd="0" presId="urn:microsoft.com/office/officeart/2005/8/layout/hList7"/>
    <dgm:cxn modelId="{39C493BA-C8F9-46C3-9862-E63728A55BA0}" type="presParOf" srcId="{83711C21-1EA1-46A6-8C87-9BB3214600B6}" destId="{8AEC76D3-2FF2-4D68-B7FE-A8BA912D5C02}" srcOrd="3" destOrd="0" presId="urn:microsoft.com/office/officeart/2005/8/layout/hList7"/>
    <dgm:cxn modelId="{DE9B7901-743E-4A64-AB21-6671203BE0BF}" type="presParOf" srcId="{BBDE061E-705A-4DE3-918E-7EF925FA3170}" destId="{C091C1F3-2990-4E93-BAF8-A764328BFBD1}" srcOrd="1" destOrd="0" presId="urn:microsoft.com/office/officeart/2005/8/layout/hList7"/>
    <dgm:cxn modelId="{1D89D6D8-A30E-4668-A7D9-9E9368C0172B}" type="presParOf" srcId="{BBDE061E-705A-4DE3-918E-7EF925FA3170}" destId="{6EF0D425-D70E-4EB3-9702-C85BB78EA844}" srcOrd="2" destOrd="0" presId="urn:microsoft.com/office/officeart/2005/8/layout/hList7"/>
    <dgm:cxn modelId="{2547F41E-6C0B-4F80-8AE6-C4C989D99879}" type="presParOf" srcId="{6EF0D425-D70E-4EB3-9702-C85BB78EA844}" destId="{FB730079-127C-44F9-949C-ABB546A788DE}" srcOrd="0" destOrd="0" presId="urn:microsoft.com/office/officeart/2005/8/layout/hList7"/>
    <dgm:cxn modelId="{EC186089-4FFE-4088-9BA1-DE069AE9940D}" type="presParOf" srcId="{6EF0D425-D70E-4EB3-9702-C85BB78EA844}" destId="{B252390A-A848-48C0-BA57-206A50A6C8E7}" srcOrd="1" destOrd="0" presId="urn:microsoft.com/office/officeart/2005/8/layout/hList7"/>
    <dgm:cxn modelId="{B89699DB-090A-4945-9B09-7835BEE8A95B}" type="presParOf" srcId="{6EF0D425-D70E-4EB3-9702-C85BB78EA844}" destId="{DC055E75-F512-42DA-AEE6-0F9432ADB7F5}" srcOrd="2" destOrd="0" presId="urn:microsoft.com/office/officeart/2005/8/layout/hList7"/>
    <dgm:cxn modelId="{F1619E7B-989C-4A71-BE20-65EDFF66A92F}" type="presParOf" srcId="{6EF0D425-D70E-4EB3-9702-C85BB78EA844}" destId="{99C1FCF0-3D20-4FA3-BFE6-22A9E6DAB899}"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28DEA2-321E-4A6D-B90B-E929484C8E5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F08DAB35-AE23-4C77-8B6B-106DED045A72}">
      <dgm:prSet phldrT="[Text]"/>
      <dgm:spPr/>
      <dgm:t>
        <a:bodyPr/>
        <a:lstStyle/>
        <a:p>
          <a:r>
            <a:rPr lang="en-US" dirty="0"/>
            <a:t>Intelligence</a:t>
          </a:r>
        </a:p>
      </dgm:t>
    </dgm:pt>
    <dgm:pt modelId="{72281352-A52C-4069-B3EA-FCD468160F92}" type="parTrans" cxnId="{F1C22E7D-71FE-4F8D-94AC-AB94BDE32AF2}">
      <dgm:prSet/>
      <dgm:spPr/>
      <dgm:t>
        <a:bodyPr/>
        <a:lstStyle/>
        <a:p>
          <a:endParaRPr lang="en-US"/>
        </a:p>
      </dgm:t>
    </dgm:pt>
    <dgm:pt modelId="{8C8B78FE-41BD-4778-9FF6-FE705B1D7959}" type="sibTrans" cxnId="{F1C22E7D-71FE-4F8D-94AC-AB94BDE32AF2}">
      <dgm:prSet/>
      <dgm:spPr/>
      <dgm:t>
        <a:bodyPr/>
        <a:lstStyle/>
        <a:p>
          <a:endParaRPr lang="en-US"/>
        </a:p>
      </dgm:t>
    </dgm:pt>
    <dgm:pt modelId="{279EC6A5-67D1-4AF0-8E19-6B28F6858499}">
      <dgm:prSet phldrT="[Text]"/>
      <dgm:spPr/>
      <dgm:t>
        <a:bodyPr/>
        <a:lstStyle/>
        <a:p>
          <a:r>
            <a:rPr lang="en-US" dirty="0"/>
            <a:t>Classification</a:t>
          </a:r>
        </a:p>
      </dgm:t>
    </dgm:pt>
    <dgm:pt modelId="{7112B39E-9EF2-4FED-BCF3-09170D42F886}" type="parTrans" cxnId="{2E600C7E-5D4D-4E9B-9123-165105877DC9}">
      <dgm:prSet/>
      <dgm:spPr/>
      <dgm:t>
        <a:bodyPr/>
        <a:lstStyle/>
        <a:p>
          <a:endParaRPr lang="en-US"/>
        </a:p>
      </dgm:t>
    </dgm:pt>
    <dgm:pt modelId="{9E9FD252-D9BD-4213-85E8-15A8CF08868E}" type="sibTrans" cxnId="{2E600C7E-5D4D-4E9B-9123-165105877DC9}">
      <dgm:prSet/>
      <dgm:spPr/>
      <dgm:t>
        <a:bodyPr/>
        <a:lstStyle/>
        <a:p>
          <a:endParaRPr lang="en-US"/>
        </a:p>
      </dgm:t>
    </dgm:pt>
    <dgm:pt modelId="{A34DC1C7-217E-4105-AFAF-DEDF63E3694A}">
      <dgm:prSet phldrT="[Text]"/>
      <dgm:spPr/>
      <dgm:t>
        <a:bodyPr/>
        <a:lstStyle/>
        <a:p>
          <a:r>
            <a:rPr lang="en-US" dirty="0"/>
            <a:t>Lower Reps</a:t>
          </a:r>
        </a:p>
      </dgm:t>
    </dgm:pt>
    <dgm:pt modelId="{A92E5BB3-5AD4-4374-953E-5903E3C31B63}" type="parTrans" cxnId="{CEF38121-2BBE-4593-A475-030B256069FE}">
      <dgm:prSet/>
      <dgm:spPr/>
      <dgm:t>
        <a:bodyPr/>
        <a:lstStyle/>
        <a:p>
          <a:endParaRPr lang="en-US"/>
        </a:p>
      </dgm:t>
    </dgm:pt>
    <dgm:pt modelId="{87A2D4FF-2B03-4591-A4EA-D6EB614EF211}" type="sibTrans" cxnId="{CEF38121-2BBE-4593-A475-030B256069FE}">
      <dgm:prSet/>
      <dgm:spPr/>
      <dgm:t>
        <a:bodyPr/>
        <a:lstStyle/>
        <a:p>
          <a:endParaRPr lang="en-US"/>
        </a:p>
      </dgm:t>
    </dgm:pt>
    <dgm:pt modelId="{69C63AD9-5DB4-4BB3-9321-2851622F504B}">
      <dgm:prSet phldrT="[Text]"/>
      <dgm:spPr/>
      <dgm:t>
        <a:bodyPr/>
        <a:lstStyle/>
        <a:p>
          <a:r>
            <a:rPr lang="en-US" dirty="0"/>
            <a:t>Upper Reps</a:t>
          </a:r>
        </a:p>
      </dgm:t>
    </dgm:pt>
    <dgm:pt modelId="{E273D8A9-85E9-4F30-BA4E-87B3A4DECFC1}" type="parTrans" cxnId="{2BA42AC2-E8DD-4A43-9E12-DC118CC63CE3}">
      <dgm:prSet/>
      <dgm:spPr/>
      <dgm:t>
        <a:bodyPr/>
        <a:lstStyle/>
        <a:p>
          <a:endParaRPr lang="en-US"/>
        </a:p>
      </dgm:t>
    </dgm:pt>
    <dgm:pt modelId="{49C2372E-923E-4D51-A314-34C8FD4066B0}" type="sibTrans" cxnId="{2BA42AC2-E8DD-4A43-9E12-DC118CC63CE3}">
      <dgm:prSet/>
      <dgm:spPr/>
      <dgm:t>
        <a:bodyPr/>
        <a:lstStyle/>
        <a:p>
          <a:endParaRPr lang="en-US"/>
        </a:p>
      </dgm:t>
    </dgm:pt>
    <dgm:pt modelId="{4D6B970D-1434-4B67-B867-948650AA955E}">
      <dgm:prSet phldrT="[Text]"/>
      <dgm:spPr/>
      <dgm:t>
        <a:bodyPr/>
        <a:lstStyle/>
        <a:p>
          <a:r>
            <a:rPr lang="en-US" dirty="0"/>
            <a:t>Obey</a:t>
          </a:r>
        </a:p>
      </dgm:t>
    </dgm:pt>
    <dgm:pt modelId="{E61684E1-9D3A-4EA0-8968-6681B78E3EA7}" type="parTrans" cxnId="{5C83E53D-3BD0-4569-9A3F-DF95EE9AD8F7}">
      <dgm:prSet/>
      <dgm:spPr/>
      <dgm:t>
        <a:bodyPr/>
        <a:lstStyle/>
        <a:p>
          <a:endParaRPr lang="en-US"/>
        </a:p>
      </dgm:t>
    </dgm:pt>
    <dgm:pt modelId="{B3D504C9-426C-4526-9D58-CFE46D76006B}" type="sibTrans" cxnId="{5C83E53D-3BD0-4569-9A3F-DF95EE9AD8F7}">
      <dgm:prSet/>
      <dgm:spPr/>
      <dgm:t>
        <a:bodyPr/>
        <a:lstStyle/>
        <a:p>
          <a:endParaRPr lang="en-US"/>
        </a:p>
      </dgm:t>
    </dgm:pt>
    <dgm:pt modelId="{09907F9D-9572-428F-8C76-BBC71D7572C1}">
      <dgm:prSet phldrT="[Text]"/>
      <dgm:spPr/>
      <dgm:t>
        <a:bodyPr/>
        <a:lstStyle/>
        <a:p>
          <a:r>
            <a:rPr lang="en-US" dirty="0"/>
            <a:t>Lower Reps(probability on first command)</a:t>
          </a:r>
        </a:p>
      </dgm:t>
    </dgm:pt>
    <dgm:pt modelId="{84FC92EF-F676-4CBF-99D9-DD352AB0EE9F}" type="parTrans" cxnId="{0B5A8B19-46E2-4BD2-BFF1-704D96354C9F}">
      <dgm:prSet/>
      <dgm:spPr/>
      <dgm:t>
        <a:bodyPr/>
        <a:lstStyle/>
        <a:p>
          <a:endParaRPr lang="en-US"/>
        </a:p>
      </dgm:t>
    </dgm:pt>
    <dgm:pt modelId="{2E085E9A-5FAD-4BA7-A045-7A02F0D0606D}" type="sibTrans" cxnId="{0B5A8B19-46E2-4BD2-BFF1-704D96354C9F}">
      <dgm:prSet/>
      <dgm:spPr/>
      <dgm:t>
        <a:bodyPr/>
        <a:lstStyle/>
        <a:p>
          <a:endParaRPr lang="en-US"/>
        </a:p>
      </dgm:t>
    </dgm:pt>
    <dgm:pt modelId="{3E3BD8C9-1D5E-4D36-84A0-8E5993DC373F}" type="pres">
      <dgm:prSet presAssocID="{9928DEA2-321E-4A6D-B90B-E929484C8E5D}" presName="diagram" presStyleCnt="0">
        <dgm:presLayoutVars>
          <dgm:chPref val="1"/>
          <dgm:dir/>
          <dgm:animOne val="branch"/>
          <dgm:animLvl val="lvl"/>
          <dgm:resizeHandles val="exact"/>
        </dgm:presLayoutVars>
      </dgm:prSet>
      <dgm:spPr/>
    </dgm:pt>
    <dgm:pt modelId="{0BFC1CA3-4F2A-42D0-978E-9E22B44768E9}" type="pres">
      <dgm:prSet presAssocID="{F08DAB35-AE23-4C77-8B6B-106DED045A72}" presName="root1" presStyleCnt="0"/>
      <dgm:spPr/>
    </dgm:pt>
    <dgm:pt modelId="{DE024FF0-1C75-4E83-9DC8-F35D20A4B2F0}" type="pres">
      <dgm:prSet presAssocID="{F08DAB35-AE23-4C77-8B6B-106DED045A72}" presName="LevelOneTextNode" presStyleLbl="node0" presStyleIdx="0" presStyleCnt="1">
        <dgm:presLayoutVars>
          <dgm:chPref val="3"/>
        </dgm:presLayoutVars>
      </dgm:prSet>
      <dgm:spPr/>
    </dgm:pt>
    <dgm:pt modelId="{2D988E65-5CE5-4902-BE12-292BABB0DFBB}" type="pres">
      <dgm:prSet presAssocID="{F08DAB35-AE23-4C77-8B6B-106DED045A72}" presName="level2hierChild" presStyleCnt="0"/>
      <dgm:spPr/>
    </dgm:pt>
    <dgm:pt modelId="{6B06910A-832D-46FF-AD27-018755E5EB40}" type="pres">
      <dgm:prSet presAssocID="{7112B39E-9EF2-4FED-BCF3-09170D42F886}" presName="conn2-1" presStyleLbl="parChTrans1D2" presStyleIdx="0" presStyleCnt="2"/>
      <dgm:spPr/>
    </dgm:pt>
    <dgm:pt modelId="{8550FE65-8A47-48CD-B68A-ADF1BBE235FE}" type="pres">
      <dgm:prSet presAssocID="{7112B39E-9EF2-4FED-BCF3-09170D42F886}" presName="connTx" presStyleLbl="parChTrans1D2" presStyleIdx="0" presStyleCnt="2"/>
      <dgm:spPr/>
    </dgm:pt>
    <dgm:pt modelId="{8291BBDA-576D-4D0A-9B15-34FEACC9503A}" type="pres">
      <dgm:prSet presAssocID="{279EC6A5-67D1-4AF0-8E19-6B28F6858499}" presName="root2" presStyleCnt="0"/>
      <dgm:spPr/>
    </dgm:pt>
    <dgm:pt modelId="{DE70D766-10F8-436D-B409-0F5C4C30B5CE}" type="pres">
      <dgm:prSet presAssocID="{279EC6A5-67D1-4AF0-8E19-6B28F6858499}" presName="LevelTwoTextNode" presStyleLbl="node2" presStyleIdx="0" presStyleCnt="2">
        <dgm:presLayoutVars>
          <dgm:chPref val="3"/>
        </dgm:presLayoutVars>
      </dgm:prSet>
      <dgm:spPr/>
    </dgm:pt>
    <dgm:pt modelId="{A558DFEE-30A1-4AAD-8A2A-59B1A8FB684E}" type="pres">
      <dgm:prSet presAssocID="{279EC6A5-67D1-4AF0-8E19-6B28F6858499}" presName="level3hierChild" presStyleCnt="0"/>
      <dgm:spPr/>
    </dgm:pt>
    <dgm:pt modelId="{EB54C616-A00B-44A9-B7E6-3D590EAC7BD8}" type="pres">
      <dgm:prSet presAssocID="{A92E5BB3-5AD4-4374-953E-5903E3C31B63}" presName="conn2-1" presStyleLbl="parChTrans1D3" presStyleIdx="0" presStyleCnt="3"/>
      <dgm:spPr/>
    </dgm:pt>
    <dgm:pt modelId="{4A6660DC-9A2E-4E1A-A843-0EB3372F9F57}" type="pres">
      <dgm:prSet presAssocID="{A92E5BB3-5AD4-4374-953E-5903E3C31B63}" presName="connTx" presStyleLbl="parChTrans1D3" presStyleIdx="0" presStyleCnt="3"/>
      <dgm:spPr/>
    </dgm:pt>
    <dgm:pt modelId="{6E5ED9D7-D084-4ADB-A1ED-A40E264AA1A9}" type="pres">
      <dgm:prSet presAssocID="{A34DC1C7-217E-4105-AFAF-DEDF63E3694A}" presName="root2" presStyleCnt="0"/>
      <dgm:spPr/>
    </dgm:pt>
    <dgm:pt modelId="{E5E79AF9-AEA2-47BA-B7E6-A7FB5B36C280}" type="pres">
      <dgm:prSet presAssocID="{A34DC1C7-217E-4105-AFAF-DEDF63E3694A}" presName="LevelTwoTextNode" presStyleLbl="node3" presStyleIdx="0" presStyleCnt="3">
        <dgm:presLayoutVars>
          <dgm:chPref val="3"/>
        </dgm:presLayoutVars>
      </dgm:prSet>
      <dgm:spPr/>
    </dgm:pt>
    <dgm:pt modelId="{BFD5271C-4636-44B8-8474-FF5A5D6EC07E}" type="pres">
      <dgm:prSet presAssocID="{A34DC1C7-217E-4105-AFAF-DEDF63E3694A}" presName="level3hierChild" presStyleCnt="0"/>
      <dgm:spPr/>
    </dgm:pt>
    <dgm:pt modelId="{7892AFB4-E1ED-4285-BF7C-2DEEACD7C236}" type="pres">
      <dgm:prSet presAssocID="{E273D8A9-85E9-4F30-BA4E-87B3A4DECFC1}" presName="conn2-1" presStyleLbl="parChTrans1D3" presStyleIdx="1" presStyleCnt="3"/>
      <dgm:spPr/>
    </dgm:pt>
    <dgm:pt modelId="{0A8AEC21-98F5-4BA9-BF4F-485CBDFE89C4}" type="pres">
      <dgm:prSet presAssocID="{E273D8A9-85E9-4F30-BA4E-87B3A4DECFC1}" presName="connTx" presStyleLbl="parChTrans1D3" presStyleIdx="1" presStyleCnt="3"/>
      <dgm:spPr/>
    </dgm:pt>
    <dgm:pt modelId="{2A5D5D81-15E7-46BC-8FDC-75ACE76718CE}" type="pres">
      <dgm:prSet presAssocID="{69C63AD9-5DB4-4BB3-9321-2851622F504B}" presName="root2" presStyleCnt="0"/>
      <dgm:spPr/>
    </dgm:pt>
    <dgm:pt modelId="{9A52323D-E6E5-4D01-A5C8-4DAEA7A03A00}" type="pres">
      <dgm:prSet presAssocID="{69C63AD9-5DB4-4BB3-9321-2851622F504B}" presName="LevelTwoTextNode" presStyleLbl="node3" presStyleIdx="1" presStyleCnt="3">
        <dgm:presLayoutVars>
          <dgm:chPref val="3"/>
        </dgm:presLayoutVars>
      </dgm:prSet>
      <dgm:spPr/>
    </dgm:pt>
    <dgm:pt modelId="{4729D9E2-6887-48C0-A74F-A2C79A4ACD9D}" type="pres">
      <dgm:prSet presAssocID="{69C63AD9-5DB4-4BB3-9321-2851622F504B}" presName="level3hierChild" presStyleCnt="0"/>
      <dgm:spPr/>
    </dgm:pt>
    <dgm:pt modelId="{04815F4D-885D-4562-B5DA-49A7BE594D8F}" type="pres">
      <dgm:prSet presAssocID="{E61684E1-9D3A-4EA0-8968-6681B78E3EA7}" presName="conn2-1" presStyleLbl="parChTrans1D2" presStyleIdx="1" presStyleCnt="2"/>
      <dgm:spPr/>
    </dgm:pt>
    <dgm:pt modelId="{834673F6-30E9-4AC3-9FB0-08D340FE69CD}" type="pres">
      <dgm:prSet presAssocID="{E61684E1-9D3A-4EA0-8968-6681B78E3EA7}" presName="connTx" presStyleLbl="parChTrans1D2" presStyleIdx="1" presStyleCnt="2"/>
      <dgm:spPr/>
    </dgm:pt>
    <dgm:pt modelId="{A96B1C3E-55DA-4695-807F-19831B09FE7C}" type="pres">
      <dgm:prSet presAssocID="{4D6B970D-1434-4B67-B867-948650AA955E}" presName="root2" presStyleCnt="0"/>
      <dgm:spPr/>
    </dgm:pt>
    <dgm:pt modelId="{1E1E9032-EFEE-47A4-B041-7670FA9A378C}" type="pres">
      <dgm:prSet presAssocID="{4D6B970D-1434-4B67-B867-948650AA955E}" presName="LevelTwoTextNode" presStyleLbl="node2" presStyleIdx="1" presStyleCnt="2">
        <dgm:presLayoutVars>
          <dgm:chPref val="3"/>
        </dgm:presLayoutVars>
      </dgm:prSet>
      <dgm:spPr/>
    </dgm:pt>
    <dgm:pt modelId="{B107236E-7D98-4961-8602-78DFEDED6E0D}" type="pres">
      <dgm:prSet presAssocID="{4D6B970D-1434-4B67-B867-948650AA955E}" presName="level3hierChild" presStyleCnt="0"/>
      <dgm:spPr/>
    </dgm:pt>
    <dgm:pt modelId="{5E41A73E-7F4E-450D-B606-38B09A27D0DF}" type="pres">
      <dgm:prSet presAssocID="{84FC92EF-F676-4CBF-99D9-DD352AB0EE9F}" presName="conn2-1" presStyleLbl="parChTrans1D3" presStyleIdx="2" presStyleCnt="3"/>
      <dgm:spPr/>
    </dgm:pt>
    <dgm:pt modelId="{0A1A0D74-D8BF-440F-A371-149C8C76A3B4}" type="pres">
      <dgm:prSet presAssocID="{84FC92EF-F676-4CBF-99D9-DD352AB0EE9F}" presName="connTx" presStyleLbl="parChTrans1D3" presStyleIdx="2" presStyleCnt="3"/>
      <dgm:spPr/>
    </dgm:pt>
    <dgm:pt modelId="{2C39EB22-8614-4F61-AF04-374FD7C2436E}" type="pres">
      <dgm:prSet presAssocID="{09907F9D-9572-428F-8C76-BBC71D7572C1}" presName="root2" presStyleCnt="0"/>
      <dgm:spPr/>
    </dgm:pt>
    <dgm:pt modelId="{FB8D90E0-AA2E-425C-93C5-CDEB82A76AC1}" type="pres">
      <dgm:prSet presAssocID="{09907F9D-9572-428F-8C76-BBC71D7572C1}" presName="LevelTwoTextNode" presStyleLbl="node3" presStyleIdx="2" presStyleCnt="3" custScaleY="200011">
        <dgm:presLayoutVars>
          <dgm:chPref val="3"/>
        </dgm:presLayoutVars>
      </dgm:prSet>
      <dgm:spPr/>
    </dgm:pt>
    <dgm:pt modelId="{AF28C45D-638C-4828-A57B-0D83A8B5EDFE}" type="pres">
      <dgm:prSet presAssocID="{09907F9D-9572-428F-8C76-BBC71D7572C1}" presName="level3hierChild" presStyleCnt="0"/>
      <dgm:spPr/>
    </dgm:pt>
  </dgm:ptLst>
  <dgm:cxnLst>
    <dgm:cxn modelId="{03E19301-B8BF-4805-9775-8C466177368C}" type="presOf" srcId="{7112B39E-9EF2-4FED-BCF3-09170D42F886}" destId="{6B06910A-832D-46FF-AD27-018755E5EB40}" srcOrd="0" destOrd="0" presId="urn:microsoft.com/office/officeart/2005/8/layout/hierarchy2"/>
    <dgm:cxn modelId="{D9265616-1A11-4486-8EBF-3DA975D60E2D}" type="presOf" srcId="{7112B39E-9EF2-4FED-BCF3-09170D42F886}" destId="{8550FE65-8A47-48CD-B68A-ADF1BBE235FE}" srcOrd="1" destOrd="0" presId="urn:microsoft.com/office/officeart/2005/8/layout/hierarchy2"/>
    <dgm:cxn modelId="{0B5A8B19-46E2-4BD2-BFF1-704D96354C9F}" srcId="{4D6B970D-1434-4B67-B867-948650AA955E}" destId="{09907F9D-9572-428F-8C76-BBC71D7572C1}" srcOrd="0" destOrd="0" parTransId="{84FC92EF-F676-4CBF-99D9-DD352AB0EE9F}" sibTransId="{2E085E9A-5FAD-4BA7-A045-7A02F0D0606D}"/>
    <dgm:cxn modelId="{CEF38121-2BBE-4593-A475-030B256069FE}" srcId="{279EC6A5-67D1-4AF0-8E19-6B28F6858499}" destId="{A34DC1C7-217E-4105-AFAF-DEDF63E3694A}" srcOrd="0" destOrd="0" parTransId="{A92E5BB3-5AD4-4374-953E-5903E3C31B63}" sibTransId="{87A2D4FF-2B03-4591-A4EA-D6EB614EF211}"/>
    <dgm:cxn modelId="{5C83E53D-3BD0-4569-9A3F-DF95EE9AD8F7}" srcId="{F08DAB35-AE23-4C77-8B6B-106DED045A72}" destId="{4D6B970D-1434-4B67-B867-948650AA955E}" srcOrd="1" destOrd="0" parTransId="{E61684E1-9D3A-4EA0-8968-6681B78E3EA7}" sibTransId="{B3D504C9-426C-4526-9D58-CFE46D76006B}"/>
    <dgm:cxn modelId="{13687F63-F900-4F5C-809E-94DF731756C3}" type="presOf" srcId="{E61684E1-9D3A-4EA0-8968-6681B78E3EA7}" destId="{834673F6-30E9-4AC3-9FB0-08D340FE69CD}" srcOrd="1" destOrd="0" presId="urn:microsoft.com/office/officeart/2005/8/layout/hierarchy2"/>
    <dgm:cxn modelId="{25CD7F65-7DD0-4F82-A8E3-E4802B9D3405}" type="presOf" srcId="{84FC92EF-F676-4CBF-99D9-DD352AB0EE9F}" destId="{0A1A0D74-D8BF-440F-A371-149C8C76A3B4}" srcOrd="1" destOrd="0" presId="urn:microsoft.com/office/officeart/2005/8/layout/hierarchy2"/>
    <dgm:cxn modelId="{5FF88A6D-4433-477F-9BCA-A03F1A9889CC}" type="presOf" srcId="{E273D8A9-85E9-4F30-BA4E-87B3A4DECFC1}" destId="{7892AFB4-E1ED-4285-BF7C-2DEEACD7C236}" srcOrd="0" destOrd="0" presId="urn:microsoft.com/office/officeart/2005/8/layout/hierarchy2"/>
    <dgm:cxn modelId="{F1C22E7D-71FE-4F8D-94AC-AB94BDE32AF2}" srcId="{9928DEA2-321E-4A6D-B90B-E929484C8E5D}" destId="{F08DAB35-AE23-4C77-8B6B-106DED045A72}" srcOrd="0" destOrd="0" parTransId="{72281352-A52C-4069-B3EA-FCD468160F92}" sibTransId="{8C8B78FE-41BD-4778-9FF6-FE705B1D7959}"/>
    <dgm:cxn modelId="{2E600C7E-5D4D-4E9B-9123-165105877DC9}" srcId="{F08DAB35-AE23-4C77-8B6B-106DED045A72}" destId="{279EC6A5-67D1-4AF0-8E19-6B28F6858499}" srcOrd="0" destOrd="0" parTransId="{7112B39E-9EF2-4FED-BCF3-09170D42F886}" sibTransId="{9E9FD252-D9BD-4213-85E8-15A8CF08868E}"/>
    <dgm:cxn modelId="{C5AFCA86-123F-411A-A3DB-0EE2E4B7C945}" type="presOf" srcId="{4D6B970D-1434-4B67-B867-948650AA955E}" destId="{1E1E9032-EFEE-47A4-B041-7670FA9A378C}" srcOrd="0" destOrd="0" presId="urn:microsoft.com/office/officeart/2005/8/layout/hierarchy2"/>
    <dgm:cxn modelId="{B80F8F89-3ED2-4CCF-B750-753382149DDC}" type="presOf" srcId="{279EC6A5-67D1-4AF0-8E19-6B28F6858499}" destId="{DE70D766-10F8-436D-B409-0F5C4C30B5CE}" srcOrd="0" destOrd="0" presId="urn:microsoft.com/office/officeart/2005/8/layout/hierarchy2"/>
    <dgm:cxn modelId="{BBC61E8B-D024-4EEF-B48E-0BEDDB57E812}" type="presOf" srcId="{84FC92EF-F676-4CBF-99D9-DD352AB0EE9F}" destId="{5E41A73E-7F4E-450D-B606-38B09A27D0DF}" srcOrd="0" destOrd="0" presId="urn:microsoft.com/office/officeart/2005/8/layout/hierarchy2"/>
    <dgm:cxn modelId="{B07D0DA9-7E85-4D80-AAB3-FA261BCABEA7}" type="presOf" srcId="{A34DC1C7-217E-4105-AFAF-DEDF63E3694A}" destId="{E5E79AF9-AEA2-47BA-B7E6-A7FB5B36C280}" srcOrd="0" destOrd="0" presId="urn:microsoft.com/office/officeart/2005/8/layout/hierarchy2"/>
    <dgm:cxn modelId="{F693F9A9-819C-4434-9BF0-3A219810D215}" type="presOf" srcId="{9928DEA2-321E-4A6D-B90B-E929484C8E5D}" destId="{3E3BD8C9-1D5E-4D36-84A0-8E5993DC373F}" srcOrd="0" destOrd="0" presId="urn:microsoft.com/office/officeart/2005/8/layout/hierarchy2"/>
    <dgm:cxn modelId="{2BA42AC2-E8DD-4A43-9E12-DC118CC63CE3}" srcId="{279EC6A5-67D1-4AF0-8E19-6B28F6858499}" destId="{69C63AD9-5DB4-4BB3-9321-2851622F504B}" srcOrd="1" destOrd="0" parTransId="{E273D8A9-85E9-4F30-BA4E-87B3A4DECFC1}" sibTransId="{49C2372E-923E-4D51-A314-34C8FD4066B0}"/>
    <dgm:cxn modelId="{EEB817CB-8B89-4605-80F7-F27A664A1E7A}" type="presOf" srcId="{A92E5BB3-5AD4-4374-953E-5903E3C31B63}" destId="{4A6660DC-9A2E-4E1A-A843-0EB3372F9F57}" srcOrd="1" destOrd="0" presId="urn:microsoft.com/office/officeart/2005/8/layout/hierarchy2"/>
    <dgm:cxn modelId="{600724D7-D9A6-4E04-B56C-0D7202874A61}" type="presOf" srcId="{09907F9D-9572-428F-8C76-BBC71D7572C1}" destId="{FB8D90E0-AA2E-425C-93C5-CDEB82A76AC1}" srcOrd="0" destOrd="0" presId="urn:microsoft.com/office/officeart/2005/8/layout/hierarchy2"/>
    <dgm:cxn modelId="{3E6A4DD9-6475-49B2-B43B-528A3910246E}" type="presOf" srcId="{F08DAB35-AE23-4C77-8B6B-106DED045A72}" destId="{DE024FF0-1C75-4E83-9DC8-F35D20A4B2F0}" srcOrd="0" destOrd="0" presId="urn:microsoft.com/office/officeart/2005/8/layout/hierarchy2"/>
    <dgm:cxn modelId="{25047CE1-B69E-43FF-B374-5E4BBFFFF44F}" type="presOf" srcId="{69C63AD9-5DB4-4BB3-9321-2851622F504B}" destId="{9A52323D-E6E5-4D01-A5C8-4DAEA7A03A00}" srcOrd="0" destOrd="0" presId="urn:microsoft.com/office/officeart/2005/8/layout/hierarchy2"/>
    <dgm:cxn modelId="{2CB201EB-8E6A-4480-ACA2-165837BE6B13}" type="presOf" srcId="{A92E5BB3-5AD4-4374-953E-5903E3C31B63}" destId="{EB54C616-A00B-44A9-B7E6-3D590EAC7BD8}" srcOrd="0" destOrd="0" presId="urn:microsoft.com/office/officeart/2005/8/layout/hierarchy2"/>
    <dgm:cxn modelId="{6FEA6DEF-789A-4EC0-B01C-67CA98C2DE08}" type="presOf" srcId="{E273D8A9-85E9-4F30-BA4E-87B3A4DECFC1}" destId="{0A8AEC21-98F5-4BA9-BF4F-485CBDFE89C4}" srcOrd="1" destOrd="0" presId="urn:microsoft.com/office/officeart/2005/8/layout/hierarchy2"/>
    <dgm:cxn modelId="{217A42FF-2199-4860-9914-C213F8ED4D0C}" type="presOf" srcId="{E61684E1-9D3A-4EA0-8968-6681B78E3EA7}" destId="{04815F4D-885D-4562-B5DA-49A7BE594D8F}" srcOrd="0" destOrd="0" presId="urn:microsoft.com/office/officeart/2005/8/layout/hierarchy2"/>
    <dgm:cxn modelId="{1DF4CCB8-EF56-4FF7-A8C8-3D90ADFF9A19}" type="presParOf" srcId="{3E3BD8C9-1D5E-4D36-84A0-8E5993DC373F}" destId="{0BFC1CA3-4F2A-42D0-978E-9E22B44768E9}" srcOrd="0" destOrd="0" presId="urn:microsoft.com/office/officeart/2005/8/layout/hierarchy2"/>
    <dgm:cxn modelId="{65EAB71D-3093-48EA-BD3B-455F260D79E4}" type="presParOf" srcId="{0BFC1CA3-4F2A-42D0-978E-9E22B44768E9}" destId="{DE024FF0-1C75-4E83-9DC8-F35D20A4B2F0}" srcOrd="0" destOrd="0" presId="urn:microsoft.com/office/officeart/2005/8/layout/hierarchy2"/>
    <dgm:cxn modelId="{55246D96-41F3-4B3B-A899-3FBA866D41A3}" type="presParOf" srcId="{0BFC1CA3-4F2A-42D0-978E-9E22B44768E9}" destId="{2D988E65-5CE5-4902-BE12-292BABB0DFBB}" srcOrd="1" destOrd="0" presId="urn:microsoft.com/office/officeart/2005/8/layout/hierarchy2"/>
    <dgm:cxn modelId="{3250D86C-0368-46ED-AFC1-E68E31CA1C60}" type="presParOf" srcId="{2D988E65-5CE5-4902-BE12-292BABB0DFBB}" destId="{6B06910A-832D-46FF-AD27-018755E5EB40}" srcOrd="0" destOrd="0" presId="urn:microsoft.com/office/officeart/2005/8/layout/hierarchy2"/>
    <dgm:cxn modelId="{EF878D95-2BE4-4DE3-804D-DBC37B13C540}" type="presParOf" srcId="{6B06910A-832D-46FF-AD27-018755E5EB40}" destId="{8550FE65-8A47-48CD-B68A-ADF1BBE235FE}" srcOrd="0" destOrd="0" presId="urn:microsoft.com/office/officeart/2005/8/layout/hierarchy2"/>
    <dgm:cxn modelId="{C8E77989-E998-48C9-9E28-3AEA782CD676}" type="presParOf" srcId="{2D988E65-5CE5-4902-BE12-292BABB0DFBB}" destId="{8291BBDA-576D-4D0A-9B15-34FEACC9503A}" srcOrd="1" destOrd="0" presId="urn:microsoft.com/office/officeart/2005/8/layout/hierarchy2"/>
    <dgm:cxn modelId="{DD7575DF-BB7C-4EAA-8BBD-F9BD2B8AB753}" type="presParOf" srcId="{8291BBDA-576D-4D0A-9B15-34FEACC9503A}" destId="{DE70D766-10F8-436D-B409-0F5C4C30B5CE}" srcOrd="0" destOrd="0" presId="urn:microsoft.com/office/officeart/2005/8/layout/hierarchy2"/>
    <dgm:cxn modelId="{6CFB3678-3A0F-4DCF-A046-3FCC7B45EC8B}" type="presParOf" srcId="{8291BBDA-576D-4D0A-9B15-34FEACC9503A}" destId="{A558DFEE-30A1-4AAD-8A2A-59B1A8FB684E}" srcOrd="1" destOrd="0" presId="urn:microsoft.com/office/officeart/2005/8/layout/hierarchy2"/>
    <dgm:cxn modelId="{999A1B55-BD42-4DCC-9BFD-EC16526FC7FB}" type="presParOf" srcId="{A558DFEE-30A1-4AAD-8A2A-59B1A8FB684E}" destId="{EB54C616-A00B-44A9-B7E6-3D590EAC7BD8}" srcOrd="0" destOrd="0" presId="urn:microsoft.com/office/officeart/2005/8/layout/hierarchy2"/>
    <dgm:cxn modelId="{F3A5F4FC-262F-4AF1-B054-03B8511B55BD}" type="presParOf" srcId="{EB54C616-A00B-44A9-B7E6-3D590EAC7BD8}" destId="{4A6660DC-9A2E-4E1A-A843-0EB3372F9F57}" srcOrd="0" destOrd="0" presId="urn:microsoft.com/office/officeart/2005/8/layout/hierarchy2"/>
    <dgm:cxn modelId="{379C4E81-E64E-489E-8BFE-4CF67C42AE05}" type="presParOf" srcId="{A558DFEE-30A1-4AAD-8A2A-59B1A8FB684E}" destId="{6E5ED9D7-D084-4ADB-A1ED-A40E264AA1A9}" srcOrd="1" destOrd="0" presId="urn:microsoft.com/office/officeart/2005/8/layout/hierarchy2"/>
    <dgm:cxn modelId="{570D59D5-D076-4494-BCD9-B4506CF31721}" type="presParOf" srcId="{6E5ED9D7-D084-4ADB-A1ED-A40E264AA1A9}" destId="{E5E79AF9-AEA2-47BA-B7E6-A7FB5B36C280}" srcOrd="0" destOrd="0" presId="urn:microsoft.com/office/officeart/2005/8/layout/hierarchy2"/>
    <dgm:cxn modelId="{19907ACE-4AF2-4F30-9AF9-31FA1F3836F7}" type="presParOf" srcId="{6E5ED9D7-D084-4ADB-A1ED-A40E264AA1A9}" destId="{BFD5271C-4636-44B8-8474-FF5A5D6EC07E}" srcOrd="1" destOrd="0" presId="urn:microsoft.com/office/officeart/2005/8/layout/hierarchy2"/>
    <dgm:cxn modelId="{0DCDEFD8-095F-4219-8CE5-D806CB2741D3}" type="presParOf" srcId="{A558DFEE-30A1-4AAD-8A2A-59B1A8FB684E}" destId="{7892AFB4-E1ED-4285-BF7C-2DEEACD7C236}" srcOrd="2" destOrd="0" presId="urn:microsoft.com/office/officeart/2005/8/layout/hierarchy2"/>
    <dgm:cxn modelId="{F0C478A3-8849-4935-B305-6321E8BB4B80}" type="presParOf" srcId="{7892AFB4-E1ED-4285-BF7C-2DEEACD7C236}" destId="{0A8AEC21-98F5-4BA9-BF4F-485CBDFE89C4}" srcOrd="0" destOrd="0" presId="urn:microsoft.com/office/officeart/2005/8/layout/hierarchy2"/>
    <dgm:cxn modelId="{A30703E5-4FAD-4106-A4B0-E974FFE8E453}" type="presParOf" srcId="{A558DFEE-30A1-4AAD-8A2A-59B1A8FB684E}" destId="{2A5D5D81-15E7-46BC-8FDC-75ACE76718CE}" srcOrd="3" destOrd="0" presId="urn:microsoft.com/office/officeart/2005/8/layout/hierarchy2"/>
    <dgm:cxn modelId="{6EDF3C79-E32E-4CE2-A720-313A2FC58915}" type="presParOf" srcId="{2A5D5D81-15E7-46BC-8FDC-75ACE76718CE}" destId="{9A52323D-E6E5-4D01-A5C8-4DAEA7A03A00}" srcOrd="0" destOrd="0" presId="urn:microsoft.com/office/officeart/2005/8/layout/hierarchy2"/>
    <dgm:cxn modelId="{DA0C9957-0A31-4F6D-8F5C-C7834924A1A7}" type="presParOf" srcId="{2A5D5D81-15E7-46BC-8FDC-75ACE76718CE}" destId="{4729D9E2-6887-48C0-A74F-A2C79A4ACD9D}" srcOrd="1" destOrd="0" presId="urn:microsoft.com/office/officeart/2005/8/layout/hierarchy2"/>
    <dgm:cxn modelId="{6403B34E-DE52-4B32-B7A2-21A09199133A}" type="presParOf" srcId="{2D988E65-5CE5-4902-BE12-292BABB0DFBB}" destId="{04815F4D-885D-4562-B5DA-49A7BE594D8F}" srcOrd="2" destOrd="0" presId="urn:microsoft.com/office/officeart/2005/8/layout/hierarchy2"/>
    <dgm:cxn modelId="{11D15741-C59E-43BD-AD32-2107F8F8C4B7}" type="presParOf" srcId="{04815F4D-885D-4562-B5DA-49A7BE594D8F}" destId="{834673F6-30E9-4AC3-9FB0-08D340FE69CD}" srcOrd="0" destOrd="0" presId="urn:microsoft.com/office/officeart/2005/8/layout/hierarchy2"/>
    <dgm:cxn modelId="{4AD7AB7F-6A0E-4D01-B9E8-6A5DB12FEDD0}" type="presParOf" srcId="{2D988E65-5CE5-4902-BE12-292BABB0DFBB}" destId="{A96B1C3E-55DA-4695-807F-19831B09FE7C}" srcOrd="3" destOrd="0" presId="urn:microsoft.com/office/officeart/2005/8/layout/hierarchy2"/>
    <dgm:cxn modelId="{E222695D-E7AC-4FE3-8FEE-42C942ACE810}" type="presParOf" srcId="{A96B1C3E-55DA-4695-807F-19831B09FE7C}" destId="{1E1E9032-EFEE-47A4-B041-7670FA9A378C}" srcOrd="0" destOrd="0" presId="urn:microsoft.com/office/officeart/2005/8/layout/hierarchy2"/>
    <dgm:cxn modelId="{DD3B6653-FBE8-42F3-B3F1-8E7C516BF90B}" type="presParOf" srcId="{A96B1C3E-55DA-4695-807F-19831B09FE7C}" destId="{B107236E-7D98-4961-8602-78DFEDED6E0D}" srcOrd="1" destOrd="0" presId="urn:microsoft.com/office/officeart/2005/8/layout/hierarchy2"/>
    <dgm:cxn modelId="{1D6D084B-3221-4095-B7A4-DD5B2189FD2F}" type="presParOf" srcId="{B107236E-7D98-4961-8602-78DFEDED6E0D}" destId="{5E41A73E-7F4E-450D-B606-38B09A27D0DF}" srcOrd="0" destOrd="0" presId="urn:microsoft.com/office/officeart/2005/8/layout/hierarchy2"/>
    <dgm:cxn modelId="{6E8A7B85-3E46-409C-AE66-B2AA68DD8286}" type="presParOf" srcId="{5E41A73E-7F4E-450D-B606-38B09A27D0DF}" destId="{0A1A0D74-D8BF-440F-A371-149C8C76A3B4}" srcOrd="0" destOrd="0" presId="urn:microsoft.com/office/officeart/2005/8/layout/hierarchy2"/>
    <dgm:cxn modelId="{808DCCA2-77A5-4A68-9A8B-600454B8E267}" type="presParOf" srcId="{B107236E-7D98-4961-8602-78DFEDED6E0D}" destId="{2C39EB22-8614-4F61-AF04-374FD7C2436E}" srcOrd="1" destOrd="0" presId="urn:microsoft.com/office/officeart/2005/8/layout/hierarchy2"/>
    <dgm:cxn modelId="{68D86648-A7E4-400B-8E5F-2379B4C523A8}" type="presParOf" srcId="{2C39EB22-8614-4F61-AF04-374FD7C2436E}" destId="{FB8D90E0-AA2E-425C-93C5-CDEB82A76AC1}" srcOrd="0" destOrd="0" presId="urn:microsoft.com/office/officeart/2005/8/layout/hierarchy2"/>
    <dgm:cxn modelId="{2C93F1B1-29A1-43E4-AA0C-27FB884EA695}" type="presParOf" srcId="{2C39EB22-8614-4F61-AF04-374FD7C2436E}" destId="{AF28C45D-638C-4828-A57B-0D83A8B5EDF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C58F60-3F60-497E-97B4-4261CDF21E6A}" type="doc">
      <dgm:prSet loTypeId="urn:microsoft.com/office/officeart/2005/8/layout/equation2" loCatId="relationship" qsTypeId="urn:microsoft.com/office/officeart/2005/8/quickstyle/simple1" qsCatId="simple" csTypeId="urn:microsoft.com/office/officeart/2005/8/colors/accent1_2" csCatId="accent1" phldr="1"/>
      <dgm:spPr/>
      <dgm:t>
        <a:bodyPr/>
        <a:lstStyle/>
        <a:p>
          <a:endParaRPr lang="en-US"/>
        </a:p>
      </dgm:t>
    </dgm:pt>
    <dgm:pt modelId="{49426835-71FE-4834-8622-DFBE98691F21}" type="pres">
      <dgm:prSet presAssocID="{8CC58F60-3F60-497E-97B4-4261CDF21E6A}" presName="Name0" presStyleCnt="0">
        <dgm:presLayoutVars>
          <dgm:dir/>
          <dgm:resizeHandles val="exact"/>
        </dgm:presLayoutVars>
      </dgm:prSet>
      <dgm:spPr/>
    </dgm:pt>
  </dgm:ptLst>
  <dgm:cxnLst>
    <dgm:cxn modelId="{839E76F0-43B7-43E2-ADC4-75D7F9466CDA}" type="presOf" srcId="{8CC58F60-3F60-497E-97B4-4261CDF21E6A}" destId="{49426835-71FE-4834-8622-DFBE98691F21}" srcOrd="0" destOrd="0" presId="urn:microsoft.com/office/officeart/2005/8/layout/equation2"/>
  </dgm:cxnLst>
  <dgm:bg>
    <a:blipFill>
      <a:blip xmlns:r="http://schemas.openxmlformats.org/officeDocument/2006/relationships" r:embed="rId1"/>
      <a:stretch>
        <a:fillRect/>
      </a:stretch>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98C6F-F916-4437-B00C-E9CC4A6ED821}">
      <dsp:nvSpPr>
        <dsp:cNvPr id="0" name=""/>
        <dsp:cNvSpPr/>
      </dsp:nvSpPr>
      <dsp:spPr>
        <a:xfrm>
          <a:off x="600792" y="540141"/>
          <a:ext cx="1449891" cy="144989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760697-498A-42D3-8EDC-4A1BF21E2DA6}">
      <dsp:nvSpPr>
        <dsp:cNvPr id="0" name=""/>
        <dsp:cNvSpPr/>
      </dsp:nvSpPr>
      <dsp:spPr>
        <a:xfrm>
          <a:off x="909785" y="849135"/>
          <a:ext cx="831905" cy="8319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9F6D08-461B-4F13-9079-5184D7E4F4CF}">
      <dsp:nvSpPr>
        <dsp:cNvPr id="0" name=""/>
        <dsp:cNvSpPr/>
      </dsp:nvSpPr>
      <dsp:spPr>
        <a:xfrm>
          <a:off x="137302" y="2441639"/>
          <a:ext cx="2376871"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Currently live in Dallas, Texas</a:t>
          </a:r>
        </a:p>
      </dsp:txBody>
      <dsp:txXfrm>
        <a:off x="137302" y="2441639"/>
        <a:ext cx="2376871" cy="832500"/>
      </dsp:txXfrm>
    </dsp:sp>
    <dsp:sp modelId="{1913ED26-7839-43AE-8F7B-AF1757221D67}">
      <dsp:nvSpPr>
        <dsp:cNvPr id="0" name=""/>
        <dsp:cNvSpPr/>
      </dsp:nvSpPr>
      <dsp:spPr>
        <a:xfrm>
          <a:off x="3393616" y="540141"/>
          <a:ext cx="1449891" cy="144989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B19E0A-66B8-4FD3-BED2-CAD7B79E8493}">
      <dsp:nvSpPr>
        <dsp:cNvPr id="0" name=""/>
        <dsp:cNvSpPr/>
      </dsp:nvSpPr>
      <dsp:spPr>
        <a:xfrm>
          <a:off x="3702610" y="849135"/>
          <a:ext cx="831905" cy="8319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95A9B02-C067-42FD-A81E-BD6309143D2D}">
      <dsp:nvSpPr>
        <dsp:cNvPr id="0" name=""/>
        <dsp:cNvSpPr/>
      </dsp:nvSpPr>
      <dsp:spPr>
        <a:xfrm>
          <a:off x="2930126" y="2441639"/>
          <a:ext cx="2376871"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Health and Science have been my passion </a:t>
          </a:r>
        </a:p>
      </dsp:txBody>
      <dsp:txXfrm>
        <a:off x="2930126" y="2441639"/>
        <a:ext cx="2376871" cy="832500"/>
      </dsp:txXfrm>
    </dsp:sp>
    <dsp:sp modelId="{DB07D271-8014-4DFB-8897-50E3A73A7FFA}">
      <dsp:nvSpPr>
        <dsp:cNvPr id="0" name=""/>
        <dsp:cNvSpPr/>
      </dsp:nvSpPr>
      <dsp:spPr>
        <a:xfrm>
          <a:off x="6186441" y="540141"/>
          <a:ext cx="1449891" cy="144989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E1876E-97BE-4B73-AD57-9A39C35B3815}">
      <dsp:nvSpPr>
        <dsp:cNvPr id="0" name=""/>
        <dsp:cNvSpPr/>
      </dsp:nvSpPr>
      <dsp:spPr>
        <a:xfrm>
          <a:off x="6495434" y="849135"/>
          <a:ext cx="831905" cy="8319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133E55-3157-4EE0-BEB1-5197D43F995B}">
      <dsp:nvSpPr>
        <dsp:cNvPr id="0" name=""/>
        <dsp:cNvSpPr/>
      </dsp:nvSpPr>
      <dsp:spPr>
        <a:xfrm>
          <a:off x="5722951" y="2441639"/>
          <a:ext cx="2376871"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New Passion in Data Science, Machine Learning, and Tableau</a:t>
          </a:r>
        </a:p>
      </dsp:txBody>
      <dsp:txXfrm>
        <a:off x="5722951" y="2441639"/>
        <a:ext cx="2376871" cy="832500"/>
      </dsp:txXfrm>
    </dsp:sp>
    <dsp:sp modelId="{5EA5EFA3-34A9-4F4B-852E-D785CD05650F}">
      <dsp:nvSpPr>
        <dsp:cNvPr id="0" name=""/>
        <dsp:cNvSpPr/>
      </dsp:nvSpPr>
      <dsp:spPr>
        <a:xfrm>
          <a:off x="8979265" y="520613"/>
          <a:ext cx="1449891" cy="144989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C5F09C-6A20-4DB6-AC43-AA790A0BF432}">
      <dsp:nvSpPr>
        <dsp:cNvPr id="0" name=""/>
        <dsp:cNvSpPr/>
      </dsp:nvSpPr>
      <dsp:spPr>
        <a:xfrm>
          <a:off x="9288259" y="829606"/>
          <a:ext cx="831905" cy="8319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21B33F8-0CE1-4517-B082-7A50EADCEFA2}">
      <dsp:nvSpPr>
        <dsp:cNvPr id="0" name=""/>
        <dsp:cNvSpPr/>
      </dsp:nvSpPr>
      <dsp:spPr>
        <a:xfrm>
          <a:off x="8515775" y="2383054"/>
          <a:ext cx="2376871" cy="910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Want to be a part of bringing new breakthroughs for people and Businesses</a:t>
          </a:r>
        </a:p>
      </dsp:txBody>
      <dsp:txXfrm>
        <a:off x="8515775" y="2383054"/>
        <a:ext cx="2376871" cy="9106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A59318-DDB8-4C3F-9C72-9F0BF3D1293F}">
      <dsp:nvSpPr>
        <dsp:cNvPr id="0" name=""/>
        <dsp:cNvSpPr/>
      </dsp:nvSpPr>
      <dsp:spPr>
        <a:xfrm>
          <a:off x="4964" y="0"/>
          <a:ext cx="5687074" cy="3634486"/>
        </a:xfrm>
        <a:prstGeom prst="roundRect">
          <a:avLst>
            <a:gd name="adj" fmla="val 10000"/>
          </a:avLst>
        </a:prstGeom>
        <a:solidFill>
          <a:schemeClr val="accent1">
            <a:lumMod val="5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Python-(Data Wrangling  KNN, and Machine Learning</a:t>
          </a:r>
        </a:p>
      </dsp:txBody>
      <dsp:txXfrm>
        <a:off x="4964" y="1453794"/>
        <a:ext cx="5687074" cy="1453794"/>
      </dsp:txXfrm>
    </dsp:sp>
    <dsp:sp modelId="{8AEC76D3-2FF2-4D68-B7FE-A8BA912D5C02}">
      <dsp:nvSpPr>
        <dsp:cNvPr id="0" name=""/>
        <dsp:cNvSpPr/>
      </dsp:nvSpPr>
      <dsp:spPr>
        <a:xfrm>
          <a:off x="2206143" y="218069"/>
          <a:ext cx="1284716" cy="121028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730079-127C-44F9-949C-ABB546A788DE}">
      <dsp:nvSpPr>
        <dsp:cNvPr id="0" name=""/>
        <dsp:cNvSpPr/>
      </dsp:nvSpPr>
      <dsp:spPr>
        <a:xfrm>
          <a:off x="5811012" y="0"/>
          <a:ext cx="5687074" cy="3634486"/>
        </a:xfrm>
        <a:prstGeom prst="roundRect">
          <a:avLst>
            <a:gd name="adj" fmla="val 10000"/>
          </a:avLst>
        </a:prstGeom>
        <a:solidFill>
          <a:schemeClr val="accent1">
            <a:lumMod val="5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Tableau-Worksheets and Interactive Dashboard</a:t>
          </a:r>
        </a:p>
      </dsp:txBody>
      <dsp:txXfrm>
        <a:off x="5811012" y="1453794"/>
        <a:ext cx="5687074" cy="1453794"/>
      </dsp:txXfrm>
    </dsp:sp>
    <dsp:sp modelId="{99C1FCF0-3D20-4FA3-BFE6-22A9E6DAB899}">
      <dsp:nvSpPr>
        <dsp:cNvPr id="0" name=""/>
        <dsp:cNvSpPr/>
      </dsp:nvSpPr>
      <dsp:spPr>
        <a:xfrm>
          <a:off x="8101046" y="218069"/>
          <a:ext cx="1210283" cy="1210283"/>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497D9D-6751-4EEC-9FF8-77C78C50847F}">
      <dsp:nvSpPr>
        <dsp:cNvPr id="0" name=""/>
        <dsp:cNvSpPr/>
      </dsp:nvSpPr>
      <dsp:spPr>
        <a:xfrm>
          <a:off x="462187" y="2907588"/>
          <a:ext cx="10630315" cy="545172"/>
        </a:xfrm>
        <a:prstGeom prst="leftRightArrow">
          <a:avLst/>
        </a:prstGeom>
        <a:solidFill>
          <a:schemeClr val="accent1">
            <a:tint val="6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24FF0-1C75-4E83-9DC8-F35D20A4B2F0}">
      <dsp:nvSpPr>
        <dsp:cNvPr id="0" name=""/>
        <dsp:cNvSpPr/>
      </dsp:nvSpPr>
      <dsp:spPr>
        <a:xfrm>
          <a:off x="539" y="1345984"/>
          <a:ext cx="1366637" cy="68331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Intelligence</a:t>
          </a:r>
        </a:p>
      </dsp:txBody>
      <dsp:txXfrm>
        <a:off x="20553" y="1365998"/>
        <a:ext cx="1326609" cy="643290"/>
      </dsp:txXfrm>
    </dsp:sp>
    <dsp:sp modelId="{6B06910A-832D-46FF-AD27-018755E5EB40}">
      <dsp:nvSpPr>
        <dsp:cNvPr id="0" name=""/>
        <dsp:cNvSpPr/>
      </dsp:nvSpPr>
      <dsp:spPr>
        <a:xfrm rot="18343157">
          <a:off x="1172328" y="1289037"/>
          <a:ext cx="936350" cy="37001"/>
        </a:xfrm>
        <a:custGeom>
          <a:avLst/>
          <a:gdLst/>
          <a:ahLst/>
          <a:cxnLst/>
          <a:rect l="0" t="0" r="0" b="0"/>
          <a:pathLst>
            <a:path>
              <a:moveTo>
                <a:pt x="0" y="18500"/>
              </a:moveTo>
              <a:lnTo>
                <a:pt x="936350" y="18500"/>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17095" y="1284130"/>
        <a:ext cx="46817" cy="46817"/>
      </dsp:txXfrm>
    </dsp:sp>
    <dsp:sp modelId="{DE70D766-10F8-436D-B409-0F5C4C30B5CE}">
      <dsp:nvSpPr>
        <dsp:cNvPr id="0" name=""/>
        <dsp:cNvSpPr/>
      </dsp:nvSpPr>
      <dsp:spPr>
        <a:xfrm>
          <a:off x="1913831" y="585774"/>
          <a:ext cx="1366637" cy="68331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Classification</a:t>
          </a:r>
        </a:p>
      </dsp:txBody>
      <dsp:txXfrm>
        <a:off x="1933845" y="605788"/>
        <a:ext cx="1326609" cy="643290"/>
      </dsp:txXfrm>
    </dsp:sp>
    <dsp:sp modelId="{EB54C616-A00B-44A9-B7E6-3D590EAC7BD8}">
      <dsp:nvSpPr>
        <dsp:cNvPr id="0" name=""/>
        <dsp:cNvSpPr/>
      </dsp:nvSpPr>
      <dsp:spPr>
        <a:xfrm rot="19457599">
          <a:off x="3217192" y="712478"/>
          <a:ext cx="673207" cy="37001"/>
        </a:xfrm>
        <a:custGeom>
          <a:avLst/>
          <a:gdLst/>
          <a:ahLst/>
          <a:cxnLst/>
          <a:rect l="0" t="0" r="0" b="0"/>
          <a:pathLst>
            <a:path>
              <a:moveTo>
                <a:pt x="0" y="18500"/>
              </a:moveTo>
              <a:lnTo>
                <a:pt x="673207" y="1850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36965" y="714149"/>
        <a:ext cx="33660" cy="33660"/>
      </dsp:txXfrm>
    </dsp:sp>
    <dsp:sp modelId="{E5E79AF9-AEA2-47BA-B7E6-A7FB5B36C280}">
      <dsp:nvSpPr>
        <dsp:cNvPr id="0" name=""/>
        <dsp:cNvSpPr/>
      </dsp:nvSpPr>
      <dsp:spPr>
        <a:xfrm>
          <a:off x="3827123" y="192866"/>
          <a:ext cx="1366637" cy="68331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Lower Reps</a:t>
          </a:r>
        </a:p>
      </dsp:txBody>
      <dsp:txXfrm>
        <a:off x="3847137" y="212880"/>
        <a:ext cx="1326609" cy="643290"/>
      </dsp:txXfrm>
    </dsp:sp>
    <dsp:sp modelId="{7892AFB4-E1ED-4285-BF7C-2DEEACD7C236}">
      <dsp:nvSpPr>
        <dsp:cNvPr id="0" name=""/>
        <dsp:cNvSpPr/>
      </dsp:nvSpPr>
      <dsp:spPr>
        <a:xfrm rot="2142401">
          <a:off x="3217192" y="1105386"/>
          <a:ext cx="673207" cy="37001"/>
        </a:xfrm>
        <a:custGeom>
          <a:avLst/>
          <a:gdLst/>
          <a:ahLst/>
          <a:cxnLst/>
          <a:rect l="0" t="0" r="0" b="0"/>
          <a:pathLst>
            <a:path>
              <a:moveTo>
                <a:pt x="0" y="18500"/>
              </a:moveTo>
              <a:lnTo>
                <a:pt x="673207" y="1850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36965" y="1107057"/>
        <a:ext cx="33660" cy="33660"/>
      </dsp:txXfrm>
    </dsp:sp>
    <dsp:sp modelId="{9A52323D-E6E5-4D01-A5C8-4DAEA7A03A00}">
      <dsp:nvSpPr>
        <dsp:cNvPr id="0" name=""/>
        <dsp:cNvSpPr/>
      </dsp:nvSpPr>
      <dsp:spPr>
        <a:xfrm>
          <a:off x="3827123" y="978682"/>
          <a:ext cx="1366637" cy="68331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Upper Reps</a:t>
          </a:r>
        </a:p>
      </dsp:txBody>
      <dsp:txXfrm>
        <a:off x="3847137" y="998696"/>
        <a:ext cx="1326609" cy="643290"/>
      </dsp:txXfrm>
    </dsp:sp>
    <dsp:sp modelId="{04815F4D-885D-4562-B5DA-49A7BE594D8F}">
      <dsp:nvSpPr>
        <dsp:cNvPr id="0" name=""/>
        <dsp:cNvSpPr/>
      </dsp:nvSpPr>
      <dsp:spPr>
        <a:xfrm rot="3256843">
          <a:off x="1172328" y="2049248"/>
          <a:ext cx="936350" cy="37001"/>
        </a:xfrm>
        <a:custGeom>
          <a:avLst/>
          <a:gdLst/>
          <a:ahLst/>
          <a:cxnLst/>
          <a:rect l="0" t="0" r="0" b="0"/>
          <a:pathLst>
            <a:path>
              <a:moveTo>
                <a:pt x="0" y="18500"/>
              </a:moveTo>
              <a:lnTo>
                <a:pt x="936350" y="18500"/>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17095" y="2044340"/>
        <a:ext cx="46817" cy="46817"/>
      </dsp:txXfrm>
    </dsp:sp>
    <dsp:sp modelId="{1E1E9032-EFEE-47A4-B041-7670FA9A378C}">
      <dsp:nvSpPr>
        <dsp:cNvPr id="0" name=""/>
        <dsp:cNvSpPr/>
      </dsp:nvSpPr>
      <dsp:spPr>
        <a:xfrm>
          <a:off x="1913831" y="2106195"/>
          <a:ext cx="1366637" cy="68331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Obey</a:t>
          </a:r>
        </a:p>
      </dsp:txBody>
      <dsp:txXfrm>
        <a:off x="1933845" y="2126209"/>
        <a:ext cx="1326609" cy="643290"/>
      </dsp:txXfrm>
    </dsp:sp>
    <dsp:sp modelId="{5E41A73E-7F4E-450D-B606-38B09A27D0DF}">
      <dsp:nvSpPr>
        <dsp:cNvPr id="0" name=""/>
        <dsp:cNvSpPr/>
      </dsp:nvSpPr>
      <dsp:spPr>
        <a:xfrm>
          <a:off x="3280468" y="2429353"/>
          <a:ext cx="546654" cy="37001"/>
        </a:xfrm>
        <a:custGeom>
          <a:avLst/>
          <a:gdLst/>
          <a:ahLst/>
          <a:cxnLst/>
          <a:rect l="0" t="0" r="0" b="0"/>
          <a:pathLst>
            <a:path>
              <a:moveTo>
                <a:pt x="0" y="18500"/>
              </a:moveTo>
              <a:lnTo>
                <a:pt x="546654" y="1850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40129" y="2434188"/>
        <a:ext cx="27332" cy="27332"/>
      </dsp:txXfrm>
    </dsp:sp>
    <dsp:sp modelId="{FB8D90E0-AA2E-425C-93C5-CDEB82A76AC1}">
      <dsp:nvSpPr>
        <dsp:cNvPr id="0" name=""/>
        <dsp:cNvSpPr/>
      </dsp:nvSpPr>
      <dsp:spPr>
        <a:xfrm>
          <a:off x="3827123" y="1764498"/>
          <a:ext cx="1366637" cy="1366712"/>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Lower Reps(probability on first command)</a:t>
          </a:r>
        </a:p>
      </dsp:txBody>
      <dsp:txXfrm>
        <a:off x="3867150" y="1804525"/>
        <a:ext cx="1286583" cy="12866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DDDEA-63BC-40A0-8BC0-D6413F38691F}" type="datetimeFigureOut">
              <a:rPr lang="en-US" smtClean="0"/>
              <a:t>12/16/2020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6F76E-E60C-4C54-B47A-C2C406EC8F72}" type="slidenum">
              <a:rPr lang="en-US" smtClean="0"/>
              <a:t>‹#›</a:t>
            </a:fld>
            <a:endParaRPr lang="en-US" dirty="0"/>
          </a:p>
        </p:txBody>
      </p:sp>
    </p:spTree>
    <p:extLst>
      <p:ext uri="{BB962C8B-B14F-4D97-AF65-F5344CB8AC3E}">
        <p14:creationId xmlns:p14="http://schemas.microsoft.com/office/powerpoint/2010/main" val="298748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12/16/2020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57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12/16/2020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156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12/16/2020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4859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523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911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277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158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12/16/2020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3153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12/16/2020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58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12/16/2020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65219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4.jpeg"/><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s://deepsense.ai/what-is-reinforcement-learning-the-complete-guide/" TargetMode="External"/><Relationship Id="rId7" Type="http://schemas.openxmlformats.org/officeDocument/2006/relationships/hyperlink" Target="https://www.google.com/search?q=dog+intelligence+pictures&amp;safe=strict&amp;rlz=1C1CHBF_enUS890US890&amp;sxsrf=ALeKk021VYOAKFS1XIjQDy3f0Nm8aq-U_A:1608044760897&amp;source=lnms&amp;tbm=isch&amp;sa=X&amp;ved=2ahUKEwjo7YXGodDtAhVNAqwKHS1UBZQQ_AUoA3oECA8QBQ&amp;biw=1366&amp;bih=568#imgrc=elp0ppVtP5ulCM" TargetMode="External"/><Relationship Id="rId2" Type="http://schemas.openxmlformats.org/officeDocument/2006/relationships/hyperlink" Target="https://en.m.wikipedia.org/wiki/The_Intelligence_of_Dogs#cite_ref-ReferenceA_18-0" TargetMode="External"/><Relationship Id="rId1" Type="http://schemas.openxmlformats.org/officeDocument/2006/relationships/slideLayout" Target="../slideLayouts/slideLayout2.xml"/><Relationship Id="rId6" Type="http://schemas.openxmlformats.org/officeDocument/2006/relationships/hyperlink" Target="https://machinelearningmastery.com/types-of-learning-in-machine-learning/" TargetMode="External"/><Relationship Id="rId5" Type="http://schemas.openxmlformats.org/officeDocument/2006/relationships/hyperlink" Target="https://www.python.org/downloads/" TargetMode="External"/><Relationship Id="rId4" Type="http://schemas.openxmlformats.org/officeDocument/2006/relationships/hyperlink" Target="https://webcache.googleusercontent.com/search?q=cache:YK7rmFwlLSIJ:https://en.wikipedia.org/wiki/Working_dog+&amp;cd=1&amp;hl=en&amp;ct=clnk&amp;gl=u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7">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B0502020104020203"/>
              <a:ea typeface="+mn-ea"/>
              <a:cs typeface="+mn-cs"/>
            </a:endParaRPr>
          </a:p>
        </p:txBody>
      </p:sp>
      <p:pic>
        <p:nvPicPr>
          <p:cNvPr id="8" name="Picture 7" descr="A dog looking at the camera">
            <a:extLst>
              <a:ext uri="{FF2B5EF4-FFF2-40B4-BE49-F238E27FC236}">
                <a16:creationId xmlns:a16="http://schemas.microsoft.com/office/drawing/2014/main" id="{F0B92F21-44D0-49F2-B59D-6723737D9B5C}"/>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a:stretch/>
        </p:blipFill>
        <p:spPr>
          <a:xfrm>
            <a:off x="20" y="11581"/>
            <a:ext cx="12191980" cy="6857990"/>
          </a:xfrm>
          <a:prstGeom prst="rect">
            <a:avLst/>
          </a:prstGeom>
        </p:spPr>
      </p:pic>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965201" y="1020431"/>
            <a:ext cx="10225530" cy="1475013"/>
          </a:xfrm>
        </p:spPr>
        <p:txBody>
          <a:bodyPr>
            <a:normAutofit fontScale="90000"/>
          </a:bodyPr>
          <a:lstStyle/>
          <a:p>
            <a:r>
              <a:rPr lang="en-US" sz="4000" dirty="0">
                <a:solidFill>
                  <a:schemeClr val="tx1"/>
                </a:solidFill>
              </a:rPr>
              <a:t>What is possible with dogs breeds, their intelligence  and machine learning.</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965200" y="2495445"/>
            <a:ext cx="10225530" cy="590321"/>
          </a:xfrm>
        </p:spPr>
        <p:txBody>
          <a:bodyPr>
            <a:normAutofit/>
          </a:bodyPr>
          <a:lstStyle/>
          <a:p>
            <a:r>
              <a:rPr lang="en-US" sz="1600">
                <a:solidFill>
                  <a:schemeClr val="tx1"/>
                </a:solidFill>
              </a:rPr>
              <a:t>Lauren Emily dedmon</a:t>
            </a:r>
            <a:endParaRPr lang="en-US" sz="1600" dirty="0">
              <a:solidFill>
                <a:schemeClr val="tx1"/>
              </a:solidFill>
            </a:endParaRPr>
          </a:p>
        </p:txBody>
      </p:sp>
    </p:spTree>
    <p:extLst>
      <p:ext uri="{BB962C8B-B14F-4D97-AF65-F5344CB8AC3E}">
        <p14:creationId xmlns:p14="http://schemas.microsoft.com/office/powerpoint/2010/main" val="12052488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40" name="Rectangle 3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5BD73CB-9FEE-453B-A3AA-FB48B941FCB5}"/>
              </a:ext>
            </a:extLst>
          </p:cNvPr>
          <p:cNvSpPr>
            <a:spLocks noGrp="1"/>
          </p:cNvSpPr>
          <p:nvPr>
            <p:ph type="title"/>
          </p:nvPr>
        </p:nvSpPr>
        <p:spPr>
          <a:xfrm>
            <a:off x="638620" y="863695"/>
            <a:ext cx="3511233" cy="3779995"/>
          </a:xfrm>
        </p:spPr>
        <p:txBody>
          <a:bodyPr vert="horz" lIns="91440" tIns="45720" rIns="91440" bIns="45720" rtlCol="0" anchor="ctr">
            <a:normAutofit/>
          </a:bodyPr>
          <a:lstStyle/>
          <a:p>
            <a:r>
              <a:rPr lang="en-US" sz="3600" dirty="0">
                <a:solidFill>
                  <a:srgbClr val="FFFFFF"/>
                </a:solidFill>
              </a:rPr>
              <a:t>Breed count in different clusters in categories</a:t>
            </a:r>
            <a:br>
              <a:rPr lang="en-US" sz="3600" dirty="0">
                <a:solidFill>
                  <a:srgbClr val="FFFFFF"/>
                </a:solidFill>
              </a:rPr>
            </a:br>
            <a:endParaRPr lang="en-US" sz="3600" dirty="0">
              <a:solidFill>
                <a:srgbClr val="FFFFFF"/>
              </a:solidFill>
            </a:endParaRPr>
          </a:p>
        </p:txBody>
      </p:sp>
      <p:sp>
        <p:nvSpPr>
          <p:cNvPr id="4" name="Content Placeholder 3">
            <a:extLst>
              <a:ext uri="{FF2B5EF4-FFF2-40B4-BE49-F238E27FC236}">
                <a16:creationId xmlns:a16="http://schemas.microsoft.com/office/drawing/2014/main" id="{A497D68D-8E86-4705-B19E-2C8AC9911F7E}"/>
              </a:ext>
            </a:extLst>
          </p:cNvPr>
          <p:cNvSpPr>
            <a:spLocks noGrp="1"/>
          </p:cNvSpPr>
          <p:nvPr>
            <p:ph sz="half" idx="2"/>
          </p:nvPr>
        </p:nvSpPr>
        <p:spPr>
          <a:xfrm>
            <a:off x="638621" y="3746090"/>
            <a:ext cx="3511233" cy="2140744"/>
          </a:xfrm>
        </p:spPr>
        <p:txBody>
          <a:bodyPr vert="horz" lIns="91440" tIns="45720" rIns="91440" bIns="45720" rtlCol="0" anchor="t">
            <a:normAutofit fontScale="85000" lnSpcReduction="10000"/>
          </a:bodyPr>
          <a:lstStyle/>
          <a:p>
            <a:pPr marL="0" indent="0">
              <a:buNone/>
            </a:pPr>
            <a:r>
              <a:rPr lang="en-US" sz="2000" cap="all" dirty="0">
                <a:solidFill>
                  <a:srgbClr val="FFFFFF">
                    <a:alpha val="75000"/>
                  </a:srgbClr>
                </a:solidFill>
              </a:rPr>
              <a:t>1.Brightest Dogs</a:t>
            </a:r>
          </a:p>
          <a:p>
            <a:pPr marL="0" indent="0">
              <a:buNone/>
            </a:pPr>
            <a:r>
              <a:rPr lang="en-US" sz="2000" cap="all" dirty="0">
                <a:solidFill>
                  <a:srgbClr val="FFFFFF">
                    <a:alpha val="75000"/>
                  </a:srgbClr>
                </a:solidFill>
              </a:rPr>
              <a:t>2.Excellent working dogs</a:t>
            </a:r>
          </a:p>
          <a:p>
            <a:pPr marL="0" indent="0">
              <a:buNone/>
            </a:pPr>
            <a:r>
              <a:rPr lang="en-US" sz="2000" cap="all" dirty="0">
                <a:solidFill>
                  <a:srgbClr val="FFFFFF">
                    <a:alpha val="75000"/>
                  </a:srgbClr>
                </a:solidFill>
              </a:rPr>
              <a:t>3. Above average working dogs</a:t>
            </a:r>
          </a:p>
          <a:p>
            <a:pPr marL="0" indent="0">
              <a:buNone/>
            </a:pPr>
            <a:r>
              <a:rPr lang="en-US" sz="2000" cap="all" dirty="0">
                <a:solidFill>
                  <a:srgbClr val="FFFFFF">
                    <a:alpha val="75000"/>
                  </a:srgbClr>
                </a:solidFill>
              </a:rPr>
              <a:t>4.Average working dogs</a:t>
            </a:r>
          </a:p>
          <a:p>
            <a:pPr marL="0" indent="0">
              <a:buNone/>
            </a:pPr>
            <a:r>
              <a:rPr lang="en-US" sz="2000" cap="all" dirty="0">
                <a:solidFill>
                  <a:srgbClr val="FFFFFF">
                    <a:alpha val="75000"/>
                  </a:srgbClr>
                </a:solidFill>
              </a:rPr>
              <a:t>5. Fair working</a:t>
            </a:r>
          </a:p>
          <a:p>
            <a:pPr marL="0" indent="0">
              <a:buNone/>
            </a:pPr>
            <a:endParaRPr lang="en-US" sz="2000" cap="all" dirty="0">
              <a:solidFill>
                <a:srgbClr val="FFFFFF">
                  <a:alpha val="75000"/>
                </a:srgbClr>
              </a:solidFill>
            </a:endParaRPr>
          </a:p>
        </p:txBody>
      </p:sp>
      <p:sp>
        <p:nvSpPr>
          <p:cNvPr id="42" name="Rectangle 4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descr="Chart, bar chart&#10;&#10;Description automatically generated">
            <a:extLst>
              <a:ext uri="{FF2B5EF4-FFF2-40B4-BE49-F238E27FC236}">
                <a16:creationId xmlns:a16="http://schemas.microsoft.com/office/drawing/2014/main" id="{113C6E06-E385-4774-A5E0-18E2FFE9BA21}"/>
              </a:ext>
            </a:extLst>
          </p:cNvPr>
          <p:cNvPicPr>
            <a:picLocks noGrp="1" noChangeAspect="1"/>
          </p:cNvPicPr>
          <p:nvPr>
            <p:ph sz="half" idx="1"/>
          </p:nvPr>
        </p:nvPicPr>
        <p:blipFill rotWithShape="1">
          <a:blip r:embed="rId2"/>
          <a:srcRect l="1608" r="35033" b="-2"/>
          <a:stretch/>
        </p:blipFill>
        <p:spPr>
          <a:xfrm>
            <a:off x="4654295" y="457200"/>
            <a:ext cx="7086151" cy="589965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08537004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B0CFF-016E-4A18-BC4D-0A817A11B939}"/>
              </a:ext>
            </a:extLst>
          </p:cNvPr>
          <p:cNvSpPr>
            <a:spLocks noGrp="1"/>
          </p:cNvSpPr>
          <p:nvPr>
            <p:ph type="title"/>
          </p:nvPr>
        </p:nvSpPr>
        <p:spPr/>
        <p:txBody>
          <a:bodyPr/>
          <a:lstStyle/>
          <a:p>
            <a:r>
              <a:rPr lang="en-US" dirty="0"/>
              <a:t>Population and Heterozygosity (Gene or </a:t>
            </a:r>
            <a:r>
              <a:rPr lang="en-US" dirty="0" err="1"/>
              <a:t>Dna</a:t>
            </a:r>
            <a:r>
              <a:rPr lang="en-US" dirty="0"/>
              <a:t>)</a:t>
            </a:r>
          </a:p>
        </p:txBody>
      </p:sp>
      <p:sp>
        <p:nvSpPr>
          <p:cNvPr id="3" name="Text Placeholder 2">
            <a:extLst>
              <a:ext uri="{FF2B5EF4-FFF2-40B4-BE49-F238E27FC236}">
                <a16:creationId xmlns:a16="http://schemas.microsoft.com/office/drawing/2014/main" id="{231D4393-9EC3-4716-B7F8-6C937B294EA2}"/>
              </a:ext>
            </a:extLst>
          </p:cNvPr>
          <p:cNvSpPr>
            <a:spLocks noGrp="1"/>
          </p:cNvSpPr>
          <p:nvPr>
            <p:ph type="body" idx="1"/>
          </p:nvPr>
        </p:nvSpPr>
        <p:spPr/>
        <p:txBody>
          <a:bodyPr/>
          <a:lstStyle/>
          <a:p>
            <a:r>
              <a:rPr lang="en-US" b="1" u="sng" dirty="0"/>
              <a:t>Cluster Algorithm</a:t>
            </a:r>
            <a:r>
              <a:rPr lang="en-US" b="1" dirty="0"/>
              <a:t>	</a:t>
            </a:r>
          </a:p>
        </p:txBody>
      </p:sp>
      <p:sp>
        <p:nvSpPr>
          <p:cNvPr id="5" name="Text Placeholder 4">
            <a:extLst>
              <a:ext uri="{FF2B5EF4-FFF2-40B4-BE49-F238E27FC236}">
                <a16:creationId xmlns:a16="http://schemas.microsoft.com/office/drawing/2014/main" id="{C0EBBAD5-3187-4C57-88D3-5F1C5B28AFBC}"/>
              </a:ext>
            </a:extLst>
          </p:cNvPr>
          <p:cNvSpPr>
            <a:spLocks noGrp="1"/>
          </p:cNvSpPr>
          <p:nvPr>
            <p:ph type="body" sz="quarter" idx="3"/>
          </p:nvPr>
        </p:nvSpPr>
        <p:spPr/>
        <p:txBody>
          <a:bodyPr/>
          <a:lstStyle/>
          <a:p>
            <a:r>
              <a:rPr lang="en-US" b="1" u="sng" dirty="0"/>
              <a:t>Range or Scale by Numbers</a:t>
            </a:r>
          </a:p>
        </p:txBody>
      </p:sp>
      <p:pic>
        <p:nvPicPr>
          <p:cNvPr id="10" name="Content Placeholder 9" descr="A picture containing text&#10;&#10;Description automatically generated">
            <a:extLst>
              <a:ext uri="{FF2B5EF4-FFF2-40B4-BE49-F238E27FC236}">
                <a16:creationId xmlns:a16="http://schemas.microsoft.com/office/drawing/2014/main" id="{125167F2-CA74-4F42-A7A3-DBD4B9E890A0}"/>
              </a:ext>
            </a:extLst>
          </p:cNvPr>
          <p:cNvPicPr>
            <a:picLocks noGrp="1" noChangeAspect="1"/>
          </p:cNvPicPr>
          <p:nvPr>
            <p:ph sz="quarter" idx="4"/>
          </p:nvPr>
        </p:nvPicPr>
        <p:blipFill>
          <a:blip r:embed="rId2"/>
          <a:stretch>
            <a:fillRect/>
          </a:stretch>
        </p:blipFill>
        <p:spPr>
          <a:xfrm>
            <a:off x="6416675" y="2804265"/>
            <a:ext cx="5194300" cy="3192774"/>
          </a:xfrm>
        </p:spPr>
      </p:pic>
      <p:pic>
        <p:nvPicPr>
          <p:cNvPr id="14" name="Content Placeholder 13">
            <a:extLst>
              <a:ext uri="{FF2B5EF4-FFF2-40B4-BE49-F238E27FC236}">
                <a16:creationId xmlns:a16="http://schemas.microsoft.com/office/drawing/2014/main" id="{FE6743EA-27FD-4C98-BD04-7F3C53673CD8}"/>
              </a:ext>
            </a:extLst>
          </p:cNvPr>
          <p:cNvPicPr>
            <a:picLocks noGrp="1" noChangeAspect="1"/>
          </p:cNvPicPr>
          <p:nvPr>
            <p:ph sz="half" idx="2"/>
          </p:nvPr>
        </p:nvPicPr>
        <p:blipFill>
          <a:blip r:embed="rId3"/>
          <a:stretch>
            <a:fillRect/>
          </a:stretch>
        </p:blipFill>
        <p:spPr>
          <a:xfrm>
            <a:off x="581025" y="2804265"/>
            <a:ext cx="5194300" cy="3192774"/>
          </a:xfrm>
        </p:spPr>
      </p:pic>
    </p:spTree>
    <p:extLst>
      <p:ext uri="{BB962C8B-B14F-4D97-AF65-F5344CB8AC3E}">
        <p14:creationId xmlns:p14="http://schemas.microsoft.com/office/powerpoint/2010/main" val="598798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F8AB4-B7E0-40A8-9178-48E508459118}"/>
              </a:ext>
            </a:extLst>
          </p:cNvPr>
          <p:cNvSpPr>
            <a:spLocks noGrp="1"/>
          </p:cNvSpPr>
          <p:nvPr>
            <p:ph type="title"/>
          </p:nvPr>
        </p:nvSpPr>
        <p:spPr/>
        <p:txBody>
          <a:bodyPr/>
          <a:lstStyle/>
          <a:p>
            <a:r>
              <a:rPr lang="en-US" sz="2800" i="0" dirty="0">
                <a:effectLst/>
              </a:rPr>
              <a:t>Heterozygosity</a:t>
            </a:r>
            <a:r>
              <a:rPr lang="en-US" sz="2800" i="0" dirty="0">
                <a:solidFill>
                  <a:schemeClr val="tx1">
                    <a:lumMod val="65000"/>
                    <a:lumOff val="35000"/>
                  </a:schemeClr>
                </a:solidFill>
                <a:effectLst/>
              </a:rPr>
              <a:t>/</a:t>
            </a:r>
            <a:r>
              <a:rPr lang="en-US" dirty="0"/>
              <a:t>related to Categories</a:t>
            </a:r>
          </a:p>
        </p:txBody>
      </p:sp>
      <p:sp>
        <p:nvSpPr>
          <p:cNvPr id="3" name="Text Placeholder 2">
            <a:extLst>
              <a:ext uri="{FF2B5EF4-FFF2-40B4-BE49-F238E27FC236}">
                <a16:creationId xmlns:a16="http://schemas.microsoft.com/office/drawing/2014/main" id="{555465FD-C1B0-471B-B5EB-891D1A4DD94A}"/>
              </a:ext>
            </a:extLst>
          </p:cNvPr>
          <p:cNvSpPr>
            <a:spLocks noGrp="1"/>
          </p:cNvSpPr>
          <p:nvPr>
            <p:ph type="body" idx="1"/>
          </p:nvPr>
        </p:nvSpPr>
        <p:spPr/>
        <p:txBody>
          <a:bodyPr/>
          <a:lstStyle/>
          <a:p>
            <a:r>
              <a:rPr lang="en-US" b="1" u="sng" dirty="0"/>
              <a:t>Rep Count relates to Category</a:t>
            </a:r>
          </a:p>
        </p:txBody>
      </p:sp>
      <p:pic>
        <p:nvPicPr>
          <p:cNvPr id="10" name="Content Placeholder 9">
            <a:extLst>
              <a:ext uri="{FF2B5EF4-FFF2-40B4-BE49-F238E27FC236}">
                <a16:creationId xmlns:a16="http://schemas.microsoft.com/office/drawing/2014/main" id="{CCBC0B34-F336-4A77-8269-38CF984AAFD3}"/>
              </a:ext>
            </a:extLst>
          </p:cNvPr>
          <p:cNvPicPr>
            <a:picLocks noGrp="1" noChangeAspect="1"/>
          </p:cNvPicPr>
          <p:nvPr>
            <p:ph sz="half" idx="2"/>
          </p:nvPr>
        </p:nvPicPr>
        <p:blipFill>
          <a:blip r:embed="rId2"/>
          <a:stretch>
            <a:fillRect/>
          </a:stretch>
        </p:blipFill>
        <p:spPr>
          <a:xfrm>
            <a:off x="581025" y="2926053"/>
            <a:ext cx="5194300" cy="3289552"/>
          </a:xfrm>
          <a:prstGeom prst="rect">
            <a:avLst/>
          </a:prstGeom>
          <a:ln>
            <a:noFill/>
          </a:ln>
          <a:effectLst>
            <a:outerShdw blurRad="292100" dist="139700" dir="2700000" algn="tl" rotWithShape="0">
              <a:srgbClr val="333333">
                <a:alpha val="65000"/>
              </a:srgbClr>
            </a:outerShdw>
          </a:effectLst>
        </p:spPr>
      </p:pic>
      <p:sp>
        <p:nvSpPr>
          <p:cNvPr id="5" name="Text Placeholder 4">
            <a:extLst>
              <a:ext uri="{FF2B5EF4-FFF2-40B4-BE49-F238E27FC236}">
                <a16:creationId xmlns:a16="http://schemas.microsoft.com/office/drawing/2014/main" id="{2C7D86F6-AD51-4C3D-B5E9-5AD5F5A335C2}"/>
              </a:ext>
            </a:extLst>
          </p:cNvPr>
          <p:cNvSpPr>
            <a:spLocks noGrp="1"/>
          </p:cNvSpPr>
          <p:nvPr>
            <p:ph type="body" sz="quarter" idx="3"/>
          </p:nvPr>
        </p:nvSpPr>
        <p:spPr/>
        <p:txBody>
          <a:bodyPr/>
          <a:lstStyle/>
          <a:p>
            <a:r>
              <a:rPr lang="en-US" b="1" u="sng" dirty="0"/>
              <a:t>Heterozygosity does not relate to Category</a:t>
            </a:r>
          </a:p>
        </p:txBody>
      </p:sp>
      <p:pic>
        <p:nvPicPr>
          <p:cNvPr id="14" name="Content Placeholder 13" descr="Chart, bar chart&#10;&#10;Description automatically generated">
            <a:extLst>
              <a:ext uri="{FF2B5EF4-FFF2-40B4-BE49-F238E27FC236}">
                <a16:creationId xmlns:a16="http://schemas.microsoft.com/office/drawing/2014/main" id="{63A97C74-3489-4209-A958-5476FF391436}"/>
              </a:ext>
            </a:extLst>
          </p:cNvPr>
          <p:cNvPicPr>
            <a:picLocks noGrp="1" noChangeAspect="1"/>
          </p:cNvPicPr>
          <p:nvPr>
            <p:ph sz="quarter" idx="4"/>
          </p:nvPr>
        </p:nvPicPr>
        <p:blipFill>
          <a:blip r:embed="rId3"/>
          <a:stretch>
            <a:fillRect/>
          </a:stretch>
        </p:blipFill>
        <p:spPr>
          <a:xfrm>
            <a:off x="6416675" y="2926053"/>
            <a:ext cx="5194300" cy="32895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13114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69D521D-B2C6-48B9-A0F4-AEC1EC7C8A14}"/>
              </a:ext>
            </a:extLst>
          </p:cNvPr>
          <p:cNvSpPr>
            <a:spLocks noGrp="1"/>
          </p:cNvSpPr>
          <p:nvPr>
            <p:ph type="title"/>
          </p:nvPr>
        </p:nvSpPr>
        <p:spPr>
          <a:xfrm>
            <a:off x="672280" y="944752"/>
            <a:ext cx="3259016" cy="1462692"/>
          </a:xfrm>
        </p:spPr>
        <p:txBody>
          <a:bodyPr vert="horz" lIns="91440" tIns="45720" rIns="91440" bIns="45720" rtlCol="0" anchor="b">
            <a:normAutofit/>
          </a:bodyPr>
          <a:lstStyle/>
          <a:p>
            <a:r>
              <a:rPr lang="en-US" sz="2800" b="0" kern="1200" cap="all">
                <a:latin typeface="+mj-lt"/>
                <a:ea typeface="+mj-ea"/>
                <a:cs typeface="+mj-cs"/>
              </a:rPr>
              <a:t>Tableau dashboard</a:t>
            </a:r>
          </a:p>
        </p:txBody>
      </p:sp>
      <p:sp>
        <p:nvSpPr>
          <p:cNvPr id="49" name="Rectangle 48">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53" name="Rectangle 52">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9701BAB3-BD56-47AE-A576-0EAB287EC189}"/>
              </a:ext>
            </a:extLst>
          </p:cNvPr>
          <p:cNvSpPr>
            <a:spLocks noGrp="1"/>
          </p:cNvSpPr>
          <p:nvPr>
            <p:ph type="body" sz="half" idx="2"/>
          </p:nvPr>
        </p:nvSpPr>
        <p:spPr>
          <a:xfrm>
            <a:off x="671513" y="2536031"/>
            <a:ext cx="3123783" cy="3671936"/>
          </a:xfrm>
        </p:spPr>
        <p:txBody>
          <a:bodyPr vert="horz" lIns="91440" tIns="45720" rIns="91440" bIns="45720" rtlCol="0" anchor="t">
            <a:normAutofit/>
          </a:bodyPr>
          <a:lstStyle/>
          <a:p>
            <a:pPr>
              <a:buFont typeface="Wingdings 2" panose="05020102010507070707" pitchFamily="18" charset="2"/>
              <a:buChar char=""/>
            </a:pPr>
            <a:r>
              <a:rPr lang="en-US"/>
              <a:t>Dog Breeds Classification</a:t>
            </a:r>
          </a:p>
          <a:p>
            <a:pPr>
              <a:buFont typeface="Wingdings 2" panose="05020102010507070707" pitchFamily="18" charset="2"/>
              <a:buChar char=""/>
            </a:pPr>
            <a:r>
              <a:rPr lang="en-US"/>
              <a:t>Obey ranking </a:t>
            </a:r>
          </a:p>
          <a:p>
            <a:pPr>
              <a:buFont typeface="Wingdings 2" panose="05020102010507070707" pitchFamily="18" charset="2"/>
              <a:buChar char=""/>
            </a:pPr>
            <a:r>
              <a:rPr lang="en-US"/>
              <a:t>Reps lower and upper</a:t>
            </a:r>
          </a:p>
          <a:p>
            <a:pPr>
              <a:buFont typeface="Wingdings 2" panose="05020102010507070707" pitchFamily="18" charset="2"/>
              <a:buChar char=""/>
            </a:pPr>
            <a:r>
              <a:rPr lang="en-US"/>
              <a:t>Heterozygosity Count</a:t>
            </a:r>
          </a:p>
          <a:p>
            <a:pPr>
              <a:buFont typeface="Wingdings 2" panose="05020102010507070707" pitchFamily="18" charset="2"/>
              <a:buChar char=""/>
            </a:pPr>
            <a:endParaRPr lang="en-US"/>
          </a:p>
        </p:txBody>
      </p:sp>
      <p:pic>
        <p:nvPicPr>
          <p:cNvPr id="8" name="Content Placeholder 7" descr="Chart, bar chart&#10;&#10;Description automatically generated">
            <a:extLst>
              <a:ext uri="{FF2B5EF4-FFF2-40B4-BE49-F238E27FC236}">
                <a16:creationId xmlns:a16="http://schemas.microsoft.com/office/drawing/2014/main" id="{9247ABAD-4C82-4D8D-AAF0-A1ECA58BC40A}"/>
              </a:ext>
            </a:extLst>
          </p:cNvPr>
          <p:cNvPicPr>
            <a:picLocks noGrp="1" noChangeAspect="1"/>
          </p:cNvPicPr>
          <p:nvPr>
            <p:ph idx="1"/>
          </p:nvPr>
        </p:nvPicPr>
        <p:blipFill rotWithShape="1">
          <a:blip r:embed="rId2"/>
          <a:srcRect r="21909" b="-1"/>
          <a:stretch/>
        </p:blipFill>
        <p:spPr>
          <a:xfrm>
            <a:off x="4374832" y="692640"/>
            <a:ext cx="7370633" cy="56064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5020777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0EA2A-B6CF-49AD-8A67-534C8649869C}"/>
              </a:ext>
            </a:extLst>
          </p:cNvPr>
          <p:cNvSpPr>
            <a:spLocks noGrp="1"/>
          </p:cNvSpPr>
          <p:nvPr>
            <p:ph type="title"/>
          </p:nvPr>
        </p:nvSpPr>
        <p:spPr/>
        <p:txBody>
          <a:bodyPr/>
          <a:lstStyle/>
          <a:p>
            <a:r>
              <a:rPr lang="en-US" dirty="0"/>
              <a:t>‘Brightest dogs’ category</a:t>
            </a:r>
          </a:p>
        </p:txBody>
      </p:sp>
      <p:sp>
        <p:nvSpPr>
          <p:cNvPr id="3" name="Text Placeholder 2">
            <a:extLst>
              <a:ext uri="{FF2B5EF4-FFF2-40B4-BE49-F238E27FC236}">
                <a16:creationId xmlns:a16="http://schemas.microsoft.com/office/drawing/2014/main" id="{7E01A124-BB7B-4CAA-AFBC-69381D95BAC3}"/>
              </a:ext>
            </a:extLst>
          </p:cNvPr>
          <p:cNvSpPr>
            <a:spLocks noGrp="1"/>
          </p:cNvSpPr>
          <p:nvPr>
            <p:ph type="body" idx="1"/>
          </p:nvPr>
        </p:nvSpPr>
        <p:spPr/>
        <p:txBody>
          <a:bodyPr/>
          <a:lstStyle/>
          <a:p>
            <a:r>
              <a:rPr lang="en-US" dirty="0"/>
              <a:t>German Shephard</a:t>
            </a:r>
          </a:p>
        </p:txBody>
      </p:sp>
      <p:pic>
        <p:nvPicPr>
          <p:cNvPr id="8" name="Content Placeholder 7" descr="A picture containing outdoor, ground, dog, tree&#10;&#10;Description automatically generated">
            <a:extLst>
              <a:ext uri="{FF2B5EF4-FFF2-40B4-BE49-F238E27FC236}">
                <a16:creationId xmlns:a16="http://schemas.microsoft.com/office/drawing/2014/main" id="{1712D2DA-9631-44C9-9936-898D841618A9}"/>
              </a:ext>
            </a:extLst>
          </p:cNvPr>
          <p:cNvPicPr>
            <a:picLocks noGrp="1" noChangeAspect="1"/>
          </p:cNvPicPr>
          <p:nvPr>
            <p:ph sz="half" idx="2"/>
          </p:nvPr>
        </p:nvPicPr>
        <p:blipFill>
          <a:blip r:embed="rId2"/>
          <a:stretch>
            <a:fillRect/>
          </a:stretch>
        </p:blipFill>
        <p:spPr>
          <a:xfrm>
            <a:off x="1469986" y="2939970"/>
            <a:ext cx="2779752" cy="2525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5" name="Text Placeholder 4">
            <a:extLst>
              <a:ext uri="{FF2B5EF4-FFF2-40B4-BE49-F238E27FC236}">
                <a16:creationId xmlns:a16="http://schemas.microsoft.com/office/drawing/2014/main" id="{3B43CB8B-285E-43AF-8CCA-966026AEC73B}"/>
              </a:ext>
            </a:extLst>
          </p:cNvPr>
          <p:cNvSpPr>
            <a:spLocks noGrp="1"/>
          </p:cNvSpPr>
          <p:nvPr>
            <p:ph type="body" sz="quarter" idx="3"/>
          </p:nvPr>
        </p:nvSpPr>
        <p:spPr/>
        <p:txBody>
          <a:bodyPr/>
          <a:lstStyle/>
          <a:p>
            <a:r>
              <a:rPr lang="en-US" dirty="0"/>
              <a:t>Papillion</a:t>
            </a:r>
          </a:p>
        </p:txBody>
      </p:sp>
      <p:pic>
        <p:nvPicPr>
          <p:cNvPr id="10" name="Content Placeholder 9">
            <a:extLst>
              <a:ext uri="{FF2B5EF4-FFF2-40B4-BE49-F238E27FC236}">
                <a16:creationId xmlns:a16="http://schemas.microsoft.com/office/drawing/2014/main" id="{3E91F471-206F-4F39-866D-A6D29FDC89C5}"/>
              </a:ext>
            </a:extLst>
          </p:cNvPr>
          <p:cNvPicPr>
            <a:picLocks noGrp="1" noChangeAspect="1"/>
          </p:cNvPicPr>
          <p:nvPr>
            <p:ph sz="quarter" idx="4"/>
          </p:nvPr>
        </p:nvPicPr>
        <p:blipFill>
          <a:blip r:embed="rId3"/>
          <a:stretch>
            <a:fillRect/>
          </a:stretch>
        </p:blipFill>
        <p:spPr>
          <a:xfrm>
            <a:off x="7305636" y="2939970"/>
            <a:ext cx="2779752" cy="252499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132599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38ADD9-0353-4EF2-805F-B0E8D9661970}"/>
              </a:ext>
            </a:extLst>
          </p:cNvPr>
          <p:cNvSpPr>
            <a:spLocks noGrp="1"/>
          </p:cNvSpPr>
          <p:nvPr>
            <p:ph type="ctrTitle"/>
          </p:nvPr>
        </p:nvSpPr>
        <p:spPr>
          <a:xfrm>
            <a:off x="783771" y="1066800"/>
            <a:ext cx="5727760" cy="4724400"/>
          </a:xfrm>
        </p:spPr>
        <p:txBody>
          <a:bodyPr anchor="ctr">
            <a:normAutofit/>
          </a:bodyPr>
          <a:lstStyle/>
          <a:p>
            <a:pPr algn="r"/>
            <a:r>
              <a:rPr lang="en-US" sz="6600" dirty="0">
                <a:solidFill>
                  <a:srgbClr val="FFFFFF">
                    <a:alpha val="90000"/>
                  </a:srgbClr>
                </a:solidFill>
              </a:rPr>
              <a:t>Conclusion</a:t>
            </a:r>
          </a:p>
        </p:txBody>
      </p:sp>
      <p:sp>
        <p:nvSpPr>
          <p:cNvPr id="3" name="Subtitle 2">
            <a:extLst>
              <a:ext uri="{FF2B5EF4-FFF2-40B4-BE49-F238E27FC236}">
                <a16:creationId xmlns:a16="http://schemas.microsoft.com/office/drawing/2014/main" id="{6137DB0A-6CF1-40AF-A966-B03D129253B0}"/>
              </a:ext>
            </a:extLst>
          </p:cNvPr>
          <p:cNvSpPr>
            <a:spLocks noGrp="1"/>
          </p:cNvSpPr>
          <p:nvPr>
            <p:ph type="subTitle" idx="1"/>
          </p:nvPr>
        </p:nvSpPr>
        <p:spPr>
          <a:xfrm>
            <a:off x="7534655" y="1066800"/>
            <a:ext cx="3405015" cy="4724400"/>
          </a:xfrm>
          <a:ln w="57150">
            <a:noFill/>
          </a:ln>
        </p:spPr>
        <p:txBody>
          <a:bodyPr anchor="ctr">
            <a:normAutofit fontScale="62500" lnSpcReduction="20000"/>
          </a:bodyPr>
          <a:lstStyle/>
          <a:p>
            <a:r>
              <a:rPr lang="en-US" sz="2800" dirty="0">
                <a:solidFill>
                  <a:srgbClr val="FFFFFF"/>
                </a:solidFill>
              </a:rPr>
              <a:t>assumptions based on the data would be the intelligence factors of how well the dog responds to training(lower rep count) and how they are categorized.</a:t>
            </a:r>
          </a:p>
          <a:p>
            <a:endParaRPr lang="en-US" sz="2800" dirty="0">
              <a:solidFill>
                <a:srgbClr val="FFFFFF"/>
              </a:solidFill>
            </a:endParaRPr>
          </a:p>
          <a:p>
            <a:r>
              <a:rPr lang="en-US" sz="2800" dirty="0">
                <a:solidFill>
                  <a:srgbClr val="FFFFFF"/>
                </a:solidFill>
              </a:rPr>
              <a:t>Considering the gene or </a:t>
            </a:r>
            <a:r>
              <a:rPr lang="en-US" sz="2800" dirty="0" err="1">
                <a:solidFill>
                  <a:srgbClr val="FFFFFF"/>
                </a:solidFill>
              </a:rPr>
              <a:t>dna</a:t>
            </a:r>
            <a:r>
              <a:rPr lang="en-US" sz="2800" dirty="0">
                <a:solidFill>
                  <a:srgbClr val="FFFFFF"/>
                </a:solidFill>
              </a:rPr>
              <a:t> factor would need further analysis. But because of genetics the dog it could be determined that some intelligence would be passed down from the genes of the certain dog breed.</a:t>
            </a:r>
          </a:p>
        </p:txBody>
      </p:sp>
      <p:sp>
        <p:nvSpPr>
          <p:cNvPr id="21" name="Rectangle 20">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2898993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41D456B-D410-4B9A-B4A8-32858C525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9DBD70-D261-4DC7-8AEC-75DBD910B63E}"/>
              </a:ext>
            </a:extLst>
          </p:cNvPr>
          <p:cNvSpPr>
            <a:spLocks noGrp="1"/>
          </p:cNvSpPr>
          <p:nvPr>
            <p:ph type="ctrTitle"/>
          </p:nvPr>
        </p:nvSpPr>
        <p:spPr>
          <a:xfrm>
            <a:off x="581192" y="1009398"/>
            <a:ext cx="6400798" cy="4586182"/>
          </a:xfrm>
        </p:spPr>
        <p:txBody>
          <a:bodyPr anchor="ctr">
            <a:normAutofit/>
          </a:bodyPr>
          <a:lstStyle/>
          <a:p>
            <a:r>
              <a:rPr lang="en-US" sz="6000" dirty="0">
                <a:solidFill>
                  <a:srgbClr val="FFFFFF"/>
                </a:solidFill>
              </a:rPr>
              <a:t>More time with project</a:t>
            </a:r>
          </a:p>
        </p:txBody>
      </p:sp>
      <p:sp>
        <p:nvSpPr>
          <p:cNvPr id="10" name="Rectangle 9">
            <a:extLst>
              <a:ext uri="{FF2B5EF4-FFF2-40B4-BE49-F238E27FC236}">
                <a16:creationId xmlns:a16="http://schemas.microsoft.com/office/drawing/2014/main" id="{41967BFE-D591-4422-9648-EC369FB5D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6400800" cy="9499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17582E51-231C-453B-87BB-1DBCED8CF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233206DE-2656-456D-B776-F2C9642022A5}"/>
              </a:ext>
            </a:extLst>
          </p:cNvPr>
          <p:cNvSpPr>
            <a:spLocks noGrp="1"/>
          </p:cNvSpPr>
          <p:nvPr>
            <p:ph type="subTitle" idx="1"/>
          </p:nvPr>
        </p:nvSpPr>
        <p:spPr>
          <a:xfrm>
            <a:off x="7988808" y="1005842"/>
            <a:ext cx="3749040" cy="5396736"/>
          </a:xfrm>
        </p:spPr>
        <p:txBody>
          <a:bodyPr anchor="ctr">
            <a:normAutofit/>
          </a:bodyPr>
          <a:lstStyle/>
          <a:p>
            <a:r>
              <a:rPr lang="en-US" b="1" dirty="0">
                <a:solidFill>
                  <a:srgbClr val="FFFFFF"/>
                </a:solidFill>
              </a:rPr>
              <a:t>Explore Different Machine learning techniques</a:t>
            </a:r>
            <a:endParaRPr lang="en-US" dirty="0">
              <a:solidFill>
                <a:srgbClr val="FFFFFF"/>
              </a:solidFill>
            </a:endParaRPr>
          </a:p>
          <a:p>
            <a:r>
              <a:rPr lang="en-US" sz="1400" b="1" u="sng" dirty="0">
                <a:solidFill>
                  <a:srgbClr val="FFFFFF"/>
                </a:solidFill>
              </a:rPr>
              <a:t>Learning Problems</a:t>
            </a:r>
          </a:p>
          <a:p>
            <a:r>
              <a:rPr lang="en-US" sz="1400" b="1" dirty="0">
                <a:solidFill>
                  <a:srgbClr val="FFFFFF"/>
                </a:solidFill>
              </a:rPr>
              <a:t>Supervised</a:t>
            </a:r>
            <a:r>
              <a:rPr lang="en-US" sz="1400" dirty="0">
                <a:solidFill>
                  <a:srgbClr val="FFFFFF"/>
                </a:solidFill>
              </a:rPr>
              <a:t>-This could be useful for putting the intelligent dog breed variables in to help train the lower classification dog breeds.</a:t>
            </a:r>
          </a:p>
          <a:p>
            <a:r>
              <a:rPr lang="en-US" sz="1400" b="1" dirty="0">
                <a:solidFill>
                  <a:srgbClr val="FFFFFF"/>
                </a:solidFill>
              </a:rPr>
              <a:t>Unsupervised</a:t>
            </a:r>
            <a:r>
              <a:rPr lang="en-US" sz="1400" dirty="0">
                <a:solidFill>
                  <a:srgbClr val="FFFFFF"/>
                </a:solidFill>
              </a:rPr>
              <a:t>-This could be useful in connecting what works for the dogs and what doesn’t. then adjust the types of training you could use.</a:t>
            </a:r>
          </a:p>
          <a:p>
            <a:r>
              <a:rPr lang="en-US" sz="1400" b="1" dirty="0">
                <a:solidFill>
                  <a:srgbClr val="FFFFFF"/>
                </a:solidFill>
              </a:rPr>
              <a:t>Reinforcement</a:t>
            </a:r>
            <a:r>
              <a:rPr lang="en-US" sz="1400" dirty="0">
                <a:solidFill>
                  <a:srgbClr val="FFFFFF"/>
                </a:solidFill>
              </a:rPr>
              <a:t>- This would really be helpful in exploring new techniques for all classifications(Dog Breeds) for both the dog and the model and eventually having the model create new techniques to teach the dogs.</a:t>
            </a:r>
          </a:p>
          <a:p>
            <a:endParaRPr lang="en-US" sz="1900" dirty="0">
              <a:solidFill>
                <a:srgbClr val="FFFFFF"/>
              </a:solidFill>
            </a:endParaRPr>
          </a:p>
          <a:p>
            <a:endParaRPr lang="en-US" sz="1900" dirty="0">
              <a:solidFill>
                <a:srgbClr val="FFFFFF"/>
              </a:solidFill>
            </a:endParaRPr>
          </a:p>
          <a:p>
            <a:endParaRPr lang="en-US" sz="1900" dirty="0">
              <a:solidFill>
                <a:srgbClr val="FFFFFF"/>
              </a:solidFill>
            </a:endParaRPr>
          </a:p>
        </p:txBody>
      </p:sp>
      <p:sp>
        <p:nvSpPr>
          <p:cNvPr id="14" name="Rectangle 13">
            <a:extLst>
              <a:ext uri="{FF2B5EF4-FFF2-40B4-BE49-F238E27FC236}">
                <a16:creationId xmlns:a16="http://schemas.microsoft.com/office/drawing/2014/main" id="{2B6F700B-68A4-40BC-B2C6-BD6385C5E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8808" y="455422"/>
            <a:ext cx="3749040" cy="9499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0275856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27">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9">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31">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34C0CE6-6D7B-43D3-BBE2-0F28ED377EBE}"/>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b="0" kern="1200" cap="all" dirty="0">
                <a:solidFill>
                  <a:schemeClr val="tx1">
                    <a:lumMod val="75000"/>
                    <a:lumOff val="25000"/>
                  </a:schemeClr>
                </a:solidFill>
                <a:latin typeface="+mj-lt"/>
                <a:ea typeface="+mj-ea"/>
                <a:cs typeface="+mj-cs"/>
              </a:rPr>
              <a:t>Training models for military, therapy, and work dogs</a:t>
            </a:r>
          </a:p>
        </p:txBody>
      </p:sp>
      <p:sp>
        <p:nvSpPr>
          <p:cNvPr id="3" name="Content Placeholder 2">
            <a:extLst>
              <a:ext uri="{FF2B5EF4-FFF2-40B4-BE49-F238E27FC236}">
                <a16:creationId xmlns:a16="http://schemas.microsoft.com/office/drawing/2014/main" id="{9BD5E29A-0E90-4747-9AE1-4F015AF435DD}"/>
              </a:ext>
            </a:extLst>
          </p:cNvPr>
          <p:cNvSpPr>
            <a:spLocks noGrp="1"/>
          </p:cNvSpPr>
          <p:nvPr>
            <p:ph sz="half" idx="1"/>
          </p:nvPr>
        </p:nvSpPr>
        <p:spPr>
          <a:xfrm>
            <a:off x="581193" y="2340864"/>
            <a:ext cx="7024758" cy="3634486"/>
          </a:xfrm>
        </p:spPr>
        <p:txBody>
          <a:bodyPr vert="horz" lIns="91440" tIns="45720" rIns="91440" bIns="45720" rtlCol="0" anchor="ctr">
            <a:normAutofit/>
          </a:bodyPr>
          <a:lstStyle/>
          <a:p>
            <a:r>
              <a:rPr lang="en-US" sz="1800" dirty="0"/>
              <a:t>Creating an algorithm that would match the best dog breed to the right task based on behavioral traits and training capabilities.</a:t>
            </a:r>
          </a:p>
          <a:p>
            <a:r>
              <a:rPr lang="en-US" sz="1800" dirty="0"/>
              <a:t>Could there be other useful dog breeds that could be used in military training, working class, medicine, or therapy?</a:t>
            </a:r>
          </a:p>
          <a:p>
            <a:r>
              <a:rPr lang="en-US" sz="1800" dirty="0"/>
              <a:t>Or could we advance how current Military dogs are being trained and create a model that would make them more efficient?</a:t>
            </a:r>
          </a:p>
          <a:p>
            <a:r>
              <a:rPr lang="en-US" dirty="0"/>
              <a:t>Could we figure out a way to train the lower-class dogs by creating a model that would make them smarter? </a:t>
            </a:r>
          </a:p>
        </p:txBody>
      </p:sp>
      <p:pic>
        <p:nvPicPr>
          <p:cNvPr id="10" name="Content Placeholder 9" descr="A picture containing dog, sitting, indoor, mammal&#10;&#10;Description automatically generated">
            <a:extLst>
              <a:ext uri="{FF2B5EF4-FFF2-40B4-BE49-F238E27FC236}">
                <a16:creationId xmlns:a16="http://schemas.microsoft.com/office/drawing/2014/main" id="{FB080465-5BB7-4C1C-A881-B366460DD710}"/>
              </a:ext>
            </a:extLst>
          </p:cNvPr>
          <p:cNvPicPr>
            <a:picLocks noGrp="1" noChangeAspect="1"/>
          </p:cNvPicPr>
          <p:nvPr>
            <p:ph sz="half" idx="2"/>
          </p:nvPr>
        </p:nvPicPr>
        <p:blipFill rotWithShape="1">
          <a:blip r:embed="rId2"/>
          <a:srcRect l="349" r="347" b="4"/>
          <a:stretch/>
        </p:blipFill>
        <p:spPr>
          <a:xfrm>
            <a:off x="8051799" y="2340864"/>
            <a:ext cx="3683001" cy="3634486"/>
          </a:xfrm>
          <a:prstGeom prst="rect">
            <a:avLst/>
          </a:prstGeom>
        </p:spPr>
      </p:pic>
    </p:spTree>
    <p:extLst>
      <p:ext uri="{BB962C8B-B14F-4D97-AF65-F5344CB8AC3E}">
        <p14:creationId xmlns:p14="http://schemas.microsoft.com/office/powerpoint/2010/main" val="2857879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FD4BA-23DF-423F-B299-4C163E1755F8}"/>
              </a:ext>
            </a:extLst>
          </p:cNvPr>
          <p:cNvSpPr>
            <a:spLocks noGrp="1"/>
          </p:cNvSpPr>
          <p:nvPr>
            <p:ph type="title"/>
          </p:nvPr>
        </p:nvSpPr>
        <p:spPr/>
        <p:txBody>
          <a:bodyPr/>
          <a:lstStyle/>
          <a:p>
            <a:r>
              <a:rPr lang="en-US" dirty="0"/>
              <a:t>RL-Reinforcement Learning</a:t>
            </a:r>
          </a:p>
        </p:txBody>
      </p:sp>
      <p:sp>
        <p:nvSpPr>
          <p:cNvPr id="3" name="Text Placeholder 2">
            <a:extLst>
              <a:ext uri="{FF2B5EF4-FFF2-40B4-BE49-F238E27FC236}">
                <a16:creationId xmlns:a16="http://schemas.microsoft.com/office/drawing/2014/main" id="{FBA48346-B44F-46E5-811C-88958E2B553F}"/>
              </a:ext>
            </a:extLst>
          </p:cNvPr>
          <p:cNvSpPr>
            <a:spLocks noGrp="1"/>
          </p:cNvSpPr>
          <p:nvPr>
            <p:ph type="body" idx="1"/>
          </p:nvPr>
        </p:nvSpPr>
        <p:spPr/>
        <p:txBody>
          <a:bodyPr/>
          <a:lstStyle/>
          <a:p>
            <a:r>
              <a:rPr lang="en-US" b="1" dirty="0"/>
              <a:t>Dog Intelligence/Training Techniques</a:t>
            </a:r>
          </a:p>
        </p:txBody>
      </p:sp>
      <p:sp>
        <p:nvSpPr>
          <p:cNvPr id="5" name="Text Placeholder 4">
            <a:extLst>
              <a:ext uri="{FF2B5EF4-FFF2-40B4-BE49-F238E27FC236}">
                <a16:creationId xmlns:a16="http://schemas.microsoft.com/office/drawing/2014/main" id="{10D1F88E-64BF-4EE3-9D79-DFF47815D2D5}"/>
              </a:ext>
            </a:extLst>
          </p:cNvPr>
          <p:cNvSpPr>
            <a:spLocks noGrp="1"/>
          </p:cNvSpPr>
          <p:nvPr>
            <p:ph type="body" sz="quarter" idx="3"/>
          </p:nvPr>
        </p:nvSpPr>
        <p:spPr/>
        <p:txBody>
          <a:bodyPr/>
          <a:lstStyle/>
          <a:p>
            <a:r>
              <a:rPr lang="en-US" b="1" dirty="0"/>
              <a:t>Agent-based Modeling</a:t>
            </a:r>
          </a:p>
        </p:txBody>
      </p:sp>
      <p:graphicFrame>
        <p:nvGraphicFramePr>
          <p:cNvPr id="7" name="Content Placeholder 6">
            <a:extLst>
              <a:ext uri="{FF2B5EF4-FFF2-40B4-BE49-F238E27FC236}">
                <a16:creationId xmlns:a16="http://schemas.microsoft.com/office/drawing/2014/main" id="{4F1C0CA9-3298-4F52-A442-54DCA3AC48F4}"/>
              </a:ext>
            </a:extLst>
          </p:cNvPr>
          <p:cNvGraphicFramePr>
            <a:graphicFrameLocks noGrp="1"/>
          </p:cNvGraphicFramePr>
          <p:nvPr>
            <p:ph sz="quarter" idx="4"/>
            <p:extLst>
              <p:ext uri="{D42A27DB-BD31-4B8C-83A1-F6EECF244321}">
                <p14:modId xmlns:p14="http://schemas.microsoft.com/office/powerpoint/2010/main" val="571867654"/>
              </p:ext>
            </p:extLst>
          </p:nvPr>
        </p:nvGraphicFramePr>
        <p:xfrm>
          <a:off x="6416675" y="2925763"/>
          <a:ext cx="5375522" cy="2935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Size matters in canine smarts">
            <a:extLst>
              <a:ext uri="{FF2B5EF4-FFF2-40B4-BE49-F238E27FC236}">
                <a16:creationId xmlns:a16="http://schemas.microsoft.com/office/drawing/2014/main" id="{B852FD89-EC0F-41D1-851F-4F85B6C8EC78}"/>
              </a:ext>
            </a:extLst>
          </p:cNvPr>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581025" y="2925763"/>
            <a:ext cx="5194300" cy="2831147"/>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183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23">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5">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7">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9">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6" name="Rectangle 31">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D29352-8936-4948-AA6A-99AA33F03F0D}"/>
              </a:ext>
            </a:extLst>
          </p:cNvPr>
          <p:cNvSpPr>
            <a:spLocks noGrp="1"/>
          </p:cNvSpPr>
          <p:nvPr>
            <p:ph type="title"/>
          </p:nvPr>
        </p:nvSpPr>
        <p:spPr>
          <a:xfrm>
            <a:off x="446533" y="1552397"/>
            <a:ext cx="7231784" cy="3654081"/>
          </a:xfrm>
        </p:spPr>
        <p:txBody>
          <a:bodyPr vert="horz" lIns="91440" tIns="45720" rIns="91440" bIns="45720" rtlCol="0" anchor="ctr">
            <a:normAutofit/>
          </a:bodyPr>
          <a:lstStyle/>
          <a:p>
            <a:r>
              <a:rPr lang="en-US" sz="5400" b="0" kern="1200" cap="all">
                <a:solidFill>
                  <a:schemeClr val="tx2"/>
                </a:solidFill>
                <a:latin typeface="+mj-lt"/>
                <a:ea typeface="+mj-ea"/>
                <a:cs typeface="+mj-cs"/>
              </a:rPr>
              <a:t>Q and A</a:t>
            </a:r>
          </a:p>
        </p:txBody>
      </p:sp>
      <p:sp>
        <p:nvSpPr>
          <p:cNvPr id="57" name="Rectangle 33">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35">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37">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8156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57AD7DBC-1DA9-4D20-9039-85B2A0F68958}"/>
              </a:ext>
            </a:extLst>
          </p:cNvPr>
          <p:cNvSpPr>
            <a:spLocks noGrp="1"/>
          </p:cNvSpPr>
          <p:nvPr>
            <p:ph type="title"/>
          </p:nvPr>
        </p:nvSpPr>
        <p:spPr>
          <a:xfrm>
            <a:off x="581192" y="702156"/>
            <a:ext cx="11029616" cy="1188720"/>
          </a:xfrm>
        </p:spPr>
        <p:txBody>
          <a:bodyPr>
            <a:normAutofit/>
          </a:bodyPr>
          <a:lstStyle/>
          <a:p>
            <a:r>
              <a:rPr lang="en-US" dirty="0">
                <a:solidFill>
                  <a:schemeClr val="tx1">
                    <a:lumMod val="85000"/>
                    <a:lumOff val="15000"/>
                  </a:schemeClr>
                </a:solidFill>
              </a:rPr>
              <a:t>Lauren Emily Dedmon</a:t>
            </a:r>
          </a:p>
        </p:txBody>
      </p:sp>
      <p:sp>
        <p:nvSpPr>
          <p:cNvPr id="20" name="Rectangle 10">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12">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4">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3" name="Text Placeholder 2">
            <a:extLst>
              <a:ext uri="{FF2B5EF4-FFF2-40B4-BE49-F238E27FC236}">
                <a16:creationId xmlns:a16="http://schemas.microsoft.com/office/drawing/2014/main" id="{71C34DF2-93C7-42ED-B142-85242FF267E7}"/>
              </a:ext>
            </a:extLst>
          </p:cNvPr>
          <p:cNvGraphicFramePr>
            <a:graphicFrameLocks noGrp="1"/>
          </p:cNvGraphicFramePr>
          <p:nvPr>
            <p:ph idx="1"/>
            <p:extLst>
              <p:ext uri="{D42A27DB-BD31-4B8C-83A1-F6EECF244321}">
                <p14:modId xmlns:p14="http://schemas.microsoft.com/office/powerpoint/2010/main" val="2262006304"/>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931168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6AA8A3-B2A1-4844-AA1B-C0C54196CADD}"/>
              </a:ext>
            </a:extLst>
          </p:cNvPr>
          <p:cNvSpPr>
            <a:spLocks noGrp="1"/>
          </p:cNvSpPr>
          <p:nvPr>
            <p:ph type="title"/>
          </p:nvPr>
        </p:nvSpPr>
        <p:spPr>
          <a:xfrm>
            <a:off x="581192" y="1124999"/>
            <a:ext cx="4076149" cy="4608003"/>
          </a:xfrm>
        </p:spPr>
        <p:txBody>
          <a:bodyPr anchor="ctr">
            <a:normAutofit/>
          </a:bodyPr>
          <a:lstStyle/>
          <a:p>
            <a:r>
              <a:rPr lang="en-US" sz="4000">
                <a:solidFill>
                  <a:schemeClr val="accent1"/>
                </a:solidFill>
              </a:rPr>
              <a:t>Resources</a:t>
            </a:r>
          </a:p>
        </p:txBody>
      </p:sp>
      <p:sp>
        <p:nvSpPr>
          <p:cNvPr id="32" name="Rectangle 31">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33357BF-86C4-4904-A2F5-C6F586F0C6B1}"/>
              </a:ext>
            </a:extLst>
          </p:cNvPr>
          <p:cNvSpPr>
            <a:spLocks noGrp="1"/>
          </p:cNvSpPr>
          <p:nvPr>
            <p:ph idx="1"/>
          </p:nvPr>
        </p:nvSpPr>
        <p:spPr>
          <a:xfrm>
            <a:off x="4677154" y="917350"/>
            <a:ext cx="6583680" cy="4815651"/>
          </a:xfrm>
        </p:spPr>
        <p:txBody>
          <a:bodyPr>
            <a:normAutofit/>
          </a:bodyPr>
          <a:lstStyle/>
          <a:p>
            <a:pPr marL="0" marR="0">
              <a:lnSpc>
                <a:spcPct val="100000"/>
              </a:lnSpc>
              <a:spcBef>
                <a:spcPts val="0"/>
              </a:spcBef>
              <a:spcAft>
                <a:spcPts val="800"/>
              </a:spcAft>
            </a:pPr>
            <a:r>
              <a:rPr lang="en-US" sz="800" u="sng" dirty="0">
                <a:effectLst/>
                <a:latin typeface="Calibri" panose="020F0502020204030204" pitchFamily="34" charset="0"/>
                <a:ea typeface="Calibri" panose="020F0502020204030204" pitchFamily="34" charset="0"/>
                <a:cs typeface="Calibri" panose="020F0502020204030204" pitchFamily="34" charset="0"/>
              </a:rPr>
              <a:t>Final Project Resources</a:t>
            </a:r>
            <a:endParaRPr lang="en-US" sz="8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800"/>
              </a:spcAft>
            </a:pPr>
            <a:r>
              <a:rPr lang="en-US" sz="800" u="sng">
                <a:effectLst/>
                <a:latin typeface="Calibri" panose="020F0502020204030204" pitchFamily="34" charset="0"/>
                <a:ea typeface="Calibri" panose="020F0502020204030204" pitchFamily="34" charset="0"/>
                <a:cs typeface="Calibri" panose="020F0502020204030204" pitchFamily="34" charset="0"/>
              </a:rPr>
              <a:t>Data.world</a:t>
            </a:r>
            <a:endParaRPr lang="en-US" sz="8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800"/>
              </a:spcAft>
            </a:pPr>
            <a:r>
              <a:rPr lang="en-US" sz="800" i="1" u="sng" dirty="0">
                <a:effectLst/>
                <a:latin typeface="Calibri" panose="020F0502020204030204" pitchFamily="34" charset="0"/>
                <a:ea typeface="Times New Roman" panose="02020603050405020304" pitchFamily="18" charset="0"/>
                <a:cs typeface="Calibri" panose="020F0502020204030204" pitchFamily="34" charset="0"/>
              </a:rPr>
              <a:t>dog_intelligence.csv data dictionary</a:t>
            </a:r>
            <a:endParaRPr lang="en-US" sz="800" u="sng"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0000"/>
              </a:lnSpc>
              <a:spcBef>
                <a:spcPts val="0"/>
              </a:spcBef>
              <a:spcAft>
                <a:spcPts val="800"/>
              </a:spcAft>
              <a:buSzPts val="1000"/>
              <a:buFont typeface="Symbol" panose="05050102010706020507" pitchFamily="18" charset="2"/>
              <a:buChar char=""/>
              <a:tabLst>
                <a:tab pos="457200" algn="l"/>
              </a:tabLst>
            </a:pPr>
            <a:r>
              <a:rPr lang="en-US" sz="800" u="sng" dirty="0">
                <a:effectLst/>
                <a:latin typeface="Calibri" panose="020F0502020204030204" pitchFamily="34" charset="0"/>
                <a:ea typeface="Times New Roman" panose="02020603050405020304" pitchFamily="18" charset="0"/>
                <a:cs typeface="Calibri" panose="020F0502020204030204" pitchFamily="34" charset="0"/>
              </a:rPr>
              <a:t>obey: probability that the breed obeys the first command (figure is lower bound)</a:t>
            </a:r>
            <a:endParaRPr lang="en-US" sz="800" u="sng"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0000"/>
              </a:lnSpc>
              <a:spcBef>
                <a:spcPts val="0"/>
              </a:spcBef>
              <a:spcAft>
                <a:spcPts val="800"/>
              </a:spcAft>
              <a:buSzPts val="1000"/>
              <a:buFont typeface="Symbol" panose="05050102010706020507" pitchFamily="18" charset="2"/>
              <a:buChar char=""/>
              <a:tabLst>
                <a:tab pos="457200" algn="l"/>
              </a:tabLst>
            </a:pPr>
            <a:r>
              <a:rPr lang="en-US" sz="800" u="sng">
                <a:effectLst/>
                <a:latin typeface="Calibri" panose="020F0502020204030204" pitchFamily="34" charset="0"/>
                <a:ea typeface="Times New Roman" panose="02020603050405020304" pitchFamily="18" charset="0"/>
                <a:cs typeface="Calibri" panose="020F0502020204030204" pitchFamily="34" charset="0"/>
              </a:rPr>
              <a:t>reps_lower</a:t>
            </a:r>
            <a:r>
              <a:rPr lang="en-US" sz="800" u="sng" dirty="0">
                <a:effectLst/>
                <a:latin typeface="Calibri" panose="020F0502020204030204" pitchFamily="34" charset="0"/>
                <a:ea typeface="Times New Roman" panose="02020603050405020304" pitchFamily="18" charset="0"/>
                <a:cs typeface="Calibri" panose="020F0502020204030204" pitchFamily="34" charset="0"/>
              </a:rPr>
              <a:t>: lower limit of repetitions to understand new commands</a:t>
            </a:r>
            <a:endParaRPr lang="en-US" sz="800" u="sng"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0000"/>
              </a:lnSpc>
              <a:spcBef>
                <a:spcPts val="0"/>
              </a:spcBef>
              <a:spcAft>
                <a:spcPts val="800"/>
              </a:spcAft>
              <a:buSzPts val="1000"/>
              <a:buFont typeface="Symbol" panose="05050102010706020507" pitchFamily="18" charset="2"/>
              <a:buChar char=""/>
              <a:tabLst>
                <a:tab pos="457200" algn="l"/>
              </a:tabLst>
            </a:pPr>
            <a:r>
              <a:rPr lang="en-US" sz="800" u="sng">
                <a:effectLst/>
                <a:latin typeface="Calibri" panose="020F0502020204030204" pitchFamily="34" charset="0"/>
                <a:ea typeface="Times New Roman" panose="02020603050405020304" pitchFamily="18" charset="0"/>
                <a:cs typeface="Calibri" panose="020F0502020204030204" pitchFamily="34" charset="0"/>
              </a:rPr>
              <a:t>reps_upper</a:t>
            </a:r>
            <a:r>
              <a:rPr lang="en-US" sz="800" u="sng" dirty="0">
                <a:effectLst/>
                <a:latin typeface="Calibri" panose="020F0502020204030204" pitchFamily="34" charset="0"/>
                <a:ea typeface="Times New Roman" panose="02020603050405020304" pitchFamily="18" charset="0"/>
                <a:cs typeface="Calibri" panose="020F0502020204030204" pitchFamily="34" charset="0"/>
              </a:rPr>
              <a:t>: upper limit of repetitions to understand new commands</a:t>
            </a:r>
            <a:endParaRPr lang="en-US" sz="8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800"/>
              </a:spcAft>
            </a:pPr>
            <a:r>
              <a:rPr lang="en-US" sz="800" u="sng" dirty="0">
                <a:effectLst/>
                <a:latin typeface="Calibri" panose="020F0502020204030204" pitchFamily="34" charset="0"/>
                <a:ea typeface="Times New Roman" panose="02020603050405020304" pitchFamily="18" charset="0"/>
                <a:cs typeface="Calibri" panose="020F0502020204030204" pitchFamily="34" charset="0"/>
              </a:rPr>
              <a:t>Dog Intelligence </a:t>
            </a:r>
            <a:endParaRPr lang="en-US" sz="8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800"/>
              </a:spcAft>
            </a:pPr>
            <a:r>
              <a:rPr lang="en-US" sz="800" u="sng" dirty="0">
                <a:effectLst/>
                <a:latin typeface="Calibri" panose="020F0502020204030204" pitchFamily="34" charset="0"/>
                <a:ea typeface="Times New Roman" panose="02020603050405020304" pitchFamily="18" charset="0"/>
                <a:cs typeface="Calibri" panose="020F0502020204030204" pitchFamily="34" charset="0"/>
              </a:rPr>
              <a:t>source: </a:t>
            </a:r>
            <a:r>
              <a:rPr lang="en-US" sz="800" u="sng" dirty="0">
                <a:effectLst/>
                <a:latin typeface="Calibri" panose="020F0502020204030204" pitchFamily="34" charset="0"/>
                <a:ea typeface="Times New Roman" panose="02020603050405020304" pitchFamily="18" charset="0"/>
                <a:cs typeface="Calibri" panose="020F0502020204030204" pitchFamily="34" charset="0"/>
                <a:hlinkClick r:id="rId2">
                  <a:extLst>
                    <a:ext uri="{A12FA001-AC4F-418D-AE19-62706E023703}">
                      <ahyp:hlinkClr xmlns:ahyp="http://schemas.microsoft.com/office/drawing/2018/hyperlinkcolor" val="tx"/>
                    </a:ext>
                  </a:extLst>
                </a:hlinkClick>
              </a:rPr>
              <a:t>https://en.m.wikipedia.org/wiki/The_Intelligence_of_Dogs#cite_ref-ReferenceA_18-0</a:t>
            </a:r>
            <a:endParaRPr lang="en-US" sz="8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800"/>
              </a:spcAft>
            </a:pPr>
            <a:r>
              <a:rPr lang="en-US" sz="800" u="sng" dirty="0">
                <a:effectLst/>
                <a:latin typeface="Calibri" panose="020F0502020204030204" pitchFamily="34" charset="0"/>
                <a:ea typeface="Times New Roman" panose="02020603050405020304" pitchFamily="18" charset="0"/>
                <a:cs typeface="Calibri" panose="020F0502020204030204" pitchFamily="34" charset="0"/>
                <a:hlinkClick r:id="rId3">
                  <a:extLst>
                    <a:ext uri="{A12FA001-AC4F-418D-AE19-62706E023703}">
                      <ahyp:hlinkClr xmlns:ahyp="http://schemas.microsoft.com/office/drawing/2018/hyperlinkcolor" val="tx"/>
                    </a:ext>
                  </a:extLst>
                </a:hlinkClick>
              </a:rPr>
              <a:t>https://deepsense.ai/what-is-reinforcement-learning-the-complete-guide/</a:t>
            </a:r>
            <a:endParaRPr lang="en-US" sz="8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800"/>
              </a:spcAft>
            </a:pPr>
            <a:r>
              <a:rPr lang="en-US" sz="800" u="sng" dirty="0">
                <a:effectLst/>
                <a:latin typeface="Calibri" panose="020F0502020204030204" pitchFamily="34" charset="0"/>
                <a:ea typeface="Times New Roman" panose="02020603050405020304" pitchFamily="18" charset="0"/>
                <a:cs typeface="Calibri" panose="020F0502020204030204" pitchFamily="34" charset="0"/>
                <a:hlinkClick r:id="rId4">
                  <a:extLst>
                    <a:ext uri="{A12FA001-AC4F-418D-AE19-62706E023703}">
                      <ahyp:hlinkClr xmlns:ahyp="http://schemas.microsoft.com/office/drawing/2018/hyperlinkcolor" val="tx"/>
                    </a:ext>
                  </a:extLst>
                </a:hlinkClick>
              </a:rPr>
              <a:t>https://webcache.googleusercontent.com/search?q=cache:YK7rmFwlLSIJ:https://en.wikipedia.org/wiki/Work</a:t>
            </a:r>
          </a:p>
          <a:p>
            <a:pPr marL="0" marR="0">
              <a:lnSpc>
                <a:spcPct val="100000"/>
              </a:lnSpc>
              <a:spcBef>
                <a:spcPts val="0"/>
              </a:spcBef>
              <a:spcAft>
                <a:spcPts val="800"/>
              </a:spcAft>
            </a:pPr>
            <a:r>
              <a:rPr lang="en-US" sz="800" u="sng">
                <a:effectLst/>
                <a:latin typeface="Calibri" panose="020F0502020204030204" pitchFamily="34" charset="0"/>
                <a:ea typeface="Times New Roman" panose="02020603050405020304" pitchFamily="18" charset="0"/>
                <a:cs typeface="Calibri" panose="020F0502020204030204" pitchFamily="34" charset="0"/>
                <a:hlinkClick r:id="rId4">
                  <a:extLst>
                    <a:ext uri="{A12FA001-AC4F-418D-AE19-62706E023703}">
                      <ahyp:hlinkClr xmlns:ahyp="http://schemas.microsoft.com/office/drawing/2018/hyperlinkcolor" val="tx"/>
                    </a:ext>
                  </a:extLst>
                </a:hlinkClick>
              </a:rPr>
              <a:t>ing_dog</a:t>
            </a:r>
            <a:r>
              <a:rPr lang="en-US" sz="800" u="sng" dirty="0">
                <a:effectLst/>
                <a:latin typeface="Calibri" panose="020F0502020204030204" pitchFamily="34" charset="0"/>
                <a:ea typeface="Times New Roman" panose="02020603050405020304" pitchFamily="18" charset="0"/>
                <a:cs typeface="Calibri" panose="020F0502020204030204" pitchFamily="34" charset="0"/>
                <a:hlinkClick r:id="rId4">
                  <a:extLst>
                    <a:ext uri="{A12FA001-AC4F-418D-AE19-62706E023703}">
                      <ahyp:hlinkClr xmlns:ahyp="http://schemas.microsoft.com/office/drawing/2018/hyperlinkcolor" val="tx"/>
                    </a:ext>
                  </a:extLst>
                </a:hlinkClick>
              </a:rPr>
              <a:t>+&amp;cd=1&amp;hl=</a:t>
            </a:r>
            <a:r>
              <a:rPr lang="en-US" sz="800" u="sng">
                <a:effectLst/>
                <a:latin typeface="Calibri" panose="020F0502020204030204" pitchFamily="34" charset="0"/>
                <a:ea typeface="Times New Roman" panose="02020603050405020304" pitchFamily="18" charset="0"/>
                <a:cs typeface="Calibri" panose="020F0502020204030204" pitchFamily="34" charset="0"/>
                <a:hlinkClick r:id="rId4">
                  <a:extLst>
                    <a:ext uri="{A12FA001-AC4F-418D-AE19-62706E023703}">
                      <ahyp:hlinkClr xmlns:ahyp="http://schemas.microsoft.com/office/drawing/2018/hyperlinkcolor" val="tx"/>
                    </a:ext>
                  </a:extLst>
                </a:hlinkClick>
              </a:rPr>
              <a:t>en&amp;ct</a:t>
            </a:r>
            <a:r>
              <a:rPr lang="en-US" sz="800" u="sng" dirty="0">
                <a:effectLst/>
                <a:latin typeface="Calibri" panose="020F0502020204030204" pitchFamily="34" charset="0"/>
                <a:ea typeface="Times New Roman" panose="02020603050405020304" pitchFamily="18" charset="0"/>
                <a:cs typeface="Calibri" panose="020F0502020204030204" pitchFamily="34" charset="0"/>
                <a:hlinkClick r:id="rId4">
                  <a:extLst>
                    <a:ext uri="{A12FA001-AC4F-418D-AE19-62706E023703}">
                      <ahyp:hlinkClr xmlns:ahyp="http://schemas.microsoft.com/office/drawing/2018/hyperlinkcolor" val="tx"/>
                    </a:ext>
                  </a:extLst>
                </a:hlinkClick>
              </a:rPr>
              <a:t>=</a:t>
            </a:r>
            <a:r>
              <a:rPr lang="en-US" sz="800" u="sng">
                <a:effectLst/>
                <a:latin typeface="Calibri" panose="020F0502020204030204" pitchFamily="34" charset="0"/>
                <a:ea typeface="Times New Roman" panose="02020603050405020304" pitchFamily="18" charset="0"/>
                <a:cs typeface="Calibri" panose="020F0502020204030204" pitchFamily="34" charset="0"/>
                <a:hlinkClick r:id="rId4">
                  <a:extLst>
                    <a:ext uri="{A12FA001-AC4F-418D-AE19-62706E023703}">
                      <ahyp:hlinkClr xmlns:ahyp="http://schemas.microsoft.com/office/drawing/2018/hyperlinkcolor" val="tx"/>
                    </a:ext>
                  </a:extLst>
                </a:hlinkClick>
              </a:rPr>
              <a:t>clnk&amp;gl</a:t>
            </a:r>
            <a:r>
              <a:rPr lang="en-US" sz="800" u="sng" dirty="0">
                <a:effectLst/>
                <a:latin typeface="Calibri" panose="020F0502020204030204" pitchFamily="34" charset="0"/>
                <a:ea typeface="Times New Roman" panose="02020603050405020304" pitchFamily="18" charset="0"/>
                <a:cs typeface="Calibri" panose="020F0502020204030204" pitchFamily="34" charset="0"/>
                <a:hlinkClick r:id="rId4">
                  <a:extLst>
                    <a:ext uri="{A12FA001-AC4F-418D-AE19-62706E023703}">
                      <ahyp:hlinkClr xmlns:ahyp="http://schemas.microsoft.com/office/drawing/2018/hyperlinkcolor" val="tx"/>
                    </a:ext>
                  </a:extLst>
                </a:hlinkClick>
              </a:rPr>
              <a:t>=us</a:t>
            </a:r>
            <a:endParaRPr lang="en-US" sz="8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800"/>
              </a:spcAft>
            </a:pPr>
            <a:r>
              <a:rPr lang="en-US" sz="800" u="sng" dirty="0">
                <a:effectLst/>
                <a:latin typeface="Calibri" panose="020F0502020204030204" pitchFamily="34" charset="0"/>
                <a:ea typeface="Times New Roman" panose="02020603050405020304" pitchFamily="18" charset="0"/>
                <a:cs typeface="Calibri" panose="020F0502020204030204" pitchFamily="34" charset="0"/>
                <a:hlinkClick r:id="rId5">
                  <a:extLst>
                    <a:ext uri="{A12FA001-AC4F-418D-AE19-62706E023703}">
                      <ahyp:hlinkClr xmlns:ahyp="http://schemas.microsoft.com/office/drawing/2018/hyperlinkcolor" val="tx"/>
                    </a:ext>
                  </a:extLst>
                </a:hlinkClick>
              </a:rPr>
              <a:t>https://www.python.org/downloads/</a:t>
            </a:r>
            <a:endParaRPr lang="en-US" sz="8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800"/>
              </a:spcAft>
            </a:pPr>
            <a:r>
              <a:rPr lang="en-US" sz="800" u="sng" dirty="0">
                <a:effectLst/>
                <a:latin typeface="Calibri" panose="020F0502020204030204" pitchFamily="34" charset="0"/>
                <a:ea typeface="Times New Roman" panose="02020603050405020304" pitchFamily="18" charset="0"/>
                <a:cs typeface="Calibri" panose="020F0502020204030204" pitchFamily="34" charset="0"/>
              </a:rPr>
              <a:t>iconscout.com-python icon</a:t>
            </a:r>
            <a:endParaRPr lang="en-US" sz="8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800"/>
              </a:spcAft>
            </a:pPr>
            <a:r>
              <a:rPr lang="en-US" sz="800" u="sng" dirty="0">
                <a:effectLst/>
                <a:latin typeface="Calibri" panose="020F0502020204030204" pitchFamily="34" charset="0"/>
                <a:ea typeface="Times New Roman" panose="02020603050405020304" pitchFamily="18" charset="0"/>
                <a:cs typeface="Calibri" panose="020F0502020204030204" pitchFamily="34" charset="0"/>
              </a:rPr>
              <a:t>github.com-Tableau Pic </a:t>
            </a:r>
            <a:endParaRPr lang="en-US" sz="8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800"/>
              </a:spcAft>
            </a:pPr>
            <a:r>
              <a:rPr lang="en-US" sz="800" u="sng" dirty="0">
                <a:effectLst/>
                <a:latin typeface="Calibri" panose="020F0502020204030204" pitchFamily="34" charset="0"/>
                <a:ea typeface="Times New Roman" panose="02020603050405020304" pitchFamily="18" charset="0"/>
                <a:cs typeface="Calibri" panose="020F0502020204030204" pitchFamily="34" charset="0"/>
                <a:hlinkClick r:id="rId6">
                  <a:extLst>
                    <a:ext uri="{A12FA001-AC4F-418D-AE19-62706E023703}">
                      <ahyp:hlinkClr xmlns:ahyp="http://schemas.microsoft.com/office/drawing/2018/hyperlinkcolor" val="tx"/>
                    </a:ext>
                  </a:extLst>
                </a:hlinkClick>
              </a:rPr>
              <a:t>https://machinelearningmastery.com/types-of-learning-in-machine-learning/</a:t>
            </a:r>
            <a:endParaRPr lang="en-US" sz="8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800"/>
              </a:spcAft>
            </a:pPr>
            <a:r>
              <a:rPr lang="en-US" sz="800" u="sng" dirty="0">
                <a:effectLst/>
                <a:latin typeface="Calibri" panose="020F0502020204030204" pitchFamily="34" charset="0"/>
                <a:ea typeface="Times New Roman" panose="02020603050405020304" pitchFamily="18" charset="0"/>
                <a:cs typeface="Calibri" panose="020F0502020204030204" pitchFamily="34" charset="0"/>
                <a:hlinkClick r:id="rId7">
                  <a:extLst>
                    <a:ext uri="{A12FA001-AC4F-418D-AE19-62706E023703}">
                      <ahyp:hlinkClr xmlns:ahyp="http://schemas.microsoft.com/office/drawing/2018/hyperlinkcolor" val="tx"/>
                    </a:ext>
                  </a:extLst>
                </a:hlinkClick>
              </a:rPr>
              <a:t>https://www.google.com/search?q=dog+intelligence+pictures&amp;safe=strict&amp;rlz=1C1CHBF_enUS890US890&amp;sxs</a:t>
            </a:r>
          </a:p>
          <a:p>
            <a:pPr marL="0" marR="0">
              <a:lnSpc>
                <a:spcPct val="100000"/>
              </a:lnSpc>
              <a:spcBef>
                <a:spcPts val="0"/>
              </a:spcBef>
              <a:spcAft>
                <a:spcPts val="800"/>
              </a:spcAft>
            </a:pPr>
            <a:r>
              <a:rPr lang="en-US" sz="800" u="sng" dirty="0">
                <a:effectLst/>
                <a:latin typeface="Calibri" panose="020F0502020204030204" pitchFamily="34" charset="0"/>
                <a:ea typeface="Times New Roman" panose="02020603050405020304" pitchFamily="18" charset="0"/>
                <a:cs typeface="Calibri" panose="020F0502020204030204" pitchFamily="34" charset="0"/>
                <a:hlinkClick r:id="rId7">
                  <a:extLst>
                    <a:ext uri="{A12FA001-AC4F-418D-AE19-62706E023703}">
                      <ahyp:hlinkClr xmlns:ahyp="http://schemas.microsoft.com/office/drawing/2018/hyperlinkcolor" val="tx"/>
                    </a:ext>
                  </a:extLst>
                </a:hlinkClick>
              </a:rPr>
              <a:t>rf=ALeKk021VYOAKFS1XIjQDy3f0Nm8aq</a:t>
            </a:r>
          </a:p>
          <a:p>
            <a:pPr marL="0" marR="0">
              <a:lnSpc>
                <a:spcPct val="100000"/>
              </a:lnSpc>
              <a:spcBef>
                <a:spcPts val="0"/>
              </a:spcBef>
              <a:spcAft>
                <a:spcPts val="800"/>
              </a:spcAft>
            </a:pPr>
            <a:r>
              <a:rPr lang="en-US" sz="800" u="sng" dirty="0">
                <a:effectLst/>
                <a:latin typeface="Calibri" panose="020F0502020204030204" pitchFamily="34" charset="0"/>
                <a:ea typeface="Times New Roman" panose="02020603050405020304" pitchFamily="18" charset="0"/>
                <a:cs typeface="Calibri" panose="020F0502020204030204" pitchFamily="34" charset="0"/>
                <a:hlinkClick r:id="rId7">
                  <a:extLst>
                    <a:ext uri="{A12FA001-AC4F-418D-AE19-62706E023703}">
                      <ahyp:hlinkClr xmlns:ahyp="http://schemas.microsoft.com/office/drawing/2018/hyperlinkcolor" val="tx"/>
                    </a:ext>
                  </a:extLst>
                </a:hlinkClick>
              </a:rPr>
              <a:t>U_A:1608044760897&amp;source=</a:t>
            </a:r>
            <a:r>
              <a:rPr lang="en-US" sz="800" u="sng">
                <a:effectLst/>
                <a:latin typeface="Calibri" panose="020F0502020204030204" pitchFamily="34" charset="0"/>
                <a:ea typeface="Times New Roman" panose="02020603050405020304" pitchFamily="18" charset="0"/>
                <a:cs typeface="Calibri" panose="020F0502020204030204" pitchFamily="34" charset="0"/>
                <a:hlinkClick r:id="rId7">
                  <a:extLst>
                    <a:ext uri="{A12FA001-AC4F-418D-AE19-62706E023703}">
                      <ahyp:hlinkClr xmlns:ahyp="http://schemas.microsoft.com/office/drawing/2018/hyperlinkcolor" val="tx"/>
                    </a:ext>
                  </a:extLst>
                </a:hlinkClick>
              </a:rPr>
              <a:t>lnms&amp;tbm</a:t>
            </a:r>
            <a:r>
              <a:rPr lang="en-US" sz="800" u="sng" dirty="0">
                <a:effectLst/>
                <a:latin typeface="Calibri" panose="020F0502020204030204" pitchFamily="34" charset="0"/>
                <a:ea typeface="Times New Roman" panose="02020603050405020304" pitchFamily="18" charset="0"/>
                <a:cs typeface="Calibri" panose="020F0502020204030204" pitchFamily="34" charset="0"/>
                <a:hlinkClick r:id="rId7">
                  <a:extLst>
                    <a:ext uri="{A12FA001-AC4F-418D-AE19-62706E023703}">
                      <ahyp:hlinkClr xmlns:ahyp="http://schemas.microsoft.com/office/drawing/2018/hyperlinkcolor" val="tx"/>
                    </a:ext>
                  </a:extLst>
                </a:hlinkClick>
              </a:rPr>
              <a:t>=</a:t>
            </a:r>
            <a:r>
              <a:rPr lang="en-US" sz="800" u="sng">
                <a:effectLst/>
                <a:latin typeface="Calibri" panose="020F0502020204030204" pitchFamily="34" charset="0"/>
                <a:ea typeface="Times New Roman" panose="02020603050405020304" pitchFamily="18" charset="0"/>
                <a:cs typeface="Calibri" panose="020F0502020204030204" pitchFamily="34" charset="0"/>
                <a:hlinkClick r:id="rId7">
                  <a:extLst>
                    <a:ext uri="{A12FA001-AC4F-418D-AE19-62706E023703}">
                      <ahyp:hlinkClr xmlns:ahyp="http://schemas.microsoft.com/office/drawing/2018/hyperlinkcolor" val="tx"/>
                    </a:ext>
                  </a:extLst>
                </a:hlinkClick>
              </a:rPr>
              <a:t>isch&amp;sa</a:t>
            </a:r>
            <a:r>
              <a:rPr lang="en-US" sz="800" u="sng" dirty="0">
                <a:effectLst/>
                <a:latin typeface="Calibri" panose="020F0502020204030204" pitchFamily="34" charset="0"/>
                <a:ea typeface="Times New Roman" panose="02020603050405020304" pitchFamily="18" charset="0"/>
                <a:cs typeface="Calibri" panose="020F0502020204030204" pitchFamily="34" charset="0"/>
                <a:hlinkClick r:id="rId7">
                  <a:extLst>
                    <a:ext uri="{A12FA001-AC4F-418D-AE19-62706E023703}">
                      <ahyp:hlinkClr xmlns:ahyp="http://schemas.microsoft.com/office/drawing/2018/hyperlinkcolor" val="tx"/>
                    </a:ext>
                  </a:extLst>
                </a:hlinkClick>
              </a:rPr>
              <a:t>=</a:t>
            </a:r>
            <a:r>
              <a:rPr lang="en-US" sz="800" u="sng">
                <a:effectLst/>
                <a:latin typeface="Calibri" panose="020F0502020204030204" pitchFamily="34" charset="0"/>
                <a:ea typeface="Times New Roman" panose="02020603050405020304" pitchFamily="18" charset="0"/>
                <a:cs typeface="Calibri" panose="020F0502020204030204" pitchFamily="34" charset="0"/>
                <a:hlinkClick r:id="rId7">
                  <a:extLst>
                    <a:ext uri="{A12FA001-AC4F-418D-AE19-62706E023703}">
                      <ahyp:hlinkClr xmlns:ahyp="http://schemas.microsoft.com/office/drawing/2018/hyperlinkcolor" val="tx"/>
                    </a:ext>
                  </a:extLst>
                </a:hlinkClick>
              </a:rPr>
              <a:t>X&amp;ved</a:t>
            </a:r>
            <a:r>
              <a:rPr lang="en-US" sz="800" u="sng" dirty="0">
                <a:effectLst/>
                <a:latin typeface="Calibri" panose="020F0502020204030204" pitchFamily="34" charset="0"/>
                <a:ea typeface="Times New Roman" panose="02020603050405020304" pitchFamily="18" charset="0"/>
                <a:cs typeface="Calibri" panose="020F0502020204030204" pitchFamily="34" charset="0"/>
                <a:hlinkClick r:id="rId7">
                  <a:extLst>
                    <a:ext uri="{A12FA001-AC4F-418D-AE19-62706E023703}">
                      <ahyp:hlinkClr xmlns:ahyp="http://schemas.microsoft.com/office/drawing/2018/hyperlinkcolor" val="tx"/>
                    </a:ext>
                  </a:extLst>
                </a:hlinkClick>
              </a:rPr>
              <a:t>=2ahUKEwjo7YXGodDtAhVNAqwKHS1UBZQQ_AUoA3oECA8</a:t>
            </a:r>
          </a:p>
          <a:p>
            <a:pPr marL="0" marR="0">
              <a:lnSpc>
                <a:spcPct val="100000"/>
              </a:lnSpc>
              <a:spcBef>
                <a:spcPts val="0"/>
              </a:spcBef>
              <a:spcAft>
                <a:spcPts val="800"/>
              </a:spcAft>
            </a:pPr>
            <a:r>
              <a:rPr lang="en-US" sz="800" u="sng">
                <a:effectLst/>
                <a:latin typeface="Calibri" panose="020F0502020204030204" pitchFamily="34" charset="0"/>
                <a:ea typeface="Times New Roman" panose="02020603050405020304" pitchFamily="18" charset="0"/>
                <a:cs typeface="Calibri" panose="020F0502020204030204" pitchFamily="34" charset="0"/>
                <a:hlinkClick r:id="rId7">
                  <a:extLst>
                    <a:ext uri="{A12FA001-AC4F-418D-AE19-62706E023703}">
                      <ahyp:hlinkClr xmlns:ahyp="http://schemas.microsoft.com/office/drawing/2018/hyperlinkcolor" val="tx"/>
                    </a:ext>
                  </a:extLst>
                </a:hlinkClick>
              </a:rPr>
              <a:t>QBQ&amp;biw</a:t>
            </a:r>
            <a:r>
              <a:rPr lang="en-US" sz="800" u="sng" dirty="0">
                <a:effectLst/>
                <a:latin typeface="Calibri" panose="020F0502020204030204" pitchFamily="34" charset="0"/>
                <a:ea typeface="Times New Roman" panose="02020603050405020304" pitchFamily="18" charset="0"/>
                <a:cs typeface="Calibri" panose="020F0502020204030204" pitchFamily="34" charset="0"/>
                <a:hlinkClick r:id="rId7">
                  <a:extLst>
                    <a:ext uri="{A12FA001-AC4F-418D-AE19-62706E023703}">
                      <ahyp:hlinkClr xmlns:ahyp="http://schemas.microsoft.com/office/drawing/2018/hyperlinkcolor" val="tx"/>
                    </a:ext>
                  </a:extLst>
                </a:hlinkClick>
              </a:rPr>
              <a:t>=1366&amp;bih=568#imgrc=elp0ppVtP5ulCM</a:t>
            </a:r>
            <a:endParaRPr lang="en-US" sz="8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0000"/>
              </a:lnSpc>
              <a:spcBef>
                <a:spcPts val="0"/>
              </a:spcBef>
              <a:spcAft>
                <a:spcPts val="800"/>
              </a:spcAft>
              <a:buNone/>
            </a:pPr>
            <a:r>
              <a:rPr lang="en-US" sz="800" dirty="0">
                <a:effectLst/>
                <a:latin typeface="Calibri" panose="020F0502020204030204" pitchFamily="34" charset="0"/>
                <a:ea typeface="Times New Roman" panose="02020603050405020304" pitchFamily="18" charset="0"/>
                <a:cs typeface="Calibri" panose="020F0502020204030204" pitchFamily="34" charset="0"/>
              </a:rPr>
              <a:t> </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US" sz="800" dirty="0"/>
          </a:p>
        </p:txBody>
      </p:sp>
    </p:spTree>
    <p:extLst>
      <p:ext uri="{BB962C8B-B14F-4D97-AF65-F5344CB8AC3E}">
        <p14:creationId xmlns:p14="http://schemas.microsoft.com/office/powerpoint/2010/main" val="207384160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81" name="Rectangle 8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6C1FCD6-9E43-41E6-AFE8-C4C69BA76B33}"/>
              </a:ext>
            </a:extLst>
          </p:cNvPr>
          <p:cNvSpPr>
            <a:spLocks noGrp="1"/>
          </p:cNvSpPr>
          <p:nvPr>
            <p:ph type="title"/>
          </p:nvPr>
        </p:nvSpPr>
        <p:spPr>
          <a:xfrm>
            <a:off x="7595615" y="1169043"/>
            <a:ext cx="4024854" cy="5254869"/>
          </a:xfrm>
        </p:spPr>
        <p:txBody>
          <a:bodyPr vert="horz" lIns="91440" tIns="45720" rIns="91440" bIns="45720" rtlCol="0" anchor="ctr">
            <a:normAutofit fontScale="90000"/>
          </a:bodyPr>
          <a:lstStyle/>
          <a:p>
            <a:pPr marL="0" indent="0">
              <a:buNone/>
            </a:pPr>
            <a:br>
              <a:rPr lang="en-US"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r>
              <a:rPr lang="en-US" sz="2000" u="sng" dirty="0">
                <a:solidFill>
                  <a:schemeClr val="tx1"/>
                </a:solidFill>
              </a:rPr>
              <a:t>Education</a:t>
            </a:r>
            <a:r>
              <a:rPr lang="en-US" sz="2000" dirty="0">
                <a:solidFill>
                  <a:schemeClr val="tx1"/>
                </a:solidFill>
              </a:rPr>
              <a:t> </a:t>
            </a:r>
            <a:br>
              <a:rPr lang="en-US" sz="2000" dirty="0">
                <a:solidFill>
                  <a:schemeClr val="tx1"/>
                </a:solidFill>
              </a:rPr>
            </a:br>
            <a:br>
              <a:rPr lang="en-US" sz="2000" dirty="0">
                <a:solidFill>
                  <a:schemeClr val="tx1"/>
                </a:solidFill>
              </a:rPr>
            </a:br>
            <a:r>
              <a:rPr lang="en-US" sz="1600" dirty="0">
                <a:solidFill>
                  <a:schemeClr val="tx1"/>
                </a:solidFill>
                <a:latin typeface="+mn-lt"/>
              </a:rPr>
              <a:t> </a:t>
            </a:r>
            <a:r>
              <a:rPr lang="en-US" sz="1600" dirty="0">
                <a:latin typeface="+mn-lt"/>
              </a:rPr>
              <a:t>Colorado Technical University-Heath and     Science Degree</a:t>
            </a:r>
            <a:br>
              <a:rPr lang="en-US" sz="1600" dirty="0">
                <a:latin typeface="+mn-lt"/>
              </a:rPr>
            </a:br>
            <a:br>
              <a:rPr lang="en-US" sz="1600" dirty="0">
                <a:latin typeface="+mn-lt"/>
              </a:rPr>
            </a:br>
            <a:r>
              <a:rPr lang="en-US" sz="1600" dirty="0">
                <a:latin typeface="+mn-lt"/>
              </a:rPr>
              <a:t>Bethel School of Technology-Data       Science</a:t>
            </a:r>
            <a:br>
              <a:rPr lang="en-US" sz="1600" dirty="0">
                <a:latin typeface="+mn-lt"/>
              </a:rPr>
            </a:br>
            <a:br>
              <a:rPr lang="en-US" sz="1600" dirty="0">
                <a:latin typeface="+mn-lt"/>
              </a:rPr>
            </a:br>
            <a:r>
              <a:rPr lang="en-US" sz="1600" dirty="0">
                <a:latin typeface="+mn-lt"/>
              </a:rPr>
              <a:t>Tableau-Desktop 1 : Fundamentals and Art of Visualization</a:t>
            </a:r>
            <a:br>
              <a:rPr lang="en-US" sz="1600" dirty="0">
                <a:latin typeface="+mn-lt"/>
              </a:rPr>
            </a:br>
            <a:br>
              <a:rPr lang="en-US" sz="1600" dirty="0">
                <a:latin typeface="+mn-lt"/>
              </a:rPr>
            </a:br>
            <a:r>
              <a:rPr lang="en-US" sz="1800" u="sng" dirty="0">
                <a:solidFill>
                  <a:schemeClr val="tx1"/>
                </a:solidFill>
              </a:rPr>
              <a:t>Professional Experience</a:t>
            </a:r>
            <a:br>
              <a:rPr lang="en-US" sz="1800" u="sng" dirty="0">
                <a:solidFill>
                  <a:schemeClr val="tx1"/>
                </a:solidFill>
              </a:rPr>
            </a:br>
            <a:br>
              <a:rPr lang="en-US" sz="1800" u="sng" dirty="0">
                <a:solidFill>
                  <a:schemeClr val="tx1"/>
                </a:solidFill>
              </a:rPr>
            </a:br>
            <a:r>
              <a:rPr lang="en-US" sz="1600" dirty="0">
                <a:latin typeface="+mn-lt"/>
              </a:rPr>
              <a:t>Champion Physical Therapy-Intern</a:t>
            </a:r>
            <a:br>
              <a:rPr lang="en-US" sz="1600" dirty="0">
                <a:solidFill>
                  <a:schemeClr val="tx1"/>
                </a:solidFill>
              </a:rPr>
            </a:br>
            <a:br>
              <a:rPr lang="en-US" sz="1600" dirty="0">
                <a:latin typeface="+mn-lt"/>
              </a:rPr>
            </a:br>
            <a:r>
              <a:rPr lang="en-US" sz="1600" dirty="0">
                <a:latin typeface="+mn-lt"/>
              </a:rPr>
              <a:t>Forsyth county parks and Rec centers</a:t>
            </a:r>
            <a:br>
              <a:rPr lang="en-US" sz="1600" dirty="0">
                <a:latin typeface="+mn-lt"/>
              </a:rPr>
            </a:br>
            <a:br>
              <a:rPr lang="en-US" sz="1600" dirty="0">
                <a:latin typeface="+mn-lt"/>
              </a:rPr>
            </a:br>
            <a:r>
              <a:rPr lang="en-US" sz="1600" dirty="0">
                <a:latin typeface="+mn-lt"/>
              </a:rPr>
              <a:t>Orange Theory fitness</a:t>
            </a:r>
            <a:br>
              <a:rPr lang="en-US" sz="1600" dirty="0">
                <a:latin typeface="+mn-lt"/>
              </a:rPr>
            </a:br>
            <a:br>
              <a:rPr lang="en-US" sz="1600" dirty="0">
                <a:latin typeface="+mn-lt"/>
              </a:rPr>
            </a:br>
            <a:r>
              <a:rPr lang="en-US" sz="1600" dirty="0">
                <a:latin typeface="+mn-lt"/>
              </a:rPr>
              <a:t>Project Management</a:t>
            </a:r>
            <a:br>
              <a:rPr lang="en-US" sz="1600" dirty="0">
                <a:latin typeface="+mn-lt"/>
              </a:rPr>
            </a:br>
            <a:br>
              <a:rPr lang="en-US" sz="1600" dirty="0">
                <a:latin typeface="+mn-lt"/>
              </a:rPr>
            </a:br>
            <a:r>
              <a:rPr lang="en-US" sz="1600" dirty="0">
                <a:latin typeface="+mn-lt"/>
              </a:rPr>
              <a:t>Leadership</a:t>
            </a:r>
            <a:br>
              <a:rPr lang="en-US" sz="1600" dirty="0">
                <a:latin typeface="+mn-lt"/>
              </a:rPr>
            </a:br>
            <a:r>
              <a:rPr lang="en-US" sz="1600" dirty="0">
                <a:latin typeface="+mn-lt"/>
              </a:rPr>
              <a:t> </a:t>
            </a:r>
            <a:br>
              <a:rPr lang="en-US" sz="1600" dirty="0">
                <a:latin typeface="+mn-lt"/>
              </a:rPr>
            </a:br>
            <a:r>
              <a:rPr lang="en-US" sz="1600" dirty="0">
                <a:latin typeface="+mn-lt"/>
              </a:rPr>
              <a:t>Educator</a:t>
            </a:r>
            <a:br>
              <a:rPr lang="en-US" sz="1600" dirty="0">
                <a:latin typeface="+mn-lt"/>
              </a:rPr>
            </a:br>
            <a:br>
              <a:rPr lang="en-US" sz="1600" dirty="0">
                <a:latin typeface="+mn-lt"/>
              </a:rPr>
            </a:br>
            <a:r>
              <a:rPr lang="en-US" sz="1600" dirty="0">
                <a:latin typeface="+mn-lt"/>
              </a:rPr>
              <a:t>Health Coach</a:t>
            </a:r>
            <a:br>
              <a:rPr lang="en-US" sz="1600" dirty="0">
                <a:latin typeface="+mn-lt"/>
              </a:rPr>
            </a:br>
            <a:br>
              <a:rPr lang="en-US" sz="2800" dirty="0"/>
            </a:b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endParaRPr lang="en-US" dirty="0">
              <a:solidFill>
                <a:schemeClr val="tx1"/>
              </a:solidFill>
            </a:endParaRPr>
          </a:p>
        </p:txBody>
      </p:sp>
      <p:pic>
        <p:nvPicPr>
          <p:cNvPr id="1026" name="Picture 2" descr="Health Data Science - Wellcome Genome Campus Advanced Courses and  Scientific Conferences">
            <a:extLst>
              <a:ext uri="{FF2B5EF4-FFF2-40B4-BE49-F238E27FC236}">
                <a16:creationId xmlns:a16="http://schemas.microsoft.com/office/drawing/2014/main" id="{A57B2131-82AF-43A8-8452-6FD340D520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9016"/>
          <a:stretch/>
        </p:blipFill>
        <p:spPr bwMode="auto">
          <a:xfrm>
            <a:off x="446533" y="640078"/>
            <a:ext cx="6140006" cy="5783835"/>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9346973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A427C76-F55A-4212-A3B7-1B24EE79C2FB}"/>
              </a:ext>
            </a:extLst>
          </p:cNvPr>
          <p:cNvSpPr>
            <a:spLocks noGrp="1"/>
          </p:cNvSpPr>
          <p:nvPr>
            <p:ph type="ctrTitle"/>
          </p:nvPr>
        </p:nvSpPr>
        <p:spPr>
          <a:xfrm>
            <a:off x="783771" y="1066800"/>
            <a:ext cx="5727760" cy="4724400"/>
          </a:xfrm>
        </p:spPr>
        <p:txBody>
          <a:bodyPr anchor="ctr">
            <a:normAutofit/>
          </a:bodyPr>
          <a:lstStyle/>
          <a:p>
            <a:pPr algn="r"/>
            <a:r>
              <a:rPr lang="en-US" sz="6100" dirty="0">
                <a:solidFill>
                  <a:srgbClr val="FFFFFF">
                    <a:alpha val="90000"/>
                  </a:srgbClr>
                </a:solidFill>
              </a:rPr>
              <a:t>Project Introduction</a:t>
            </a:r>
          </a:p>
        </p:txBody>
      </p:sp>
      <p:sp>
        <p:nvSpPr>
          <p:cNvPr id="5" name="Subtitle 4">
            <a:extLst>
              <a:ext uri="{FF2B5EF4-FFF2-40B4-BE49-F238E27FC236}">
                <a16:creationId xmlns:a16="http://schemas.microsoft.com/office/drawing/2014/main" id="{49547C9E-81AA-417F-9647-3F424AD1C21B}"/>
              </a:ext>
            </a:extLst>
          </p:cNvPr>
          <p:cNvSpPr>
            <a:spLocks noGrp="1"/>
          </p:cNvSpPr>
          <p:nvPr>
            <p:ph type="subTitle" idx="1"/>
          </p:nvPr>
        </p:nvSpPr>
        <p:spPr>
          <a:xfrm>
            <a:off x="7534655" y="1066800"/>
            <a:ext cx="3405015" cy="4724400"/>
          </a:xfrm>
          <a:ln w="57150">
            <a:noFill/>
          </a:ln>
        </p:spPr>
        <p:txBody>
          <a:bodyPr anchor="ctr">
            <a:normAutofit/>
          </a:bodyPr>
          <a:lstStyle/>
          <a:p>
            <a:r>
              <a:rPr lang="en-US" sz="2800" dirty="0">
                <a:solidFill>
                  <a:srgbClr val="FFFFFF"/>
                </a:solidFill>
              </a:rPr>
              <a:t>Dog Breeds, the significance of their intelligence based on their training capabilities and possibly genetics.</a:t>
            </a:r>
          </a:p>
        </p:txBody>
      </p:sp>
      <p:sp>
        <p:nvSpPr>
          <p:cNvPr id="19" name="Rectangle 11">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3811466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dog wearing a stethoscope around its neck&#10;&#10;Description automatically generated">
            <a:extLst>
              <a:ext uri="{FF2B5EF4-FFF2-40B4-BE49-F238E27FC236}">
                <a16:creationId xmlns:a16="http://schemas.microsoft.com/office/drawing/2014/main" id="{0A5BCE42-7F10-4206-9C80-749CA02A8601}"/>
              </a:ext>
            </a:extLst>
          </p:cNvPr>
          <p:cNvPicPr>
            <a:picLocks noChangeAspect="1"/>
          </p:cNvPicPr>
          <p:nvPr/>
        </p:nvPicPr>
        <p:blipFill rotWithShape="1">
          <a:blip r:embed="rId2"/>
          <a:srcRect l="1821" r="12313" b="2"/>
          <a:stretch/>
        </p:blipFill>
        <p:spPr>
          <a:xfrm>
            <a:off x="720636" y="1416624"/>
            <a:ext cx="5476375" cy="4225217"/>
          </a:xfrm>
          <a:prstGeom prst="rect">
            <a:avLst/>
          </a:prstGeom>
        </p:spPr>
      </p:pic>
      <p:sp>
        <p:nvSpPr>
          <p:cNvPr id="38" name="Rectangle 37">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80623BE-3F33-4AB1-8470-6BE0B348E1DA}"/>
              </a:ext>
            </a:extLst>
          </p:cNvPr>
          <p:cNvSpPr>
            <a:spLocks noGrp="1"/>
          </p:cNvSpPr>
          <p:nvPr>
            <p:ph type="title"/>
          </p:nvPr>
        </p:nvSpPr>
        <p:spPr>
          <a:xfrm>
            <a:off x="6873606" y="938022"/>
            <a:ext cx="4597758" cy="1188720"/>
          </a:xfrm>
        </p:spPr>
        <p:txBody>
          <a:bodyPr>
            <a:normAutofit/>
          </a:bodyPr>
          <a:lstStyle/>
          <a:p>
            <a:pPr>
              <a:lnSpc>
                <a:spcPct val="90000"/>
              </a:lnSpc>
            </a:pPr>
            <a:r>
              <a:rPr lang="en-US" sz="2600">
                <a:solidFill>
                  <a:srgbClr val="FFFFFF"/>
                </a:solidFill>
              </a:rPr>
              <a:t>Key terms</a:t>
            </a:r>
            <a:br>
              <a:rPr lang="en-US" sz="2600">
                <a:solidFill>
                  <a:srgbClr val="FFFFFF"/>
                </a:solidFill>
              </a:rPr>
            </a:br>
            <a:br>
              <a:rPr lang="en-US" sz="2600">
                <a:solidFill>
                  <a:srgbClr val="FFFFFF"/>
                </a:solidFill>
              </a:rPr>
            </a:br>
            <a:endParaRPr lang="en-US" sz="2600">
              <a:solidFill>
                <a:srgbClr val="FFFFFF"/>
              </a:solidFill>
            </a:endParaRPr>
          </a:p>
        </p:txBody>
      </p:sp>
      <p:sp>
        <p:nvSpPr>
          <p:cNvPr id="3" name="Content Placeholder 2">
            <a:extLst>
              <a:ext uri="{FF2B5EF4-FFF2-40B4-BE49-F238E27FC236}">
                <a16:creationId xmlns:a16="http://schemas.microsoft.com/office/drawing/2014/main" id="{27286079-0D9F-4F5E-94C8-685051A09D30}"/>
              </a:ext>
            </a:extLst>
          </p:cNvPr>
          <p:cNvSpPr>
            <a:spLocks noGrp="1"/>
          </p:cNvSpPr>
          <p:nvPr>
            <p:ph idx="1"/>
          </p:nvPr>
        </p:nvSpPr>
        <p:spPr>
          <a:xfrm>
            <a:off x="6873606" y="1416624"/>
            <a:ext cx="4597758" cy="4503354"/>
          </a:xfrm>
        </p:spPr>
        <p:txBody>
          <a:bodyPr>
            <a:normAutofit fontScale="55000" lnSpcReduction="20000"/>
          </a:bodyPr>
          <a:lstStyle/>
          <a:p>
            <a:pPr>
              <a:lnSpc>
                <a:spcPct val="100000"/>
              </a:lnSpc>
            </a:pPr>
            <a:r>
              <a:rPr lang="en-US" sz="2600" b="1" i="0" dirty="0">
                <a:solidFill>
                  <a:schemeClr val="tx1"/>
                </a:solidFill>
                <a:effectLst/>
              </a:rPr>
              <a:t>Dog</a:t>
            </a:r>
            <a:r>
              <a:rPr lang="en-US" sz="2600" i="0" dirty="0">
                <a:solidFill>
                  <a:schemeClr val="tx1"/>
                </a:solidFill>
                <a:effectLst/>
              </a:rPr>
              <a:t> </a:t>
            </a:r>
            <a:r>
              <a:rPr lang="en-US" sz="2600" b="1" i="0" dirty="0">
                <a:solidFill>
                  <a:schemeClr val="tx1"/>
                </a:solidFill>
                <a:effectLst/>
              </a:rPr>
              <a:t>Breeds</a:t>
            </a:r>
            <a:r>
              <a:rPr lang="en-US" sz="2600" i="0" dirty="0">
                <a:solidFill>
                  <a:schemeClr val="tx1"/>
                </a:solidFill>
                <a:effectLst/>
              </a:rPr>
              <a:t>-Various types of Dogs</a:t>
            </a:r>
          </a:p>
          <a:p>
            <a:pPr>
              <a:lnSpc>
                <a:spcPct val="100000"/>
              </a:lnSpc>
            </a:pPr>
            <a:r>
              <a:rPr lang="en-US" sz="2600" b="1" dirty="0">
                <a:solidFill>
                  <a:schemeClr val="tx1"/>
                </a:solidFill>
                <a:ea typeface="Times New Roman" panose="02020603050405020304" pitchFamily="18" charset="0"/>
                <a:cs typeface="Calibri" panose="020F0502020204030204" pitchFamily="34" charset="0"/>
              </a:rPr>
              <a:t>Lower Reps</a:t>
            </a:r>
            <a:r>
              <a:rPr lang="en-US" sz="2600" dirty="0">
                <a:solidFill>
                  <a:schemeClr val="tx1"/>
                </a:solidFill>
                <a:effectLst/>
                <a:ea typeface="Times New Roman" panose="02020603050405020304" pitchFamily="18" charset="0"/>
                <a:cs typeface="Calibri" panose="020F0502020204030204" pitchFamily="34" charset="0"/>
              </a:rPr>
              <a:t> -lower limit of repetitions to understand new commands</a:t>
            </a:r>
          </a:p>
          <a:p>
            <a:pPr>
              <a:lnSpc>
                <a:spcPct val="100000"/>
              </a:lnSpc>
            </a:pPr>
            <a:r>
              <a:rPr lang="en-US" sz="2600" b="1" dirty="0">
                <a:solidFill>
                  <a:schemeClr val="tx1"/>
                </a:solidFill>
                <a:effectLst/>
                <a:ea typeface="Times New Roman" panose="02020603050405020304" pitchFamily="18" charset="0"/>
                <a:cs typeface="Calibri" panose="020F0502020204030204" pitchFamily="34" charset="0"/>
              </a:rPr>
              <a:t>Upper Reps</a:t>
            </a:r>
            <a:r>
              <a:rPr lang="en-US" sz="2600" b="1" dirty="0">
                <a:solidFill>
                  <a:schemeClr val="tx1"/>
                </a:solidFill>
                <a:ea typeface="Times New Roman" panose="02020603050405020304" pitchFamily="18" charset="0"/>
                <a:cs typeface="Calibri" panose="020F0502020204030204" pitchFamily="34" charset="0"/>
              </a:rPr>
              <a:t>- </a:t>
            </a:r>
            <a:r>
              <a:rPr lang="en-US" sz="2600" dirty="0">
                <a:solidFill>
                  <a:schemeClr val="tx1"/>
                </a:solidFill>
                <a:effectLst/>
                <a:ea typeface="Times New Roman" panose="02020603050405020304" pitchFamily="18" charset="0"/>
                <a:cs typeface="Calibri" panose="020F0502020204030204" pitchFamily="34" charset="0"/>
              </a:rPr>
              <a:t>upper limit of repetitions to understand new commands</a:t>
            </a:r>
            <a:endParaRPr lang="en-US" sz="2600" i="0" dirty="0">
              <a:solidFill>
                <a:schemeClr val="tx1"/>
              </a:solidFill>
              <a:effectLst/>
            </a:endParaRPr>
          </a:p>
          <a:p>
            <a:pPr>
              <a:lnSpc>
                <a:spcPct val="100000"/>
              </a:lnSpc>
            </a:pPr>
            <a:r>
              <a:rPr lang="en-US" sz="2600" b="1" dirty="0">
                <a:solidFill>
                  <a:schemeClr val="tx1"/>
                </a:solidFill>
              </a:rPr>
              <a:t>Intelligence- </a:t>
            </a:r>
            <a:r>
              <a:rPr lang="en-US" sz="2600" dirty="0">
                <a:solidFill>
                  <a:schemeClr val="tx1"/>
                </a:solidFill>
              </a:rPr>
              <a:t>the ability to acquire and apply knowledge and skills.</a:t>
            </a:r>
            <a:r>
              <a:rPr lang="en-US" sz="2600" b="0" i="0" dirty="0">
                <a:solidFill>
                  <a:schemeClr val="tx1"/>
                </a:solidFill>
                <a:effectLst/>
              </a:rPr>
              <a:t> </a:t>
            </a:r>
          </a:p>
          <a:p>
            <a:pPr>
              <a:lnSpc>
                <a:spcPct val="100000"/>
              </a:lnSpc>
            </a:pPr>
            <a:r>
              <a:rPr lang="en-US" sz="2600" b="1" i="0" dirty="0">
                <a:solidFill>
                  <a:schemeClr val="tx1"/>
                </a:solidFill>
                <a:effectLst/>
              </a:rPr>
              <a:t>Obey</a:t>
            </a:r>
            <a:r>
              <a:rPr lang="en-US" sz="2600" b="0" i="0" dirty="0">
                <a:solidFill>
                  <a:schemeClr val="tx1"/>
                </a:solidFill>
                <a:effectLst/>
              </a:rPr>
              <a:t>-</a:t>
            </a:r>
            <a:r>
              <a:rPr lang="en-US" sz="2600" dirty="0">
                <a:solidFill>
                  <a:schemeClr val="tx1"/>
                </a:solidFill>
                <a:effectLst/>
                <a:ea typeface="Times New Roman" panose="02020603050405020304" pitchFamily="18" charset="0"/>
              </a:rPr>
              <a:t>probability that the breed obeys the first command (figure is lower bound)</a:t>
            </a:r>
            <a:endParaRPr lang="en-US" sz="2600" b="0" i="0" dirty="0">
              <a:solidFill>
                <a:schemeClr val="tx1"/>
              </a:solidFill>
              <a:effectLst/>
            </a:endParaRPr>
          </a:p>
          <a:p>
            <a:pPr>
              <a:lnSpc>
                <a:spcPct val="100000"/>
              </a:lnSpc>
            </a:pPr>
            <a:r>
              <a:rPr lang="en-US" sz="2600" b="1" i="0" dirty="0">
                <a:solidFill>
                  <a:schemeClr val="tx1"/>
                </a:solidFill>
                <a:effectLst/>
              </a:rPr>
              <a:t>Classification</a:t>
            </a:r>
            <a:r>
              <a:rPr lang="en-US" sz="2600" b="0" i="0" dirty="0">
                <a:solidFill>
                  <a:schemeClr val="tx1"/>
                </a:solidFill>
                <a:effectLst/>
              </a:rPr>
              <a:t>-</a:t>
            </a:r>
            <a:r>
              <a:rPr lang="en-US" sz="2600" i="0" dirty="0">
                <a:solidFill>
                  <a:schemeClr val="tx1"/>
                </a:solidFill>
                <a:effectLst/>
              </a:rPr>
              <a:t>Categories in which the dog breeds are classified based on their intelligence and rep count.</a:t>
            </a:r>
          </a:p>
          <a:p>
            <a:pPr algn="l" rtl="0"/>
            <a:r>
              <a:rPr lang="en-US" sz="2600" b="1" i="0" dirty="0">
                <a:solidFill>
                  <a:schemeClr val="tx1"/>
                </a:solidFill>
                <a:effectLst/>
              </a:rPr>
              <a:t>Heterozygosity</a:t>
            </a:r>
            <a:r>
              <a:rPr lang="en-US" sz="2600" i="0" dirty="0">
                <a:solidFill>
                  <a:schemeClr val="tx1"/>
                </a:solidFill>
                <a:effectLst/>
              </a:rPr>
              <a:t>-Zygosity is the degree in which both copies of the chromosome or gene can have the same genetic sequence. Receiving from both parents of th</a:t>
            </a:r>
            <a:r>
              <a:rPr lang="en-US" sz="2600" dirty="0">
                <a:solidFill>
                  <a:schemeClr val="tx1"/>
                </a:solidFill>
              </a:rPr>
              <a:t>e dogs.</a:t>
            </a:r>
            <a:endParaRPr lang="en-US" sz="2600" i="0" dirty="0">
              <a:solidFill>
                <a:schemeClr val="tx1"/>
              </a:solidFill>
              <a:effectLst/>
            </a:endParaRPr>
          </a:p>
          <a:p>
            <a:pPr marL="0" indent="0">
              <a:buNone/>
            </a:pPr>
            <a:br>
              <a:rPr lang="en-US" sz="2000" dirty="0"/>
            </a:br>
            <a:endParaRPr lang="en-US" sz="2000" i="0" dirty="0">
              <a:solidFill>
                <a:schemeClr val="tx1"/>
              </a:solidFill>
              <a:effectLst/>
            </a:endParaRPr>
          </a:p>
          <a:p>
            <a:pPr marL="0" indent="0">
              <a:lnSpc>
                <a:spcPct val="100000"/>
              </a:lnSpc>
              <a:buNone/>
            </a:pPr>
            <a:br>
              <a:rPr lang="en-US" sz="1900" b="0" i="0" dirty="0">
                <a:solidFill>
                  <a:srgbClr val="FFFFFF"/>
                </a:solidFill>
                <a:effectLst/>
                <a:latin typeface="Roboto"/>
              </a:rPr>
            </a:br>
            <a:endParaRPr lang="en-US" sz="1900" b="0" i="0" dirty="0">
              <a:solidFill>
                <a:srgbClr val="FFFFFF"/>
              </a:solidFill>
              <a:effectLst/>
              <a:latin typeface="Roboto"/>
            </a:endParaRPr>
          </a:p>
          <a:p>
            <a:pPr marL="0" indent="0">
              <a:lnSpc>
                <a:spcPct val="100000"/>
              </a:lnSpc>
              <a:buNone/>
            </a:pPr>
            <a:endParaRPr lang="en-US" sz="1600" dirty="0">
              <a:solidFill>
                <a:srgbClr val="FFFFFF"/>
              </a:solidFill>
            </a:endParaRPr>
          </a:p>
        </p:txBody>
      </p:sp>
    </p:spTree>
    <p:extLst>
      <p:ext uri="{BB962C8B-B14F-4D97-AF65-F5344CB8AC3E}">
        <p14:creationId xmlns:p14="http://schemas.microsoft.com/office/powerpoint/2010/main" val="267524780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A02935-2C41-405E-82E1-E7DA84E42258}"/>
              </a:ext>
            </a:extLst>
          </p:cNvPr>
          <p:cNvSpPr>
            <a:spLocks noGrp="1"/>
          </p:cNvSpPr>
          <p:nvPr>
            <p:ph type="ctrTitle"/>
          </p:nvPr>
        </p:nvSpPr>
        <p:spPr>
          <a:xfrm>
            <a:off x="783771" y="1066800"/>
            <a:ext cx="5727760" cy="4724400"/>
          </a:xfrm>
        </p:spPr>
        <p:txBody>
          <a:bodyPr anchor="ctr">
            <a:normAutofit fontScale="90000"/>
          </a:bodyPr>
          <a:lstStyle/>
          <a:p>
            <a:pPr algn="r">
              <a:lnSpc>
                <a:spcPct val="90000"/>
              </a:lnSpc>
            </a:pPr>
            <a:r>
              <a:rPr lang="en-US" sz="4600" dirty="0">
                <a:solidFill>
                  <a:srgbClr val="FFFFFF">
                    <a:alpha val="90000"/>
                  </a:srgbClr>
                </a:solidFill>
              </a:rPr>
              <a:t>Can you predict the significance of the dog's intelligence based on their classification, how well they obey, and possible traits in their DNA?</a:t>
            </a:r>
          </a:p>
        </p:txBody>
      </p:sp>
      <p:sp>
        <p:nvSpPr>
          <p:cNvPr id="3" name="Subtitle 2">
            <a:extLst>
              <a:ext uri="{FF2B5EF4-FFF2-40B4-BE49-F238E27FC236}">
                <a16:creationId xmlns:a16="http://schemas.microsoft.com/office/drawing/2014/main" id="{A4319634-1E3E-49F9-A8AB-5D910510E4E5}"/>
              </a:ext>
            </a:extLst>
          </p:cNvPr>
          <p:cNvSpPr>
            <a:spLocks noGrp="1"/>
          </p:cNvSpPr>
          <p:nvPr>
            <p:ph type="subTitle" idx="1"/>
          </p:nvPr>
        </p:nvSpPr>
        <p:spPr>
          <a:xfrm>
            <a:off x="7534655" y="1066800"/>
            <a:ext cx="3405015" cy="4724400"/>
          </a:xfrm>
          <a:ln w="57150">
            <a:noFill/>
          </a:ln>
        </p:spPr>
        <p:txBody>
          <a:bodyPr anchor="ctr">
            <a:normAutofit/>
          </a:bodyPr>
          <a:lstStyle/>
          <a:p>
            <a:r>
              <a:rPr lang="en-US" sz="2800" b="1" dirty="0">
                <a:solidFill>
                  <a:srgbClr val="FFFFFF"/>
                </a:solidFill>
              </a:rPr>
              <a:t>The answer is yes…</a:t>
            </a:r>
          </a:p>
        </p:txBody>
      </p:sp>
      <p:sp>
        <p:nvSpPr>
          <p:cNvPr id="10" name="Rectangle 9">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0974211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D997-7979-44C9-9267-609BBE93A317}"/>
              </a:ext>
            </a:extLst>
          </p:cNvPr>
          <p:cNvSpPr>
            <a:spLocks noGrp="1"/>
          </p:cNvSpPr>
          <p:nvPr>
            <p:ph type="title"/>
          </p:nvPr>
        </p:nvSpPr>
        <p:spPr/>
        <p:txBody>
          <a:bodyPr/>
          <a:lstStyle/>
          <a:p>
            <a:r>
              <a:rPr lang="en-US" dirty="0"/>
              <a:t>Components used for project</a:t>
            </a:r>
          </a:p>
        </p:txBody>
      </p:sp>
      <p:graphicFrame>
        <p:nvGraphicFramePr>
          <p:cNvPr id="4" name="Content Placeholder 3">
            <a:extLst>
              <a:ext uri="{FF2B5EF4-FFF2-40B4-BE49-F238E27FC236}">
                <a16:creationId xmlns:a16="http://schemas.microsoft.com/office/drawing/2014/main" id="{CF45556A-614A-44C6-B805-A1768EBDF813}"/>
              </a:ext>
            </a:extLst>
          </p:cNvPr>
          <p:cNvGraphicFramePr>
            <a:graphicFrameLocks noGrp="1"/>
          </p:cNvGraphicFramePr>
          <p:nvPr>
            <p:ph idx="1"/>
            <p:extLst>
              <p:ext uri="{D42A27DB-BD31-4B8C-83A1-F6EECF244321}">
                <p14:modId xmlns:p14="http://schemas.microsoft.com/office/powerpoint/2010/main" val="3165143017"/>
              </p:ext>
            </p:extLst>
          </p:nvPr>
        </p:nvGraphicFramePr>
        <p:xfrm>
          <a:off x="285008" y="2340864"/>
          <a:ext cx="11554691"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6378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D30C-1E8C-4ECA-885C-6407451BE9F5}"/>
              </a:ext>
            </a:extLst>
          </p:cNvPr>
          <p:cNvSpPr>
            <a:spLocks noGrp="1"/>
          </p:cNvSpPr>
          <p:nvPr>
            <p:ph type="title"/>
          </p:nvPr>
        </p:nvSpPr>
        <p:spPr/>
        <p:txBody>
          <a:bodyPr/>
          <a:lstStyle/>
          <a:p>
            <a:r>
              <a:rPr lang="en-US" dirty="0"/>
              <a:t>Python</a:t>
            </a:r>
          </a:p>
        </p:txBody>
      </p:sp>
      <p:sp>
        <p:nvSpPr>
          <p:cNvPr id="5" name="Text Placeholder 4">
            <a:extLst>
              <a:ext uri="{FF2B5EF4-FFF2-40B4-BE49-F238E27FC236}">
                <a16:creationId xmlns:a16="http://schemas.microsoft.com/office/drawing/2014/main" id="{12F92B42-BB16-4C29-925D-447CEC314D58}"/>
              </a:ext>
            </a:extLst>
          </p:cNvPr>
          <p:cNvSpPr>
            <a:spLocks noGrp="1"/>
          </p:cNvSpPr>
          <p:nvPr>
            <p:ph type="body" sz="quarter" idx="3"/>
          </p:nvPr>
        </p:nvSpPr>
        <p:spPr/>
        <p:txBody>
          <a:bodyPr/>
          <a:lstStyle/>
          <a:p>
            <a:r>
              <a:rPr lang="en-US" b="1" u="sng" dirty="0"/>
              <a:t>Modeling/Machine Learning</a:t>
            </a:r>
          </a:p>
        </p:txBody>
      </p:sp>
      <p:sp>
        <p:nvSpPr>
          <p:cNvPr id="3" name="Text Placeholder 2">
            <a:extLst>
              <a:ext uri="{FF2B5EF4-FFF2-40B4-BE49-F238E27FC236}">
                <a16:creationId xmlns:a16="http://schemas.microsoft.com/office/drawing/2014/main" id="{08C0EA39-D175-4AB9-8851-5E3236E536B1}"/>
              </a:ext>
            </a:extLst>
          </p:cNvPr>
          <p:cNvSpPr>
            <a:spLocks noGrp="1"/>
          </p:cNvSpPr>
          <p:nvPr>
            <p:ph type="body" idx="1"/>
          </p:nvPr>
        </p:nvSpPr>
        <p:spPr/>
        <p:txBody>
          <a:bodyPr/>
          <a:lstStyle/>
          <a:p>
            <a:r>
              <a:rPr lang="en-US" b="1" u="sng" dirty="0"/>
              <a:t>Data Wrangling</a:t>
            </a:r>
          </a:p>
        </p:txBody>
      </p:sp>
      <p:sp>
        <p:nvSpPr>
          <p:cNvPr id="4" name="Content Placeholder 3">
            <a:extLst>
              <a:ext uri="{FF2B5EF4-FFF2-40B4-BE49-F238E27FC236}">
                <a16:creationId xmlns:a16="http://schemas.microsoft.com/office/drawing/2014/main" id="{BEACA94B-014D-47CC-8A65-2A137D0181F9}"/>
              </a:ext>
            </a:extLst>
          </p:cNvPr>
          <p:cNvSpPr>
            <a:spLocks noGrp="1"/>
          </p:cNvSpPr>
          <p:nvPr>
            <p:ph sz="half" idx="2"/>
          </p:nvPr>
        </p:nvSpPr>
        <p:spPr/>
        <p:txBody>
          <a:bodyPr/>
          <a:lstStyle/>
          <a:p>
            <a:r>
              <a:rPr lang="en-US" sz="1800" dirty="0"/>
              <a:t>Converted all breeds into integers</a:t>
            </a:r>
          </a:p>
          <a:p>
            <a:r>
              <a:rPr lang="en-US" sz="1800" dirty="0"/>
              <a:t>Recoded classification of breeds based on their percentage and category</a:t>
            </a:r>
          </a:p>
          <a:p>
            <a:r>
              <a:rPr lang="en-US" sz="1800" dirty="0"/>
              <a:t>Removed missing values</a:t>
            </a:r>
          </a:p>
          <a:p>
            <a:endParaRPr lang="en-US" dirty="0"/>
          </a:p>
        </p:txBody>
      </p:sp>
      <p:sp>
        <p:nvSpPr>
          <p:cNvPr id="6" name="Content Placeholder 5">
            <a:extLst>
              <a:ext uri="{FF2B5EF4-FFF2-40B4-BE49-F238E27FC236}">
                <a16:creationId xmlns:a16="http://schemas.microsoft.com/office/drawing/2014/main" id="{E02212EA-6B09-43E5-AEA6-07DEF3077C45}"/>
              </a:ext>
            </a:extLst>
          </p:cNvPr>
          <p:cNvSpPr>
            <a:spLocks noGrp="1"/>
          </p:cNvSpPr>
          <p:nvPr>
            <p:ph sz="quarter" idx="4"/>
          </p:nvPr>
        </p:nvSpPr>
        <p:spPr/>
        <p:txBody>
          <a:bodyPr>
            <a:normAutofit/>
          </a:bodyPr>
          <a:lstStyle/>
          <a:p>
            <a:r>
              <a:rPr lang="en-US" sz="1800" dirty="0"/>
              <a:t>Created a model predicting intelligence using classification, obey, lower and upper reps </a:t>
            </a:r>
          </a:p>
          <a:p>
            <a:r>
              <a:rPr lang="en-US" sz="1800" dirty="0"/>
              <a:t>Exploring between KNN and Decision tree</a:t>
            </a:r>
          </a:p>
          <a:p>
            <a:r>
              <a:rPr lang="en-US" sz="1800" dirty="0"/>
              <a:t>Looking at another Data set briefly on Gene and DNA factors for intelligence.</a:t>
            </a:r>
          </a:p>
          <a:p>
            <a:r>
              <a:rPr lang="en-US" sz="1800" dirty="0"/>
              <a:t>Ruling out size and height for now</a:t>
            </a:r>
          </a:p>
        </p:txBody>
      </p:sp>
    </p:spTree>
    <p:extLst>
      <p:ext uri="{BB962C8B-B14F-4D97-AF65-F5344CB8AC3E}">
        <p14:creationId xmlns:p14="http://schemas.microsoft.com/office/powerpoint/2010/main" val="1382886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01F7B-1EF1-4B08-87F2-0ADDFA8134A0}"/>
              </a:ext>
            </a:extLst>
          </p:cNvPr>
          <p:cNvSpPr>
            <a:spLocks noGrp="1"/>
          </p:cNvSpPr>
          <p:nvPr>
            <p:ph type="title"/>
          </p:nvPr>
        </p:nvSpPr>
        <p:spPr/>
        <p:txBody>
          <a:bodyPr/>
          <a:lstStyle/>
          <a:p>
            <a:r>
              <a:rPr lang="en-US" dirty="0"/>
              <a:t>Assumptions/Models-Based on Rep counts</a:t>
            </a:r>
          </a:p>
        </p:txBody>
      </p:sp>
      <p:sp>
        <p:nvSpPr>
          <p:cNvPr id="3" name="Text Placeholder 2">
            <a:extLst>
              <a:ext uri="{FF2B5EF4-FFF2-40B4-BE49-F238E27FC236}">
                <a16:creationId xmlns:a16="http://schemas.microsoft.com/office/drawing/2014/main" id="{7F24D3E0-4173-4E34-9FAA-5F7DEB24D66E}"/>
              </a:ext>
            </a:extLst>
          </p:cNvPr>
          <p:cNvSpPr>
            <a:spLocks noGrp="1"/>
          </p:cNvSpPr>
          <p:nvPr>
            <p:ph type="body" idx="1"/>
          </p:nvPr>
        </p:nvSpPr>
        <p:spPr/>
        <p:txBody>
          <a:bodyPr/>
          <a:lstStyle/>
          <a:p>
            <a:r>
              <a:rPr lang="en-US" b="1" u="sng" dirty="0"/>
              <a:t>KNN-Results-100%</a:t>
            </a:r>
            <a:endParaRPr lang="en-US" b="1" dirty="0"/>
          </a:p>
        </p:txBody>
      </p:sp>
      <p:sp>
        <p:nvSpPr>
          <p:cNvPr id="5" name="Text Placeholder 4">
            <a:extLst>
              <a:ext uri="{FF2B5EF4-FFF2-40B4-BE49-F238E27FC236}">
                <a16:creationId xmlns:a16="http://schemas.microsoft.com/office/drawing/2014/main" id="{14E1BC31-EE59-40DB-A9F2-9C4B158728CD}"/>
              </a:ext>
            </a:extLst>
          </p:cNvPr>
          <p:cNvSpPr>
            <a:spLocks noGrp="1"/>
          </p:cNvSpPr>
          <p:nvPr>
            <p:ph type="body" sz="quarter" idx="3"/>
          </p:nvPr>
        </p:nvSpPr>
        <p:spPr/>
        <p:txBody>
          <a:bodyPr/>
          <a:lstStyle/>
          <a:p>
            <a:r>
              <a:rPr lang="en-US" b="1" u="sng" dirty="0"/>
              <a:t>Decision Tree-100%</a:t>
            </a:r>
          </a:p>
        </p:txBody>
      </p:sp>
      <p:graphicFrame>
        <p:nvGraphicFramePr>
          <p:cNvPr id="16" name="Content Placeholder 15">
            <a:extLst>
              <a:ext uri="{FF2B5EF4-FFF2-40B4-BE49-F238E27FC236}">
                <a16:creationId xmlns:a16="http://schemas.microsoft.com/office/drawing/2014/main" id="{BFE9B296-D32B-45D4-8FC7-382CB3C0BF6E}"/>
              </a:ext>
            </a:extLst>
          </p:cNvPr>
          <p:cNvGraphicFramePr>
            <a:graphicFrameLocks noGrp="1"/>
          </p:cNvGraphicFramePr>
          <p:nvPr>
            <p:ph sz="quarter" idx="4"/>
            <p:extLst>
              <p:ext uri="{D42A27DB-BD31-4B8C-83A1-F6EECF244321}">
                <p14:modId xmlns:p14="http://schemas.microsoft.com/office/powerpoint/2010/main" val="3346822615"/>
              </p:ext>
            </p:extLst>
          </p:nvPr>
        </p:nvGraphicFramePr>
        <p:xfrm>
          <a:off x="6416675" y="2804265"/>
          <a:ext cx="5194300" cy="33240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Content Placeholder 29">
            <a:extLst>
              <a:ext uri="{FF2B5EF4-FFF2-40B4-BE49-F238E27FC236}">
                <a16:creationId xmlns:a16="http://schemas.microsoft.com/office/drawing/2014/main" id="{AF569BC7-4CB9-4297-A282-91470306319F}"/>
              </a:ext>
            </a:extLst>
          </p:cNvPr>
          <p:cNvSpPr>
            <a:spLocks noGrp="1"/>
          </p:cNvSpPr>
          <p:nvPr>
            <p:ph sz="half" idx="2"/>
          </p:nvPr>
        </p:nvSpPr>
        <p:spPr/>
        <p:txBody>
          <a:bodyPr>
            <a:normAutofit/>
          </a:bodyPr>
          <a:lstStyle/>
          <a:p>
            <a:r>
              <a:rPr lang="en-US" sz="1800" i="0" dirty="0">
                <a:solidFill>
                  <a:srgbClr val="1D1C1D"/>
                </a:solidFill>
                <a:effectLst/>
              </a:rPr>
              <a:t>Works well with smaller dat</a:t>
            </a:r>
            <a:r>
              <a:rPr lang="en-US" sz="1800" dirty="0">
                <a:solidFill>
                  <a:srgbClr val="1D1C1D"/>
                </a:solidFill>
              </a:rPr>
              <a:t>a sets</a:t>
            </a:r>
            <a:endParaRPr lang="en-US" sz="1800" i="0" dirty="0">
              <a:solidFill>
                <a:srgbClr val="1D1C1D"/>
              </a:solidFill>
              <a:effectLst/>
            </a:endParaRPr>
          </a:p>
          <a:p>
            <a:endParaRPr lang="en-US" sz="1800" dirty="0">
              <a:solidFill>
                <a:srgbClr val="1D1C1D"/>
              </a:solidFill>
            </a:endParaRPr>
          </a:p>
          <a:p>
            <a:r>
              <a:rPr lang="en-US" sz="1800" i="0" dirty="0">
                <a:solidFill>
                  <a:srgbClr val="1D1C1D"/>
                </a:solidFill>
                <a:effectLst/>
              </a:rPr>
              <a:t>The results were the KNN algorithm predicted which dog breed would be classified by the upper and lower reps.</a:t>
            </a:r>
            <a:endParaRPr lang="en-US" sz="1800" dirty="0"/>
          </a:p>
        </p:txBody>
      </p:sp>
    </p:spTree>
    <p:extLst>
      <p:ext uri="{BB962C8B-B14F-4D97-AF65-F5344CB8AC3E}">
        <p14:creationId xmlns:p14="http://schemas.microsoft.com/office/powerpoint/2010/main" val="169003731"/>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6C3F92-CC28-42D8-BF09-0770755510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A6D3478-2986-4664-940C-67E0CAA21E04}">
  <ds:schemaRefs>
    <ds:schemaRef ds:uri="http://purl.org/dc/terms/"/>
    <ds:schemaRef ds:uri="http://www.w3.org/XML/1998/namespace"/>
    <ds:schemaRef ds:uri="http://schemas.microsoft.com/office/2006/documentManagement/types"/>
    <ds:schemaRef ds:uri="http://purl.org/dc/dcmitype/"/>
    <ds:schemaRef ds:uri="71af3243-3dd4-4a8d-8c0d-dd76da1f02a5"/>
    <ds:schemaRef ds:uri="http://schemas.openxmlformats.org/package/2006/metadata/core-properties"/>
    <ds:schemaRef ds:uri="http://schemas.microsoft.com/office/infopath/2007/PartnerControls"/>
    <ds:schemaRef ds:uri="16c05727-aa75-4e4a-9b5f-8a80a1165891"/>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B116C154-5A0F-4CDC-8C15-D2E2158464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125</TotalTime>
  <Words>1006</Words>
  <Application>Microsoft Office PowerPoint</Application>
  <PresentationFormat>Widescreen</PresentationFormat>
  <Paragraphs>108</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Calibri</vt:lpstr>
      <vt:lpstr>Franklin Gothic Book</vt:lpstr>
      <vt:lpstr>Franklin Gothic Demi</vt:lpstr>
      <vt:lpstr>Gill Sans MT</vt:lpstr>
      <vt:lpstr>Roboto</vt:lpstr>
      <vt:lpstr>Symbol</vt:lpstr>
      <vt:lpstr>Wingdings 2</vt:lpstr>
      <vt:lpstr>DividendVTI</vt:lpstr>
      <vt:lpstr>What is possible with dogs breeds, their intelligence  and machine learning.</vt:lpstr>
      <vt:lpstr>Lauren Emily Dedmon</vt:lpstr>
      <vt:lpstr>      Education    Colorado Technical University-Heath and     Science Degree  Bethel School of Technology-Data       Science  Tableau-Desktop 1 : Fundamentals and Art of Visualization  Professional Experience  Champion Physical Therapy-Intern  Forsyth county parks and Rec centers  Orange Theory fitness  Project Management  Leadership   Educator  Health Coach      </vt:lpstr>
      <vt:lpstr>Project Introduction</vt:lpstr>
      <vt:lpstr>Key terms  </vt:lpstr>
      <vt:lpstr>Can you predict the significance of the dog's intelligence based on their classification, how well they obey, and possible traits in their DNA?</vt:lpstr>
      <vt:lpstr>Components used for project</vt:lpstr>
      <vt:lpstr>Python</vt:lpstr>
      <vt:lpstr>Assumptions/Models-Based on Rep counts</vt:lpstr>
      <vt:lpstr>Breed count in different clusters in categories </vt:lpstr>
      <vt:lpstr>Population and Heterozygosity (Gene or Dna)</vt:lpstr>
      <vt:lpstr>Heterozygosity/related to Categories</vt:lpstr>
      <vt:lpstr>Tableau dashboard</vt:lpstr>
      <vt:lpstr>‘Brightest dogs’ category</vt:lpstr>
      <vt:lpstr>Conclusion</vt:lpstr>
      <vt:lpstr>More time with project</vt:lpstr>
      <vt:lpstr>Training models for military, therapy, and work dogs</vt:lpstr>
      <vt:lpstr>RL-Reinforcement Learning</vt:lpstr>
      <vt:lpstr>Q and A</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possible with dogs and machine learning.</dc:title>
  <dc:creator>warrior4110@gmail.com</dc:creator>
  <cp:lastModifiedBy>warrior4110@gmail.com</cp:lastModifiedBy>
  <cp:revision>17</cp:revision>
  <dcterms:created xsi:type="dcterms:W3CDTF">2020-12-16T17:03:04Z</dcterms:created>
  <dcterms:modified xsi:type="dcterms:W3CDTF">2020-12-16T23:06:16Z</dcterms:modified>
</cp:coreProperties>
</file>