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76" r:id="rId5"/>
    <p:sldId id="270" r:id="rId6"/>
    <p:sldId id="272" r:id="rId7"/>
    <p:sldId id="273" r:id="rId8"/>
    <p:sldId id="281"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688"/>
    <a:srgbClr val="F2F2F2"/>
    <a:srgbClr val="014067"/>
    <a:srgbClr val="3F3F3F"/>
    <a:srgbClr val="014E7D"/>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autoAdjust="0"/>
    <p:restoredTop sz="93827" autoAdjust="0"/>
  </p:normalViewPr>
  <p:slideViewPr>
    <p:cSldViewPr snapToGrid="0" showGuides="1">
      <p:cViewPr>
        <p:scale>
          <a:sx n="100" d="100"/>
          <a:sy n="100" d="100"/>
        </p:scale>
        <p:origin x="1184" y="17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14/10/18</a:t>
            </a:fld>
            <a:endParaRPr lang="en-IN"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‹Nr.›</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14/10/18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‹Nr.›</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152290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178751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190191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8" name="Bild 7"/>
          <p:cNvPicPr>
            <a:picLocks noChangeAspect="1"/>
          </p:cNvPicPr>
          <p:nvPr userDrawn="1"/>
        </p:nvPicPr>
        <p:blipFill rotWithShape="1">
          <a:blip r:embed="rId2"/>
          <a:srcRect b="15249"/>
          <a:stretch/>
        </p:blipFill>
        <p:spPr>
          <a:xfrm>
            <a:off x="0" y="7389"/>
            <a:ext cx="12192000" cy="6876011"/>
          </a:xfrm>
          <a:prstGeom prst="rect">
            <a:avLst/>
          </a:prstGeom>
        </p:spPr>
      </p:pic>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3009900" y="0"/>
            <a:ext cx="3020790" cy="14478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49624" y="789740"/>
            <a:ext cx="4853573" cy="1616252"/>
          </a:xfrm>
          <a:prstGeom prst="rect">
            <a:avLst/>
          </a:prstGeom>
        </p:spPr>
        <p:txBody>
          <a:bodyPr anchor="b">
            <a:normAutofit/>
          </a:bodyPr>
          <a:lstStyle>
            <a:lvl1pPr algn="l">
              <a:defRPr sz="4300" b="1">
                <a:solidFill>
                  <a:srgbClr val="2A6688"/>
                </a:solidFill>
              </a:defRPr>
            </a:lvl1pPr>
          </a:lstStyle>
          <a:p>
            <a:r>
              <a:rPr lang="en-IN" dirty="0"/>
              <a:t>Click To Edit Master Title Style</a:t>
            </a:r>
            <a:endParaRPr lang="en-US" dirty="0"/>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749117" y="2424654"/>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arallelogram 16">
            <a:extLst>
              <a:ext uri="{FF2B5EF4-FFF2-40B4-BE49-F238E27FC236}">
                <a16:creationId xmlns="" xmlns:a16="http://schemas.microsoft.com/office/drawing/2014/main" id="{7D937721-835D-4D84-94A3-6C79D4639514}"/>
              </a:ext>
            </a:extLst>
          </p:cNvPr>
          <p:cNvSpPr/>
          <p:nvPr userDrawn="1"/>
        </p:nvSpPr>
        <p:spPr>
          <a:xfrm rot="19958790">
            <a:off x="-637324" y="41723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16345617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9"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4"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5492088" y="2286799"/>
            <a:ext cx="4911633" cy="1789855"/>
          </a:xfrm>
          <a:prstGeom prst="rect">
            <a:avLst/>
          </a:prstGeom>
        </p:spPr>
        <p:txBody>
          <a:bodyPr anchor="b">
            <a:normAutofit/>
          </a:bodyPr>
          <a:lstStyle>
            <a:lvl1pPr>
              <a:defRPr sz="4000" b="1">
                <a:solidFill>
                  <a:srgbClr val="2A6688"/>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5492088" y="4091419"/>
            <a:ext cx="4911633" cy="910580"/>
          </a:xfrm>
          <a:prstGeom prst="rect">
            <a:avLst/>
          </a:prstGeom>
        </p:spPr>
        <p:txBody>
          <a:bodyPr>
            <a:normAutofit/>
          </a:bodyPr>
          <a:lstStyle>
            <a:lvl1pPr marL="0" indent="0">
              <a:buNone/>
              <a:defRPr sz="2000" b="0" i="0" spc="300">
                <a:solidFill>
                  <a:srgbClr val="2A6688"/>
                </a:solidFill>
                <a:latin typeface="+mn-lt"/>
                <a:cs typeface="Calibri" panose="020F050202020403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3"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6"/>
            <a:ext cx="2258568" cy="742819"/>
          </a:xfrm>
          <a:prstGeom prst="parallelogram">
            <a:avLst>
              <a:gd name="adj" fmla="val 195850"/>
            </a:avLst>
          </a:prstGeom>
          <a:solidFill>
            <a:srgbClr val="2A66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80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3"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2"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1007865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9" y="235737"/>
            <a:ext cx="548548" cy="615553"/>
          </a:xfrm>
          <a:prstGeom prst="rect">
            <a:avLst/>
          </a:prstGeom>
          <a:noFill/>
        </p:spPr>
        <p:txBody>
          <a:bodyPr wrap="none" rtlCol="0">
            <a:spAutoFit/>
          </a:bodyPr>
          <a:lstStyle/>
          <a:p>
            <a:r>
              <a:rPr lang="en-US" sz="3400" b="1" dirty="0" smtClean="0">
                <a:solidFill>
                  <a:srgbClr val="2A6688"/>
                </a:solidFill>
                <a:latin typeface="Arial Black" panose="020B0A04020102020204" pitchFamily="34" charset="0"/>
              </a:rPr>
              <a:t>H</a:t>
            </a:r>
            <a:endParaRPr lang="en-IN" sz="3400" b="1" dirty="0">
              <a:solidFill>
                <a:srgbClr val="2A6688"/>
              </a:solidFill>
              <a:latin typeface="Arial Black" panose="020B0A04020102020204" pitchFamily="34" charset="0"/>
            </a:endParaRP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9410408" y="1"/>
            <a:ext cx="1447800" cy="639064"/>
          </a:xfrm>
          <a:prstGeom prst="parallelogram">
            <a:avLst>
              <a:gd name="adj" fmla="val 135617"/>
            </a:avLst>
          </a:prstGeom>
          <a:solidFill>
            <a:srgbClr val="2A66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sz="180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a:xfrm>
            <a:off x="605231" y="6356356"/>
            <a:ext cx="4114800" cy="365125"/>
          </a:xfrm>
        </p:spPr>
        <p:txBody>
          <a:bodyPr/>
          <a:lstStyle>
            <a:lvl1pPr algn="l">
              <a:defRPr/>
            </a:lvl1pPr>
          </a:lstStyle>
          <a:p>
            <a:r>
              <a:rPr lang="en-IN" smtClean="0"/>
              <a:t>17th October</a:t>
            </a:r>
            <a:endParaRPr lang="en-IN" dirty="0"/>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‹Nr.›</a:t>
            </a:fld>
            <a:endParaRPr lang="en-IN"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81" y="209035"/>
            <a:ext cx="8333223" cy="754858"/>
          </a:xfrm>
          <a:prstGeom prst="rect">
            <a:avLst/>
          </a:prstGeom>
        </p:spPr>
        <p:txBody>
          <a:bodyPr bIns="0" anchor="b">
            <a:normAutofit/>
          </a:bodyPr>
          <a:lstStyle>
            <a:lvl1pPr>
              <a:defRPr sz="3200" b="1">
                <a:solidFill>
                  <a:srgbClr val="2A6688"/>
                </a:solidFill>
              </a:defRPr>
            </a:lvl1pPr>
          </a:lstStyle>
          <a:p>
            <a:r>
              <a:rPr lang="en-US" dirty="0"/>
              <a:t>Click to Edit Master Title Style </a:t>
            </a:r>
            <a:endParaRPr lang="en-IN" dirty="0"/>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7" y="1456841"/>
            <a:ext cx="10835123" cy="4720126"/>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cxnSp>
        <p:nvCxnSpPr>
          <p:cNvPr id="15"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H="1" flipV="1">
            <a:off x="10175745" y="5"/>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Bild 18"/>
          <p:cNvPicPr>
            <a:picLocks noChangeAspect="1"/>
          </p:cNvPicPr>
          <p:nvPr userDrawn="1"/>
        </p:nvPicPr>
        <p:blipFill rotWithShape="1">
          <a:blip r:embed="rId2"/>
          <a:srcRect r="71458"/>
          <a:stretch/>
        </p:blipFill>
        <p:spPr>
          <a:xfrm>
            <a:off x="11518971" y="342900"/>
            <a:ext cx="439116" cy="431800"/>
          </a:xfrm>
          <a:prstGeom prst="rect">
            <a:avLst/>
          </a:prstGeom>
        </p:spPr>
      </p:pic>
    </p:spTree>
    <p:extLst>
      <p:ext uri="{BB962C8B-B14F-4D97-AF65-F5344CB8AC3E}">
        <p14:creationId xmlns:p14="http://schemas.microsoft.com/office/powerpoint/2010/main" val="25434304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93" userDrawn="1">
          <p15:clr>
            <a:srgbClr val="FBAE40"/>
          </p15:clr>
        </p15:guide>
        <p15:guide id="4" pos="7423" userDrawn="1">
          <p15:clr>
            <a:srgbClr val="FBAE40"/>
          </p15:clr>
        </p15:guide>
        <p15:guide id="5" orient="horz" pos="777"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1" y="6356356"/>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smtClean="0"/>
              <a:t>17th October</a:t>
            </a:r>
            <a:endParaRPr lang="en-IN" dirty="0"/>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3" y="6356356"/>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‹Nr.›</a:t>
            </a:fld>
            <a:endParaRPr lang="en-IN"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7" y="209029"/>
            <a:ext cx="10835123" cy="1147968"/>
          </a:xfrm>
          <a:prstGeom prst="rect">
            <a:avLst/>
          </a:prstGeom>
        </p:spPr>
        <p:txBody>
          <a:bodyPr vert="horz" lIns="91440" tIns="45720" rIns="91440" bIns="0" rtlCol="0" anchor="b">
            <a:normAutofit/>
          </a:bodyPr>
          <a:lstStyle/>
          <a:p>
            <a:r>
              <a:rPr lang="de-DE" smtClean="0"/>
              <a:t>Mastertitelformat bearbeiten</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Lst>
  <p:hf hdr="0" dt="0"/>
  <p:txStyles>
    <p:titleStyle>
      <a:lvl1pPr algn="l" defTabSz="914377"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49624" y="1549400"/>
            <a:ext cx="4853573" cy="729592"/>
          </a:xfrm>
        </p:spPr>
        <p:txBody>
          <a:bodyPr/>
          <a:lstStyle/>
          <a:p>
            <a:r>
              <a:rPr lang="de-DE" dirty="0" smtClean="0"/>
              <a:t>CASE STUDY</a:t>
            </a:r>
            <a:endParaRPr lang="de-DE" dirty="0"/>
          </a:p>
        </p:txBody>
      </p:sp>
      <p:sp>
        <p:nvSpPr>
          <p:cNvPr id="3" name="Untertitel 2"/>
          <p:cNvSpPr>
            <a:spLocks noGrp="1"/>
          </p:cNvSpPr>
          <p:nvPr>
            <p:ph type="subTitle" idx="1"/>
          </p:nvPr>
        </p:nvSpPr>
        <p:spPr>
          <a:xfrm>
            <a:off x="749624" y="2373854"/>
            <a:ext cx="4854339" cy="1017046"/>
          </a:xfrm>
        </p:spPr>
        <p:txBody>
          <a:bodyPr/>
          <a:lstStyle/>
          <a:p>
            <a:r>
              <a:rPr lang="de-DE" dirty="0" smtClean="0">
                <a:solidFill>
                  <a:srgbClr val="2A6688"/>
                </a:solidFill>
              </a:rPr>
              <a:t>HQ EQUITA</a:t>
            </a:r>
          </a:p>
          <a:p>
            <a:r>
              <a:rPr lang="de-DE" sz="1800" dirty="0" smtClean="0">
                <a:solidFill>
                  <a:srgbClr val="2A6688"/>
                </a:solidFill>
              </a:rPr>
              <a:t>17</a:t>
            </a:r>
            <a:r>
              <a:rPr lang="de-DE" sz="1800" baseline="30000" dirty="0" smtClean="0">
                <a:solidFill>
                  <a:srgbClr val="2A6688"/>
                </a:solidFill>
              </a:rPr>
              <a:t>TH</a:t>
            </a:r>
            <a:r>
              <a:rPr lang="de-DE" sz="1800" dirty="0" smtClean="0">
                <a:solidFill>
                  <a:srgbClr val="2A6688"/>
                </a:solidFill>
              </a:rPr>
              <a:t> OCTOBER 2018</a:t>
            </a:r>
            <a:endParaRPr lang="de-DE" sz="1800" dirty="0">
              <a:solidFill>
                <a:srgbClr val="2A6688"/>
              </a:solidFill>
            </a:endParaRPr>
          </a:p>
        </p:txBody>
      </p:sp>
    </p:spTree>
    <p:extLst>
      <p:ext uri="{BB962C8B-B14F-4D97-AF65-F5344CB8AC3E}">
        <p14:creationId xmlns:p14="http://schemas.microsoft.com/office/powerpoint/2010/main" val="1297871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smtClean="0"/>
              <a:t>17</a:t>
            </a:r>
            <a:r>
              <a:rPr lang="en-IN" baseline="30000" dirty="0" smtClean="0"/>
              <a:t>th</a:t>
            </a:r>
            <a:r>
              <a:rPr lang="en-IN" dirty="0" smtClean="0"/>
              <a:t> October</a:t>
            </a:r>
            <a:endParaRPr lang="en-IN" dirty="0"/>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2</a:t>
            </a:fld>
            <a:endParaRPr lang="en-IN"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r>
              <a:rPr lang="en-ZA" dirty="0" smtClean="0"/>
              <a:t>Executive Summary</a:t>
            </a:r>
            <a:endParaRPr lang="en-IN" b="0" dirty="0"/>
          </a:p>
        </p:txBody>
      </p:sp>
      <p:sp>
        <p:nvSpPr>
          <p:cNvPr id="15" name="Text Placeholder 14">
            <a:extLst>
              <a:ext uri="{FF2B5EF4-FFF2-40B4-BE49-F238E27FC236}">
                <a16:creationId xmlns="" xmlns:a16="http://schemas.microsoft.com/office/drawing/2014/main" id="{24E18385-8BEA-4522-ABAA-5AB38F0D4FC2}"/>
              </a:ext>
            </a:extLst>
          </p:cNvPr>
          <p:cNvSpPr>
            <a:spLocks noGrp="1"/>
          </p:cNvSpPr>
          <p:nvPr>
            <p:ph idx="1"/>
          </p:nvPr>
        </p:nvSpPr>
        <p:spPr/>
        <p:txBody>
          <a:bodyPr/>
          <a:lstStyle/>
          <a:p>
            <a:pPr>
              <a:spcAft>
                <a:spcPts val="1000"/>
              </a:spcAft>
            </a:pPr>
            <a:r>
              <a:rPr lang="en-US" sz="2000" dirty="0"/>
              <a:t>[Do you recommend </a:t>
            </a:r>
            <a:r>
              <a:rPr lang="en-US" sz="2000" b="1" dirty="0"/>
              <a:t>FOR</a:t>
            </a:r>
            <a:r>
              <a:rPr lang="en-US" sz="2000" dirty="0"/>
              <a:t> or </a:t>
            </a:r>
            <a:r>
              <a:rPr lang="en-US" sz="2000" b="1" dirty="0"/>
              <a:t>AGAINST</a:t>
            </a:r>
            <a:r>
              <a:rPr lang="en-US" sz="2000" dirty="0"/>
              <a:t> buying the company? What are the 2 main reasons why?]</a:t>
            </a:r>
          </a:p>
          <a:p>
            <a:pPr>
              <a:spcAft>
                <a:spcPts val="1000"/>
              </a:spcAft>
            </a:pPr>
            <a:r>
              <a:rPr lang="en-US" sz="2000" dirty="0"/>
              <a:t>[Qualitative Reason #1 – e.g. The company is the leader in a market that is growing twice as quickly as the overall economy]</a:t>
            </a:r>
          </a:p>
          <a:p>
            <a:pPr>
              <a:spcAft>
                <a:spcPts val="1000"/>
              </a:spcAft>
            </a:pPr>
            <a:r>
              <a:rPr lang="en-US" sz="2000" dirty="0"/>
              <a:t>[Qualitative Reason #2 – e.g. The company’s main competitor just made a bad acquisition that resulted in a huge restructuring charge and delayed product launches]</a:t>
            </a:r>
          </a:p>
          <a:p>
            <a:pPr>
              <a:spcAft>
                <a:spcPts val="1000"/>
              </a:spcAft>
            </a:pPr>
            <a:r>
              <a:rPr lang="en-US" sz="2000" dirty="0"/>
              <a:t>[Quantitative Reason #1 – e.g. In the Base case, we could realize a 20-25% IRR in 5 years, even with only moderate debt pay-down]</a:t>
            </a:r>
          </a:p>
          <a:p>
            <a:pPr>
              <a:spcAft>
                <a:spcPts val="1000"/>
              </a:spcAft>
            </a:pPr>
            <a:r>
              <a:rPr lang="en-US" sz="2000" dirty="0"/>
              <a:t>[Quantitative Reason #2 – e.g. Even in a Downside case that’s more pessimistic than Street estimates, the IRR would only drop to 16-17%]</a:t>
            </a:r>
          </a:p>
        </p:txBody>
      </p:sp>
    </p:spTree>
    <p:extLst>
      <p:ext uri="{BB962C8B-B14F-4D97-AF65-F5344CB8AC3E}">
        <p14:creationId xmlns:p14="http://schemas.microsoft.com/office/powerpoint/2010/main" val="1941232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smtClean="0"/>
              <a:t>17</a:t>
            </a:r>
            <a:r>
              <a:rPr lang="en-IN" baseline="30000" dirty="0" smtClean="0"/>
              <a:t>th</a:t>
            </a:r>
            <a:r>
              <a:rPr lang="en-IN" dirty="0" smtClean="0"/>
              <a:t> October</a:t>
            </a:r>
            <a:endParaRPr lang="en-IN" dirty="0"/>
          </a:p>
        </p:txBody>
      </p:sp>
      <p:cxnSp>
        <p:nvCxnSpPr>
          <p:cNvPr id="12" name="Gerade Verbindung 11"/>
          <p:cNvCxnSpPr/>
          <p:nvPr/>
        </p:nvCxnSpPr>
        <p:spPr>
          <a:xfrm>
            <a:off x="1511300" y="3452255"/>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flipH="1">
            <a:off x="6058763" y="571500"/>
            <a:ext cx="31231" cy="578485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333500" y="1271938"/>
            <a:ext cx="1178104" cy="114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smtClean="0"/>
              <a:t>S</a:t>
            </a:r>
            <a:endParaRPr lang="de-DE" sz="4400" dirty="0"/>
          </a:p>
        </p:txBody>
      </p:sp>
      <p:sp>
        <p:nvSpPr>
          <p:cNvPr id="33" name="Rechteck 32"/>
          <p:cNvSpPr/>
          <p:nvPr/>
        </p:nvSpPr>
        <p:spPr>
          <a:xfrm>
            <a:off x="620088" y="2651633"/>
            <a:ext cx="2676766" cy="3070584"/>
          </a:xfrm>
          <a:prstGeom prst="rect">
            <a:avLst/>
          </a:prstGeom>
        </p:spPr>
        <p:txBody>
          <a:bodyPr wrap="square">
            <a:spAutoFit/>
          </a:bodyPr>
          <a:lstStyle/>
          <a:p>
            <a:pPr algn="ctr">
              <a:lnSpc>
                <a:spcPct val="90000"/>
              </a:lnSpc>
              <a:spcBef>
                <a:spcPts val="1000"/>
              </a:spcBef>
              <a:buClr>
                <a:srgbClr val="EAB200"/>
              </a:buClr>
            </a:pPr>
            <a:r>
              <a:rPr lang="en-IN" b="1" dirty="0" smtClean="0">
                <a:solidFill>
                  <a:srgbClr val="3F3F3F"/>
                </a:solidFill>
              </a:rPr>
              <a:t>STRENGTHS</a:t>
            </a:r>
            <a:endParaRPr lang="en-IN" dirty="0" smtClean="0">
              <a:solidFill>
                <a:srgbClr val="3F3F3F"/>
              </a:solidFill>
            </a:endParaRPr>
          </a:p>
          <a:p>
            <a:pPr marL="228600" indent="-228600">
              <a:lnSpc>
                <a:spcPct val="90000"/>
              </a:lnSpc>
              <a:spcBef>
                <a:spcPts val="1000"/>
              </a:spcBef>
              <a:buClr>
                <a:srgbClr val="EAB200"/>
              </a:buClr>
              <a:buFont typeface="Arial" panose="020B0604020202020204" pitchFamily="34" charset="0"/>
              <a:buChar char="•"/>
            </a:pPr>
            <a:r>
              <a:rPr lang="en-US" sz="1600" dirty="0">
                <a:solidFill>
                  <a:srgbClr val="3F3F3F"/>
                </a:solidFill>
              </a:rPr>
              <a:t>Leading value-added distributor of  luxury fragrance in DACH-region</a:t>
            </a:r>
          </a:p>
          <a:p>
            <a:pPr marL="228600" indent="-228600">
              <a:lnSpc>
                <a:spcPct val="90000"/>
              </a:lnSpc>
              <a:spcBef>
                <a:spcPts val="1000"/>
              </a:spcBef>
              <a:buClr>
                <a:srgbClr val="EAB200"/>
              </a:buClr>
              <a:buFont typeface="Arial" panose="020B0604020202020204" pitchFamily="34" charset="0"/>
              <a:buChar char="•"/>
            </a:pPr>
            <a:r>
              <a:rPr lang="en-US" sz="1600" dirty="0">
                <a:solidFill>
                  <a:srgbClr val="3F3F3F"/>
                </a:solidFill>
              </a:rPr>
              <a:t>Marketing expertise &amp; network to retailers</a:t>
            </a:r>
          </a:p>
          <a:p>
            <a:pPr marL="228600" indent="-228600">
              <a:lnSpc>
                <a:spcPct val="90000"/>
              </a:lnSpc>
              <a:spcBef>
                <a:spcPts val="1000"/>
              </a:spcBef>
              <a:buClr>
                <a:srgbClr val="EAB200"/>
              </a:buClr>
              <a:buFont typeface="Arial" panose="020B0604020202020204" pitchFamily="34" charset="0"/>
              <a:buChar char="•"/>
            </a:pPr>
            <a:r>
              <a:rPr lang="en-US" sz="1600" dirty="0">
                <a:solidFill>
                  <a:srgbClr val="3F3F3F"/>
                </a:solidFill>
              </a:rPr>
              <a:t>Logistic expertise &amp; </a:t>
            </a:r>
            <a:r>
              <a:rPr lang="en-US" sz="1600" dirty="0" err="1">
                <a:solidFill>
                  <a:srgbClr val="3F3F3F"/>
                </a:solidFill>
              </a:rPr>
              <a:t>capacitiy</a:t>
            </a:r>
            <a:endParaRPr lang="en-US" sz="1600" dirty="0">
              <a:solidFill>
                <a:srgbClr val="3F3F3F"/>
              </a:solidFill>
            </a:endParaRPr>
          </a:p>
          <a:p>
            <a:pPr marL="228600" indent="-228600">
              <a:lnSpc>
                <a:spcPct val="90000"/>
              </a:lnSpc>
              <a:spcBef>
                <a:spcPts val="1000"/>
              </a:spcBef>
              <a:buClr>
                <a:srgbClr val="EAB200"/>
              </a:buClr>
              <a:buFont typeface="Arial" panose="020B0604020202020204" pitchFamily="34" charset="0"/>
              <a:buChar char="•"/>
            </a:pPr>
            <a:r>
              <a:rPr lang="en-US" sz="1600" dirty="0">
                <a:solidFill>
                  <a:srgbClr val="3F3F3F"/>
                </a:solidFill>
              </a:rPr>
              <a:t>Exclusive licenses for </a:t>
            </a:r>
            <a:r>
              <a:rPr lang="en-US" sz="1600" dirty="0" err="1">
                <a:solidFill>
                  <a:srgbClr val="3F3F3F"/>
                </a:solidFill>
              </a:rPr>
              <a:t>luxus</a:t>
            </a:r>
            <a:r>
              <a:rPr lang="en-US" sz="1600" dirty="0">
                <a:solidFill>
                  <a:srgbClr val="3F3F3F"/>
                </a:solidFill>
              </a:rPr>
              <a:t>-&amp; lifestyle brands</a:t>
            </a:r>
          </a:p>
        </p:txBody>
      </p:sp>
      <p:sp>
        <p:nvSpPr>
          <p:cNvPr id="37" name="Oval 36"/>
          <p:cNvSpPr/>
          <p:nvPr/>
        </p:nvSpPr>
        <p:spPr>
          <a:xfrm>
            <a:off x="4095409" y="1271938"/>
            <a:ext cx="1178104" cy="114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a:t>W</a:t>
            </a:r>
          </a:p>
        </p:txBody>
      </p:sp>
      <p:sp>
        <p:nvSpPr>
          <p:cNvPr id="38" name="Rechteck 37"/>
          <p:cNvSpPr/>
          <p:nvPr/>
        </p:nvSpPr>
        <p:spPr>
          <a:xfrm>
            <a:off x="3381997" y="2651633"/>
            <a:ext cx="2676766" cy="1290610"/>
          </a:xfrm>
          <a:prstGeom prst="rect">
            <a:avLst/>
          </a:prstGeom>
        </p:spPr>
        <p:txBody>
          <a:bodyPr wrap="square">
            <a:spAutoFit/>
          </a:bodyPr>
          <a:lstStyle/>
          <a:p>
            <a:pPr algn="ctr">
              <a:lnSpc>
                <a:spcPct val="90000"/>
              </a:lnSpc>
              <a:spcBef>
                <a:spcPts val="1000"/>
              </a:spcBef>
              <a:buClr>
                <a:srgbClr val="EAB200"/>
              </a:buClr>
            </a:pPr>
            <a:r>
              <a:rPr lang="en-IN" b="1" dirty="0" smtClean="0">
                <a:solidFill>
                  <a:srgbClr val="3F3F3F"/>
                </a:solidFill>
              </a:rPr>
              <a:t>WEAKNESSES</a:t>
            </a:r>
            <a:endParaRPr lang="en-IN" dirty="0" smtClean="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No online sales channels </a:t>
            </a: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Dependency </a:t>
            </a:r>
            <a:r>
              <a:rPr lang="en-IN" sz="1600" dirty="0" smtClean="0">
                <a:solidFill>
                  <a:srgbClr val="3F3F3F"/>
                </a:solidFill>
              </a:rPr>
              <a:t>on retailers and brands </a:t>
            </a:r>
            <a:r>
              <a:rPr lang="en-IN" dirty="0">
                <a:solidFill>
                  <a:srgbClr val="3F3F3F"/>
                </a:solidFill>
              </a:rPr>
              <a:t>	</a:t>
            </a:r>
          </a:p>
        </p:txBody>
      </p:sp>
      <p:sp>
        <p:nvSpPr>
          <p:cNvPr id="39" name="Oval 38"/>
          <p:cNvSpPr/>
          <p:nvPr/>
        </p:nvSpPr>
        <p:spPr>
          <a:xfrm>
            <a:off x="6838688" y="1271938"/>
            <a:ext cx="1178104" cy="114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a:t>O</a:t>
            </a:r>
          </a:p>
        </p:txBody>
      </p:sp>
      <p:sp>
        <p:nvSpPr>
          <p:cNvPr id="40" name="Rechteck 39"/>
          <p:cNvSpPr/>
          <p:nvPr/>
        </p:nvSpPr>
        <p:spPr>
          <a:xfrm>
            <a:off x="6125276" y="2651633"/>
            <a:ext cx="2676766" cy="2055947"/>
          </a:xfrm>
          <a:prstGeom prst="rect">
            <a:avLst/>
          </a:prstGeom>
        </p:spPr>
        <p:txBody>
          <a:bodyPr wrap="square">
            <a:spAutoFit/>
          </a:bodyPr>
          <a:lstStyle/>
          <a:p>
            <a:pPr algn="ctr">
              <a:lnSpc>
                <a:spcPct val="90000"/>
              </a:lnSpc>
              <a:spcBef>
                <a:spcPts val="1000"/>
              </a:spcBef>
              <a:buClr>
                <a:srgbClr val="EAB200"/>
              </a:buClr>
            </a:pPr>
            <a:r>
              <a:rPr lang="en-IN" b="1" dirty="0" smtClean="0">
                <a:solidFill>
                  <a:srgbClr val="3F3F3F"/>
                </a:solidFill>
              </a:rPr>
              <a:t>OPPOTUNITIES</a:t>
            </a:r>
            <a:endParaRPr lang="en-IN" dirty="0" smtClean="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Growing online </a:t>
            </a:r>
            <a:r>
              <a:rPr lang="en-IN" sz="1600" dirty="0" smtClean="0">
                <a:solidFill>
                  <a:srgbClr val="3F3F3F"/>
                </a:solidFill>
              </a:rPr>
              <a:t>business</a:t>
            </a:r>
            <a:endParaRPr lang="en-IN" sz="1600" dirty="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New marketing channel (i.e. Vlogger, Blogger, Influencer</a:t>
            </a:r>
            <a:r>
              <a:rPr lang="en-IN" sz="1600" dirty="0" smtClean="0">
                <a:solidFill>
                  <a:srgbClr val="3F3F3F"/>
                </a:solidFill>
              </a:rPr>
              <a:t>)</a:t>
            </a:r>
            <a:endParaRPr lang="en-IN" sz="1600" dirty="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Consolidation tendencies</a:t>
            </a:r>
          </a:p>
        </p:txBody>
      </p:sp>
      <p:sp>
        <p:nvSpPr>
          <p:cNvPr id="41" name="Oval 40"/>
          <p:cNvSpPr/>
          <p:nvPr/>
        </p:nvSpPr>
        <p:spPr>
          <a:xfrm>
            <a:off x="9485212" y="1271938"/>
            <a:ext cx="1178104" cy="114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a:t>T</a:t>
            </a:r>
          </a:p>
        </p:txBody>
      </p:sp>
      <p:sp>
        <p:nvSpPr>
          <p:cNvPr id="42" name="Rechteck 41"/>
          <p:cNvSpPr/>
          <p:nvPr/>
        </p:nvSpPr>
        <p:spPr>
          <a:xfrm>
            <a:off x="8771800" y="2651633"/>
            <a:ext cx="2676766" cy="1889748"/>
          </a:xfrm>
          <a:prstGeom prst="rect">
            <a:avLst/>
          </a:prstGeom>
        </p:spPr>
        <p:txBody>
          <a:bodyPr wrap="square">
            <a:spAutoFit/>
          </a:bodyPr>
          <a:lstStyle/>
          <a:p>
            <a:pPr algn="ctr">
              <a:lnSpc>
                <a:spcPct val="90000"/>
              </a:lnSpc>
              <a:spcBef>
                <a:spcPts val="1000"/>
              </a:spcBef>
              <a:buClr>
                <a:srgbClr val="EAB200"/>
              </a:buClr>
            </a:pPr>
            <a:r>
              <a:rPr lang="en-IN" b="1" dirty="0" smtClean="0">
                <a:solidFill>
                  <a:srgbClr val="3F3F3F"/>
                </a:solidFill>
              </a:rPr>
              <a:t>THREADS</a:t>
            </a:r>
            <a:endParaRPr lang="en-IN" dirty="0" smtClean="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Stagnating offline </a:t>
            </a:r>
            <a:r>
              <a:rPr lang="en-IN" sz="1600" dirty="0" smtClean="0">
                <a:solidFill>
                  <a:srgbClr val="3F3F3F"/>
                </a:solidFill>
              </a:rPr>
              <a:t>business</a:t>
            </a:r>
            <a:endParaRPr lang="en-IN" sz="1600" dirty="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a:solidFill>
                  <a:srgbClr val="3F3F3F"/>
                </a:solidFill>
              </a:rPr>
              <a:t>Low market </a:t>
            </a:r>
            <a:r>
              <a:rPr lang="en-IN" sz="1600" dirty="0" smtClean="0">
                <a:solidFill>
                  <a:srgbClr val="3F3F3F"/>
                </a:solidFill>
              </a:rPr>
              <a:t>barriers</a:t>
            </a:r>
            <a:endParaRPr lang="en-IN" sz="1600" dirty="0">
              <a:solidFill>
                <a:srgbClr val="3F3F3F"/>
              </a:solidFill>
            </a:endParaRPr>
          </a:p>
          <a:p>
            <a:pPr marL="228600" lvl="0" indent="-228600">
              <a:lnSpc>
                <a:spcPct val="90000"/>
              </a:lnSpc>
              <a:spcBef>
                <a:spcPts val="1000"/>
              </a:spcBef>
              <a:buClr>
                <a:srgbClr val="EAB200"/>
              </a:buClr>
              <a:buFont typeface="Arial" panose="020B0604020202020204" pitchFamily="34" charset="0"/>
              <a:buChar char="•"/>
            </a:pPr>
            <a:r>
              <a:rPr lang="en-IN" sz="1600" dirty="0" smtClean="0">
                <a:solidFill>
                  <a:srgbClr val="3F3F3F"/>
                </a:solidFill>
              </a:rPr>
              <a:t>Low </a:t>
            </a:r>
            <a:r>
              <a:rPr lang="en-IN" sz="1600" dirty="0">
                <a:solidFill>
                  <a:srgbClr val="3F3F3F"/>
                </a:solidFill>
              </a:rPr>
              <a:t>success rate of new </a:t>
            </a:r>
            <a:r>
              <a:rPr lang="en-IN" sz="1600" dirty="0" smtClean="0">
                <a:solidFill>
                  <a:srgbClr val="3F3F3F"/>
                </a:solidFill>
              </a:rPr>
              <a:t>products</a:t>
            </a:r>
            <a:endParaRPr lang="en-IN" sz="1600" dirty="0">
              <a:solidFill>
                <a:srgbClr val="3F3F3F"/>
              </a:solidFill>
            </a:endParaRPr>
          </a:p>
        </p:txBody>
      </p:sp>
      <p:sp>
        <p:nvSpPr>
          <p:cNvPr id="43" name="Foliennummernplatzhalter 42"/>
          <p:cNvSpPr>
            <a:spLocks noGrp="1"/>
          </p:cNvSpPr>
          <p:nvPr>
            <p:ph type="sldNum" sz="quarter" idx="18"/>
          </p:nvPr>
        </p:nvSpPr>
        <p:spPr/>
        <p:txBody>
          <a:bodyPr/>
          <a:lstStyle/>
          <a:p>
            <a:fld id="{8699F50C-BE38-4BD0-BA84-9B090E1F2B9B}" type="slidenum">
              <a:rPr lang="en-IN" smtClean="0"/>
              <a:t>3</a:t>
            </a:fld>
            <a:endParaRPr lang="en-IN" dirty="0"/>
          </a:p>
        </p:txBody>
      </p:sp>
      <p:sp>
        <p:nvSpPr>
          <p:cNvPr id="2" name="Titel 1"/>
          <p:cNvSpPr>
            <a:spLocks noGrp="1"/>
          </p:cNvSpPr>
          <p:nvPr>
            <p:ph type="title"/>
          </p:nvPr>
        </p:nvSpPr>
        <p:spPr/>
        <p:txBody>
          <a:bodyPr/>
          <a:lstStyle/>
          <a:p>
            <a:r>
              <a:rPr lang="en-ZA" dirty="0"/>
              <a:t>SWOT Analyse</a:t>
            </a:r>
            <a:endParaRPr lang="de-DE" dirty="0"/>
          </a:p>
        </p:txBody>
      </p:sp>
    </p:spTree>
    <p:extLst>
      <p:ext uri="{BB962C8B-B14F-4D97-AF65-F5344CB8AC3E}">
        <p14:creationId xmlns:p14="http://schemas.microsoft.com/office/powerpoint/2010/main" val="1059719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smtClean="0"/>
              <a:t>17</a:t>
            </a:r>
            <a:r>
              <a:rPr lang="en-IN" baseline="30000" dirty="0" smtClean="0"/>
              <a:t>th</a:t>
            </a:r>
            <a:r>
              <a:rPr lang="en-IN" dirty="0" smtClean="0"/>
              <a:t> October</a:t>
            </a:r>
            <a:endParaRPr lang="en-IN"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r>
              <a:rPr lang="en-ZA" dirty="0" smtClean="0"/>
              <a:t>LBO Model Extracts (1/2)</a:t>
            </a:r>
            <a:endParaRPr lang="en-IN" b="0" dirty="0"/>
          </a:p>
        </p:txBody>
      </p:sp>
      <p:cxnSp>
        <p:nvCxnSpPr>
          <p:cNvPr id="25" name="Gerade Verbindung 24"/>
          <p:cNvCxnSpPr/>
          <p:nvPr/>
        </p:nvCxnSpPr>
        <p:spPr>
          <a:xfrm flipH="1">
            <a:off x="-391023" y="-2683394"/>
            <a:ext cx="31231" cy="578485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Foliennummernplatzhalter 42"/>
          <p:cNvSpPr>
            <a:spLocks noGrp="1"/>
          </p:cNvSpPr>
          <p:nvPr>
            <p:ph type="sldNum" sz="quarter" idx="18"/>
          </p:nvPr>
        </p:nvSpPr>
        <p:spPr/>
        <p:txBody>
          <a:bodyPr/>
          <a:lstStyle/>
          <a:p>
            <a:fld id="{8699F50C-BE38-4BD0-BA84-9B090E1F2B9B}" type="slidenum">
              <a:rPr lang="en-IN" smtClean="0"/>
              <a:t>4</a:t>
            </a:fld>
            <a:endParaRPr lang="en-IN" dirty="0"/>
          </a:p>
        </p:txBody>
      </p:sp>
      <p:graphicFrame>
        <p:nvGraphicFramePr>
          <p:cNvPr id="2" name="Tabelle 1"/>
          <p:cNvGraphicFramePr>
            <a:graphicFrameLocks noGrp="1"/>
          </p:cNvGraphicFramePr>
          <p:nvPr>
            <p:extLst>
              <p:ext uri="{D42A27DB-BD31-4B8C-83A1-F6EECF244321}">
                <p14:modId xmlns:p14="http://schemas.microsoft.com/office/powerpoint/2010/main" val="1516793842"/>
              </p:ext>
            </p:extLst>
          </p:nvPr>
        </p:nvGraphicFramePr>
        <p:xfrm>
          <a:off x="5961418" y="1427184"/>
          <a:ext cx="4538270" cy="1432015"/>
        </p:xfrm>
        <a:graphic>
          <a:graphicData uri="http://schemas.openxmlformats.org/drawingml/2006/table">
            <a:tbl>
              <a:tblPr>
                <a:tableStyleId>{5C22544A-7EE6-4342-B048-85BDC9FD1C3A}</a:tableStyleId>
              </a:tblPr>
              <a:tblGrid>
                <a:gridCol w="1113939"/>
                <a:gridCol w="649798"/>
                <a:gridCol w="917968"/>
                <a:gridCol w="1155196"/>
                <a:gridCol w="701369"/>
              </a:tblGrid>
              <a:tr h="290376">
                <a:tc>
                  <a:txBody>
                    <a:bodyPr/>
                    <a:lstStyle/>
                    <a:p>
                      <a:pPr algn="l" fontAlgn="b"/>
                      <a:endParaRPr lang="de-DE" sz="1200" b="0" i="0" u="sng" strike="noStrike" dirty="0">
                        <a:solidFill>
                          <a:srgbClr val="000000"/>
                        </a:solidFill>
                        <a:effectLst/>
                        <a:latin typeface="+mn-lt"/>
                      </a:endParaRPr>
                    </a:p>
                  </a:txBody>
                  <a:tcPr marL="12700" marR="12700" marT="12700" marB="0" anchor="ctr">
                    <a:solidFill>
                      <a:schemeClr val="bg1"/>
                    </a:solidFill>
                  </a:tcPr>
                </a:tc>
                <a:tc>
                  <a:txBody>
                    <a:bodyPr/>
                    <a:lstStyle/>
                    <a:p>
                      <a:pPr algn="l" fontAlgn="b"/>
                      <a:endParaRPr lang="de-DE" sz="1200" b="0" i="0" u="none" strike="noStrike" dirty="0">
                        <a:solidFill>
                          <a:srgbClr val="000000"/>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£m</a:t>
                      </a:r>
                      <a:endParaRPr lang="de-DE" sz="1200" b="1" i="0" u="none" strike="noStrike" dirty="0">
                        <a:solidFill>
                          <a:srgbClr val="2A6688"/>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x '15 EBITDA</a:t>
                      </a:r>
                      <a:endParaRPr lang="de-DE" sz="1200" b="1" i="0" u="none" strike="noStrike" dirty="0">
                        <a:solidFill>
                          <a:srgbClr val="2A6688"/>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 total</a:t>
                      </a:r>
                      <a:endParaRPr lang="de-DE" sz="1200" b="1" i="0" u="none" strike="noStrike" dirty="0">
                        <a:solidFill>
                          <a:srgbClr val="2A6688"/>
                        </a:solidFill>
                        <a:effectLst/>
                        <a:latin typeface="+mn-lt"/>
                      </a:endParaRPr>
                    </a:p>
                  </a:txBody>
                  <a:tcPr marL="12700" marR="12700" marT="12700" marB="0" anchor="ctr">
                    <a:solidFill>
                      <a:schemeClr val="bg1"/>
                    </a:solidFill>
                  </a:tcPr>
                </a:tc>
              </a:tr>
              <a:tr h="290376">
                <a:tc gridSpan="2">
                  <a:txBody>
                    <a:bodyPr/>
                    <a:lstStyle/>
                    <a:p>
                      <a:pPr algn="l" fontAlgn="b"/>
                      <a:r>
                        <a:rPr lang="de-DE" sz="1200" u="none" strike="noStrike" dirty="0" err="1">
                          <a:effectLst/>
                          <a:latin typeface="+mn-lt"/>
                        </a:rPr>
                        <a:t>Debt</a:t>
                      </a:r>
                      <a:r>
                        <a:rPr lang="de-DE" sz="1200" u="none" strike="noStrike" dirty="0">
                          <a:effectLst/>
                          <a:latin typeface="+mn-lt"/>
                        </a:rPr>
                        <a:t> </a:t>
                      </a:r>
                      <a:r>
                        <a:rPr lang="de-DE" sz="1200" u="none" strike="noStrike" dirty="0" err="1">
                          <a:effectLst/>
                          <a:latin typeface="+mn-lt"/>
                        </a:rPr>
                        <a:t>refinance</a:t>
                      </a:r>
                      <a:endParaRPr lang="de-DE" sz="1200" b="0" i="0" u="none" strike="noStrike" dirty="0">
                        <a:solidFill>
                          <a:srgbClr val="000000"/>
                        </a:solidFill>
                        <a:effectLst/>
                        <a:latin typeface="+mn-lt"/>
                      </a:endParaRPr>
                    </a:p>
                  </a:txBody>
                  <a:tcPr marL="12700" marR="12700" marT="12700" marB="0" anchor="ctr">
                    <a:solidFill>
                      <a:schemeClr val="bg1"/>
                    </a:solidFill>
                  </a:tcPr>
                </a:tc>
                <a:tc hMerge="1">
                  <a:txBody>
                    <a:bodyPr/>
                    <a:lstStyle/>
                    <a:p>
                      <a:endParaRPr lang="de-DE"/>
                    </a:p>
                  </a:txBody>
                  <a:tcPr/>
                </a:tc>
                <a:tc>
                  <a:txBody>
                    <a:bodyPr/>
                    <a:lstStyle/>
                    <a:p>
                      <a:pPr algn="r" fontAlgn="b"/>
                      <a:r>
                        <a:rPr lang="nb-NO" sz="1200" u="none" strike="noStrike" dirty="0">
                          <a:effectLst/>
                          <a:latin typeface="+mn-lt"/>
                        </a:rPr>
                        <a:t>125.0</a:t>
                      </a:r>
                      <a:endParaRPr lang="nb-NO" sz="1200" b="0" i="0" u="none" strike="noStrike" dirty="0">
                        <a:effectLst/>
                        <a:latin typeface="+mn-lt"/>
                      </a:endParaRPr>
                    </a:p>
                  </a:txBody>
                  <a:tcPr marL="12700" marR="12700" marT="12700" marB="0" anchor="ctr">
                    <a:solidFill>
                      <a:schemeClr val="bg1"/>
                    </a:solidFill>
                  </a:tcPr>
                </a:tc>
                <a:tc>
                  <a:txBody>
                    <a:bodyPr/>
                    <a:lstStyle/>
                    <a:p>
                      <a:pPr algn="r" fontAlgn="b"/>
                      <a:r>
                        <a:rPr lang="hr-HR" sz="1200" u="none" strike="noStrike">
                          <a:effectLst/>
                          <a:latin typeface="+mn-lt"/>
                        </a:rPr>
                        <a:t>2.2x</a:t>
                      </a:r>
                      <a:endParaRPr lang="hr-HR" sz="1200" b="0" i="0" u="none" strike="noStrike">
                        <a:effectLst/>
                        <a:latin typeface="+mn-lt"/>
                      </a:endParaRPr>
                    </a:p>
                  </a:txBody>
                  <a:tcPr marL="12700" marR="12700" marT="12700" marB="0" anchor="ctr">
                    <a:solidFill>
                      <a:schemeClr val="bg1"/>
                    </a:solidFill>
                  </a:tcPr>
                </a:tc>
                <a:tc>
                  <a:txBody>
                    <a:bodyPr/>
                    <a:lstStyle/>
                    <a:p>
                      <a:pPr algn="r" fontAlgn="b"/>
                      <a:r>
                        <a:rPr lang="mr-IN" sz="1200" u="none" strike="noStrike">
                          <a:effectLst/>
                          <a:latin typeface="+mn-lt"/>
                        </a:rPr>
                        <a:t>21%</a:t>
                      </a:r>
                      <a:endParaRPr lang="mr-IN" sz="1200" b="0" i="0" u="none" strike="noStrike">
                        <a:effectLst/>
                        <a:latin typeface="+mn-lt"/>
                      </a:endParaRPr>
                    </a:p>
                  </a:txBody>
                  <a:tcPr marL="12700" marR="12700" marT="12700" marB="0" anchor="ctr">
                    <a:solidFill>
                      <a:schemeClr val="bg1"/>
                    </a:solidFill>
                  </a:tcPr>
                </a:tc>
              </a:tr>
              <a:tr h="290376">
                <a:tc>
                  <a:txBody>
                    <a:bodyPr/>
                    <a:lstStyle/>
                    <a:p>
                      <a:pPr algn="l" fontAlgn="b"/>
                      <a:r>
                        <a:rPr lang="de-DE" sz="1200" u="none" strike="noStrike" dirty="0" err="1">
                          <a:effectLst/>
                          <a:latin typeface="+mn-lt"/>
                        </a:rPr>
                        <a:t>Existing</a:t>
                      </a:r>
                      <a:r>
                        <a:rPr lang="de-DE" sz="1200" u="none" strike="noStrike" dirty="0">
                          <a:effectLst/>
                          <a:latin typeface="+mn-lt"/>
                        </a:rPr>
                        <a:t> s/h</a:t>
                      </a:r>
                      <a:endParaRPr lang="de-DE" sz="1200" b="0" i="0" u="none" strike="noStrike" dirty="0">
                        <a:solidFill>
                          <a:srgbClr val="000000"/>
                        </a:solidFill>
                        <a:effectLst/>
                        <a:latin typeface="+mn-lt"/>
                      </a:endParaRPr>
                    </a:p>
                  </a:txBody>
                  <a:tcPr marL="12700" marR="12700" marT="12700" marB="0" anchor="ctr">
                    <a:solidFill>
                      <a:schemeClr val="bg1"/>
                    </a:solidFill>
                  </a:tcPr>
                </a:tc>
                <a:tc>
                  <a:txBody>
                    <a:bodyPr/>
                    <a:lstStyle/>
                    <a:p>
                      <a:pPr algn="l" fontAlgn="b"/>
                      <a:endParaRPr lang="de-DE" sz="1200" b="0" i="0" u="none" strike="noStrike" dirty="0">
                        <a:solidFill>
                          <a:srgbClr val="000000"/>
                        </a:solidFill>
                        <a:effectLst/>
                        <a:latin typeface="+mn-lt"/>
                      </a:endParaRPr>
                    </a:p>
                  </a:txBody>
                  <a:tcPr marL="12700" marR="12700" marT="12700" marB="0" anchor="ctr">
                    <a:solidFill>
                      <a:schemeClr val="bg1"/>
                    </a:solidFill>
                  </a:tcPr>
                </a:tc>
                <a:tc>
                  <a:txBody>
                    <a:bodyPr/>
                    <a:lstStyle/>
                    <a:p>
                      <a:pPr algn="r" fontAlgn="b"/>
                      <a:r>
                        <a:rPr lang="is-IS" sz="1200" u="none" strike="noStrike" dirty="0">
                          <a:effectLst/>
                          <a:latin typeface="+mn-lt"/>
                        </a:rPr>
                        <a:t>462</a:t>
                      </a:r>
                      <a:endParaRPr lang="is-IS" sz="1200" b="0" i="0" u="none" strike="noStrike" dirty="0">
                        <a:effectLst/>
                        <a:latin typeface="+mn-lt"/>
                      </a:endParaRPr>
                    </a:p>
                  </a:txBody>
                  <a:tcPr marL="12700" marR="12700" marT="12700" marB="0" anchor="ctr">
                    <a:solidFill>
                      <a:schemeClr val="bg1"/>
                    </a:solidFill>
                  </a:tcPr>
                </a:tc>
                <a:tc>
                  <a:txBody>
                    <a:bodyPr/>
                    <a:lstStyle/>
                    <a:p>
                      <a:pPr algn="r" fontAlgn="b"/>
                      <a:r>
                        <a:rPr lang="hr-HR" sz="1200" u="none" strike="noStrike" dirty="0">
                          <a:effectLst/>
                          <a:latin typeface="+mn-lt"/>
                        </a:rPr>
                        <a:t>8.1x</a:t>
                      </a:r>
                      <a:endParaRPr lang="hr-HR" sz="1200" b="0" i="0" u="none" strike="noStrike" dirty="0">
                        <a:effectLst/>
                        <a:latin typeface="+mn-lt"/>
                      </a:endParaRPr>
                    </a:p>
                  </a:txBody>
                  <a:tcPr marL="12700" marR="12700" marT="12700" marB="0" anchor="ctr">
                    <a:solidFill>
                      <a:schemeClr val="bg1"/>
                    </a:solidFill>
                  </a:tcPr>
                </a:tc>
                <a:tc>
                  <a:txBody>
                    <a:bodyPr/>
                    <a:lstStyle/>
                    <a:p>
                      <a:pPr algn="r" fontAlgn="b"/>
                      <a:r>
                        <a:rPr lang="mr-IN" sz="1200" u="none" strike="noStrike" dirty="0">
                          <a:effectLst/>
                          <a:latin typeface="+mn-lt"/>
                        </a:rPr>
                        <a:t>77%</a:t>
                      </a:r>
                      <a:endParaRPr lang="mr-IN" sz="1200" b="0" i="0" u="none" strike="noStrike" dirty="0">
                        <a:effectLst/>
                        <a:latin typeface="+mn-lt"/>
                      </a:endParaRPr>
                    </a:p>
                  </a:txBody>
                  <a:tcPr marL="12700" marR="12700" marT="12700" marB="0" anchor="ctr">
                    <a:solidFill>
                      <a:schemeClr val="bg1"/>
                    </a:solidFill>
                  </a:tcPr>
                </a:tc>
              </a:tr>
              <a:tr h="270511">
                <a:tc gridSpan="2">
                  <a:txBody>
                    <a:bodyPr/>
                    <a:lstStyle/>
                    <a:p>
                      <a:pPr algn="l" fontAlgn="b"/>
                      <a:r>
                        <a:rPr lang="de-DE" sz="1200" u="none" strike="noStrike" dirty="0">
                          <a:effectLst/>
                          <a:latin typeface="+mn-lt"/>
                        </a:rPr>
                        <a:t>Transaction </a:t>
                      </a:r>
                      <a:r>
                        <a:rPr lang="de-DE" sz="1200" u="none" strike="noStrike" dirty="0" err="1">
                          <a:effectLst/>
                          <a:latin typeface="+mn-lt"/>
                        </a:rPr>
                        <a:t>fees</a:t>
                      </a:r>
                      <a:endParaRPr lang="de-DE" sz="1200" b="0" i="0" u="none" strike="noStrike" dirty="0">
                        <a:solidFill>
                          <a:srgbClr val="000000"/>
                        </a:solidFill>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de-DE"/>
                    </a:p>
                  </a:txBody>
                  <a:tcPr/>
                </a:tc>
                <a:tc>
                  <a:txBody>
                    <a:bodyPr/>
                    <a:lstStyle/>
                    <a:p>
                      <a:pPr algn="r" fontAlgn="b"/>
                      <a:r>
                        <a:rPr lang="nb-NO" sz="1200" u="none" strike="noStrike" dirty="0">
                          <a:effectLst/>
                          <a:latin typeface="+mn-lt"/>
                        </a:rPr>
                        <a:t>11.6</a:t>
                      </a:r>
                      <a:endParaRPr lang="nb-NO"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nb-NO" sz="1200" u="none" strike="noStrike" dirty="0">
                          <a:effectLst/>
                          <a:latin typeface="+mn-lt"/>
                        </a:rPr>
                        <a:t>0.2x</a:t>
                      </a:r>
                      <a:endParaRPr lang="nb-NO"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mr-IN" sz="1200" u="none" strike="noStrike" dirty="0">
                          <a:effectLst/>
                          <a:latin typeface="+mn-lt"/>
                        </a:rPr>
                        <a:t>2%</a:t>
                      </a:r>
                      <a:endParaRPr lang="mr-IN"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r>
              <a:tr h="290376">
                <a:tc>
                  <a:txBody>
                    <a:bodyPr/>
                    <a:lstStyle/>
                    <a:p>
                      <a:pPr algn="l" fontAlgn="b"/>
                      <a:r>
                        <a:rPr lang="de-DE" sz="1200" b="1" u="none" strike="noStrike" dirty="0">
                          <a:effectLst/>
                          <a:latin typeface="+mn-lt"/>
                        </a:rPr>
                        <a:t>Total</a:t>
                      </a:r>
                      <a:endParaRPr lang="de-DE" sz="1200" b="1" i="0" u="none" strike="noStrike" dirty="0">
                        <a:solidFill>
                          <a:srgbClr val="000000"/>
                        </a:solidFill>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de-DE" sz="1200" b="1" i="0" u="none" strike="noStrike" dirty="0">
                        <a:solidFill>
                          <a:srgbClr val="000000"/>
                        </a:solidFill>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hr-HR" sz="1200" b="1" u="none" strike="noStrike" dirty="0">
                          <a:effectLst/>
                          <a:latin typeface="+mn-lt"/>
                        </a:rPr>
                        <a:t>598.1</a:t>
                      </a:r>
                      <a:endParaRPr lang="hr-HR"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nb-NO" sz="1200" b="1" u="none" strike="noStrike" dirty="0">
                          <a:effectLst/>
                          <a:latin typeface="+mn-lt"/>
                        </a:rPr>
                        <a:t>10.5x</a:t>
                      </a:r>
                      <a:endParaRPr lang="nb-NO"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mr-IN" sz="1200" b="1" u="none" strike="noStrike" dirty="0">
                          <a:effectLst/>
                          <a:latin typeface="+mn-lt"/>
                        </a:rPr>
                        <a:t>100%</a:t>
                      </a:r>
                      <a:endParaRPr lang="mr-IN"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3" name="Rechteck 2"/>
          <p:cNvSpPr/>
          <p:nvPr/>
        </p:nvSpPr>
        <p:spPr>
          <a:xfrm>
            <a:off x="5823080" y="1212644"/>
            <a:ext cx="813043" cy="341632"/>
          </a:xfrm>
          <a:prstGeom prst="rect">
            <a:avLst/>
          </a:prstGeom>
        </p:spPr>
        <p:txBody>
          <a:bodyPr wrap="none">
            <a:spAutoFit/>
          </a:bodyPr>
          <a:lstStyle/>
          <a:p>
            <a:pPr algn="ctr">
              <a:lnSpc>
                <a:spcPct val="90000"/>
              </a:lnSpc>
              <a:spcBef>
                <a:spcPts val="1000"/>
              </a:spcBef>
              <a:buClr>
                <a:srgbClr val="EAB200"/>
              </a:buClr>
            </a:pPr>
            <a:r>
              <a:rPr lang="en-IN" b="1" smtClean="0">
                <a:solidFill>
                  <a:srgbClr val="3F3F3F"/>
                </a:solidFill>
              </a:rPr>
              <a:t>USES</a:t>
            </a:r>
            <a:endParaRPr lang="en-IN" dirty="0">
              <a:solidFill>
                <a:srgbClr val="3F3F3F"/>
              </a:solidFill>
            </a:endParaRPr>
          </a:p>
        </p:txBody>
      </p:sp>
      <p:graphicFrame>
        <p:nvGraphicFramePr>
          <p:cNvPr id="9" name="Tabelle 8"/>
          <p:cNvGraphicFramePr>
            <a:graphicFrameLocks noGrp="1"/>
          </p:cNvGraphicFramePr>
          <p:nvPr>
            <p:extLst>
              <p:ext uri="{D42A27DB-BD31-4B8C-83A1-F6EECF244321}">
                <p14:modId xmlns:p14="http://schemas.microsoft.com/office/powerpoint/2010/main" val="601518553"/>
              </p:ext>
            </p:extLst>
          </p:nvPr>
        </p:nvGraphicFramePr>
        <p:xfrm>
          <a:off x="665770" y="1427184"/>
          <a:ext cx="4538270" cy="1811964"/>
        </p:xfrm>
        <a:graphic>
          <a:graphicData uri="http://schemas.openxmlformats.org/drawingml/2006/table">
            <a:tbl>
              <a:tblPr>
                <a:tableStyleId>{5C22544A-7EE6-4342-B048-85BDC9FD1C3A}</a:tableStyleId>
              </a:tblPr>
              <a:tblGrid>
                <a:gridCol w="1113939"/>
                <a:gridCol w="649798"/>
                <a:gridCol w="917968"/>
                <a:gridCol w="1155196"/>
                <a:gridCol w="701369"/>
              </a:tblGrid>
              <a:tr h="237316">
                <a:tc>
                  <a:txBody>
                    <a:bodyPr/>
                    <a:lstStyle/>
                    <a:p>
                      <a:pPr algn="l" fontAlgn="b"/>
                      <a:endParaRPr lang="de-DE" sz="1200" b="0" i="0" u="sng" strike="noStrike" dirty="0">
                        <a:solidFill>
                          <a:srgbClr val="000000"/>
                        </a:solidFill>
                        <a:effectLst/>
                        <a:latin typeface="+mn-lt"/>
                      </a:endParaRPr>
                    </a:p>
                  </a:txBody>
                  <a:tcPr marL="12700" marR="12700" marT="12700" marB="0" anchor="ctr">
                    <a:solidFill>
                      <a:schemeClr val="bg1"/>
                    </a:solidFill>
                  </a:tcPr>
                </a:tc>
                <a:tc>
                  <a:txBody>
                    <a:bodyPr/>
                    <a:lstStyle/>
                    <a:p>
                      <a:pPr algn="l" fontAlgn="b"/>
                      <a:endParaRPr lang="de-DE" sz="1200" b="0" i="0" u="none" strike="noStrike" dirty="0">
                        <a:solidFill>
                          <a:srgbClr val="000000"/>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£m</a:t>
                      </a:r>
                      <a:endParaRPr lang="de-DE" sz="1200" b="1" i="0" u="none" strike="noStrike" dirty="0">
                        <a:solidFill>
                          <a:srgbClr val="2A6688"/>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x '15 EBITDA</a:t>
                      </a:r>
                      <a:endParaRPr lang="de-DE" sz="1200" b="1" i="0" u="none" strike="noStrike" dirty="0">
                        <a:solidFill>
                          <a:srgbClr val="2A6688"/>
                        </a:solidFill>
                        <a:effectLst/>
                        <a:latin typeface="+mn-lt"/>
                      </a:endParaRPr>
                    </a:p>
                  </a:txBody>
                  <a:tcPr marL="12700" marR="12700" marT="12700" marB="0" anchor="ctr">
                    <a:solidFill>
                      <a:schemeClr val="bg1"/>
                    </a:solidFill>
                  </a:tcPr>
                </a:tc>
                <a:tc>
                  <a:txBody>
                    <a:bodyPr/>
                    <a:lstStyle/>
                    <a:p>
                      <a:pPr algn="r" fontAlgn="b"/>
                      <a:r>
                        <a:rPr lang="de-DE" sz="1200" b="1" u="none" strike="noStrike" dirty="0">
                          <a:solidFill>
                            <a:srgbClr val="2A6688"/>
                          </a:solidFill>
                          <a:effectLst/>
                          <a:latin typeface="+mn-lt"/>
                        </a:rPr>
                        <a:t>% total</a:t>
                      </a:r>
                      <a:endParaRPr lang="de-DE" sz="1200" b="1" i="0" u="none" strike="noStrike" dirty="0">
                        <a:solidFill>
                          <a:srgbClr val="2A6688"/>
                        </a:solidFill>
                        <a:effectLst/>
                        <a:latin typeface="+mn-lt"/>
                      </a:endParaRPr>
                    </a:p>
                  </a:txBody>
                  <a:tcPr marL="12700" marR="12700" marT="12700" marB="0" anchor="ctr">
                    <a:solidFill>
                      <a:schemeClr val="bg1"/>
                    </a:solidFill>
                  </a:tcPr>
                </a:tc>
              </a:tr>
              <a:tr h="312692">
                <a:tc>
                  <a:txBody>
                    <a:bodyPr/>
                    <a:lstStyle/>
                    <a:p>
                      <a:pPr marL="0" algn="l" defTabSz="914377" rtl="0" eaLnBrk="1" fontAlgn="b" latinLnBrk="0" hangingPunct="1"/>
                      <a:r>
                        <a:rPr lang="de-DE" sz="1200" u="none" strike="noStrike" kern="1200" dirty="0" err="1">
                          <a:solidFill>
                            <a:schemeClr val="dk1"/>
                          </a:solidFill>
                          <a:effectLst/>
                          <a:latin typeface="+mn-lt"/>
                          <a:ea typeface="+mn-ea"/>
                          <a:cs typeface="+mn-cs"/>
                        </a:rPr>
                        <a:t>Excess</a:t>
                      </a:r>
                      <a:r>
                        <a:rPr lang="de-DE" sz="1200" u="none" strike="noStrike" kern="1200" dirty="0">
                          <a:solidFill>
                            <a:schemeClr val="dk1"/>
                          </a:solidFill>
                          <a:effectLst/>
                          <a:latin typeface="+mn-lt"/>
                          <a:ea typeface="+mn-ea"/>
                          <a:cs typeface="+mn-cs"/>
                        </a:rPr>
                        <a:t> cash</a:t>
                      </a:r>
                    </a:p>
                  </a:txBody>
                  <a:tcPr marL="12700" marR="12700" marT="12700" marB="0" anchor="ctr">
                    <a:solidFill>
                      <a:schemeClr val="bg1"/>
                    </a:solidFill>
                  </a:tcPr>
                </a:tc>
                <a:tc>
                  <a:txBody>
                    <a:bodyPr/>
                    <a:lstStyle/>
                    <a:p>
                      <a:pPr marL="0" algn="r" defTabSz="914377" rtl="0" eaLnBrk="1" fontAlgn="b" latinLnBrk="0" hangingPunct="1"/>
                      <a:endParaRPr lang="de-DE" sz="1200" u="none" strike="noStrike" kern="1200" dirty="0">
                        <a:solidFill>
                          <a:schemeClr val="dk1"/>
                        </a:solidFill>
                        <a:effectLst/>
                        <a:latin typeface="+mn-lt"/>
                        <a:ea typeface="+mn-ea"/>
                        <a:cs typeface="+mn-cs"/>
                      </a:endParaRPr>
                    </a:p>
                  </a:txBody>
                  <a:tcPr anchor="ctr">
                    <a:solidFill>
                      <a:schemeClr val="bg1"/>
                    </a:solidFill>
                  </a:tcPr>
                </a:tc>
                <a:tc>
                  <a:txBody>
                    <a:bodyPr/>
                    <a:lstStyle/>
                    <a:p>
                      <a:pPr marL="0" algn="r" defTabSz="914377" rtl="0" eaLnBrk="1" fontAlgn="b" latinLnBrk="0" hangingPunct="1"/>
                      <a:r>
                        <a:rPr lang="hr-HR" sz="1200" u="none" strike="noStrike" kern="1200" dirty="0">
                          <a:solidFill>
                            <a:schemeClr val="dk1"/>
                          </a:solidFill>
                          <a:effectLst/>
                          <a:latin typeface="+mn-lt"/>
                          <a:ea typeface="+mn-ea"/>
                          <a:cs typeface="+mn-cs"/>
                        </a:rPr>
                        <a:t>8.2 </a:t>
                      </a:r>
                    </a:p>
                  </a:txBody>
                  <a:tcPr marL="12700" marR="12700" marT="12700" marB="0" anchor="ctr">
                    <a:solidFill>
                      <a:schemeClr val="bg1"/>
                    </a:solidFill>
                  </a:tcPr>
                </a:tc>
                <a:tc>
                  <a:txBody>
                    <a:bodyPr/>
                    <a:lstStyle/>
                    <a:p>
                      <a:pPr marL="0" algn="r" defTabSz="914377" rtl="0" eaLnBrk="1" fontAlgn="b" latinLnBrk="0" hangingPunct="1"/>
                      <a:r>
                        <a:rPr lang="nb-NO" sz="1200" u="none" strike="noStrike" kern="1200" dirty="0">
                          <a:solidFill>
                            <a:schemeClr val="dk1"/>
                          </a:solidFill>
                          <a:effectLst/>
                          <a:latin typeface="+mn-lt"/>
                          <a:ea typeface="+mn-ea"/>
                          <a:cs typeface="+mn-cs"/>
                        </a:rPr>
                        <a:t>0.1x</a:t>
                      </a:r>
                    </a:p>
                  </a:txBody>
                  <a:tcPr marL="12700" marR="12700" marT="12700" marB="0" anchor="ctr">
                    <a:solidFill>
                      <a:schemeClr val="bg1"/>
                    </a:solidFill>
                  </a:tcPr>
                </a:tc>
                <a:tc>
                  <a:txBody>
                    <a:bodyPr/>
                    <a:lstStyle/>
                    <a:p>
                      <a:pPr marL="0" algn="r" defTabSz="914377" rtl="0" eaLnBrk="1" fontAlgn="b" latinLnBrk="0" hangingPunct="1"/>
                      <a:r>
                        <a:rPr lang="mr-IN" sz="1200" u="none" strike="noStrike" kern="1200">
                          <a:solidFill>
                            <a:schemeClr val="dk1"/>
                          </a:solidFill>
                          <a:effectLst/>
                          <a:latin typeface="+mn-lt"/>
                          <a:ea typeface="+mn-ea"/>
                          <a:cs typeface="+mn-cs"/>
                        </a:rPr>
                        <a:t>1%</a:t>
                      </a:r>
                    </a:p>
                  </a:txBody>
                  <a:tcPr marL="12700" marR="12700" marT="12700" marB="0" anchor="ctr">
                    <a:solidFill>
                      <a:schemeClr val="bg1"/>
                    </a:solidFill>
                  </a:tcPr>
                </a:tc>
              </a:tr>
              <a:tr h="237316">
                <a:tc>
                  <a:txBody>
                    <a:bodyPr/>
                    <a:lstStyle/>
                    <a:p>
                      <a:pPr marL="0" algn="l" defTabSz="914377" rtl="0" eaLnBrk="1" fontAlgn="b" latinLnBrk="0" hangingPunct="1"/>
                      <a:r>
                        <a:rPr lang="de-DE" sz="1200" u="none" strike="noStrike" kern="1200" dirty="0">
                          <a:solidFill>
                            <a:schemeClr val="dk1"/>
                          </a:solidFill>
                          <a:effectLst/>
                          <a:latin typeface="+mn-lt"/>
                          <a:ea typeface="+mn-ea"/>
                          <a:cs typeface="+mn-cs"/>
                        </a:rPr>
                        <a:t>Senior </a:t>
                      </a:r>
                      <a:r>
                        <a:rPr lang="de-DE" sz="1200" u="none" strike="noStrike" kern="1200" dirty="0" err="1">
                          <a:solidFill>
                            <a:schemeClr val="dk1"/>
                          </a:solidFill>
                          <a:effectLst/>
                          <a:latin typeface="+mn-lt"/>
                          <a:ea typeface="+mn-ea"/>
                          <a:cs typeface="+mn-cs"/>
                        </a:rPr>
                        <a:t>debt</a:t>
                      </a:r>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r>
                        <a:rPr lang="hr-HR" sz="1200" u="none" strike="noStrike" kern="1200" dirty="0">
                          <a:solidFill>
                            <a:schemeClr val="dk1"/>
                          </a:solidFill>
                          <a:effectLst/>
                          <a:latin typeface="+mn-lt"/>
                          <a:ea typeface="+mn-ea"/>
                          <a:cs typeface="+mn-cs"/>
                        </a:rPr>
                        <a:t>228.6</a:t>
                      </a:r>
                    </a:p>
                  </a:txBody>
                  <a:tcPr marL="12700" marR="12700" marT="12700" marB="0" anchor="ctr">
                    <a:solidFill>
                      <a:schemeClr val="bg1"/>
                    </a:solidFill>
                  </a:tcPr>
                </a:tc>
                <a:tc>
                  <a:txBody>
                    <a:bodyPr/>
                    <a:lstStyle/>
                    <a:p>
                      <a:pPr marL="0" algn="r" defTabSz="914377" rtl="0" eaLnBrk="1" fontAlgn="b" latinLnBrk="0" hangingPunct="1"/>
                      <a:r>
                        <a:rPr lang="hr-HR" sz="1200" u="none" strike="noStrike" kern="1200" dirty="0">
                          <a:solidFill>
                            <a:schemeClr val="dk1"/>
                          </a:solidFill>
                          <a:effectLst/>
                          <a:latin typeface="+mn-lt"/>
                          <a:ea typeface="+mn-ea"/>
                          <a:cs typeface="+mn-cs"/>
                        </a:rPr>
                        <a:t>4.0x</a:t>
                      </a:r>
                    </a:p>
                  </a:txBody>
                  <a:tcPr marL="12700" marR="12700" marT="12700" marB="0" anchor="ctr">
                    <a:solidFill>
                      <a:schemeClr val="bg1"/>
                    </a:solidFill>
                  </a:tcPr>
                </a:tc>
                <a:tc>
                  <a:txBody>
                    <a:bodyPr/>
                    <a:lstStyle/>
                    <a:p>
                      <a:pPr marL="0" algn="r" defTabSz="914377" rtl="0" eaLnBrk="1" fontAlgn="b" latinLnBrk="0" hangingPunct="1"/>
                      <a:r>
                        <a:rPr lang="mr-IN" sz="1200" u="none" strike="noStrike" kern="1200" dirty="0">
                          <a:solidFill>
                            <a:schemeClr val="dk1"/>
                          </a:solidFill>
                          <a:effectLst/>
                          <a:latin typeface="+mn-lt"/>
                          <a:ea typeface="+mn-ea"/>
                          <a:cs typeface="+mn-cs"/>
                        </a:rPr>
                        <a:t>38%</a:t>
                      </a:r>
                    </a:p>
                  </a:txBody>
                  <a:tcPr marL="12700" marR="12700" marT="12700" marB="0" anchor="ctr">
                    <a:solidFill>
                      <a:schemeClr val="bg1"/>
                    </a:solidFill>
                  </a:tcPr>
                </a:tc>
              </a:tr>
              <a:tr h="237316">
                <a:tc>
                  <a:txBody>
                    <a:bodyPr/>
                    <a:lstStyle/>
                    <a:p>
                      <a:pPr marL="0" algn="l" defTabSz="914377" rtl="0" eaLnBrk="1" fontAlgn="b" latinLnBrk="0" hangingPunct="1"/>
                      <a:r>
                        <a:rPr lang="de-DE" sz="1200" u="none" strike="noStrike" kern="1200" dirty="0">
                          <a:solidFill>
                            <a:schemeClr val="dk1"/>
                          </a:solidFill>
                          <a:effectLst/>
                          <a:latin typeface="+mn-lt"/>
                          <a:ea typeface="+mn-ea"/>
                          <a:cs typeface="+mn-cs"/>
                        </a:rPr>
                        <a:t>Mezzanine </a:t>
                      </a:r>
                      <a:r>
                        <a:rPr lang="de-DE" sz="1200" u="none" strike="noStrike" kern="1200" dirty="0" err="1">
                          <a:solidFill>
                            <a:schemeClr val="dk1"/>
                          </a:solidFill>
                          <a:effectLst/>
                          <a:latin typeface="+mn-lt"/>
                          <a:ea typeface="+mn-ea"/>
                          <a:cs typeface="+mn-cs"/>
                        </a:rPr>
                        <a:t>debt</a:t>
                      </a:r>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r>
                        <a:rPr lang="nb-NO" sz="1200" u="none" strike="noStrike" kern="1200" dirty="0">
                          <a:solidFill>
                            <a:schemeClr val="dk1"/>
                          </a:solidFill>
                          <a:effectLst/>
                          <a:latin typeface="+mn-lt"/>
                          <a:ea typeface="+mn-ea"/>
                          <a:cs typeface="+mn-cs"/>
                        </a:rPr>
                        <a:t>57.1</a:t>
                      </a: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r" defTabSz="914377" rtl="0" eaLnBrk="1" fontAlgn="b" latinLnBrk="0" hangingPunct="1"/>
                      <a:r>
                        <a:rPr lang="nb-NO" sz="1200" u="none" strike="noStrike" kern="1200" dirty="0">
                          <a:solidFill>
                            <a:schemeClr val="dk1"/>
                          </a:solidFill>
                          <a:effectLst/>
                          <a:latin typeface="+mn-lt"/>
                          <a:ea typeface="+mn-ea"/>
                          <a:cs typeface="+mn-cs"/>
                        </a:rPr>
                        <a:t>1.0x</a:t>
                      </a: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r" defTabSz="914377" rtl="0" eaLnBrk="1" fontAlgn="b" latinLnBrk="0" hangingPunct="1"/>
                      <a:r>
                        <a:rPr lang="mr-IN" sz="1200" u="none" strike="noStrike" kern="1200" dirty="0">
                          <a:solidFill>
                            <a:schemeClr val="dk1"/>
                          </a:solidFill>
                          <a:effectLst/>
                          <a:latin typeface="+mn-lt"/>
                          <a:ea typeface="+mn-ea"/>
                          <a:cs typeface="+mn-cs"/>
                        </a:rPr>
                        <a:t>10%</a:t>
                      </a: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r>
              <a:tr h="237316">
                <a:tc>
                  <a:txBody>
                    <a:bodyPr/>
                    <a:lstStyle/>
                    <a:p>
                      <a:pPr marL="0" algn="l" defTabSz="914377" rtl="0" eaLnBrk="1" fontAlgn="b" latinLnBrk="0" hangingPunct="1"/>
                      <a:r>
                        <a:rPr lang="de-DE" sz="1200" u="none" strike="noStrike" kern="1200" dirty="0" smtClean="0">
                          <a:solidFill>
                            <a:schemeClr val="dk1"/>
                          </a:solidFill>
                          <a:effectLst/>
                          <a:latin typeface="+mn-lt"/>
                          <a:ea typeface="+mn-ea"/>
                          <a:cs typeface="+mn-cs"/>
                        </a:rPr>
                        <a:t>Total </a:t>
                      </a:r>
                      <a:r>
                        <a:rPr lang="de-DE" sz="1200" u="none" strike="noStrike" kern="1200" dirty="0" err="1" smtClean="0">
                          <a:solidFill>
                            <a:schemeClr val="dk1"/>
                          </a:solidFill>
                          <a:effectLst/>
                          <a:latin typeface="+mn-lt"/>
                          <a:ea typeface="+mn-ea"/>
                          <a:cs typeface="+mn-cs"/>
                        </a:rPr>
                        <a:t>Debt</a:t>
                      </a:r>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endParaRPr lang="de-DE" sz="1200" u="none" strike="noStrike" kern="1200" dirty="0">
                        <a:solidFill>
                          <a:schemeClr val="dk1"/>
                        </a:solidFill>
                        <a:effectLst/>
                        <a:latin typeface="+mn-lt"/>
                        <a:ea typeface="+mn-ea"/>
                        <a:cs typeface="+mn-cs"/>
                      </a:endParaRPr>
                    </a:p>
                  </a:txBody>
                  <a:tcPr marL="12700" marR="12700" marT="12700" marB="0" anchor="ctr">
                    <a:solidFill>
                      <a:schemeClr val="bg1"/>
                    </a:solidFill>
                  </a:tcPr>
                </a:tc>
                <a:tc>
                  <a:txBody>
                    <a:bodyPr/>
                    <a:lstStyle/>
                    <a:p>
                      <a:pPr marL="0" algn="r" defTabSz="914377" rtl="0" eaLnBrk="1" fontAlgn="b" latinLnBrk="0" hangingPunct="1"/>
                      <a:r>
                        <a:rPr lang="nb-NO" sz="1200" u="none" strike="noStrike" kern="1200" dirty="0">
                          <a:solidFill>
                            <a:schemeClr val="dk1"/>
                          </a:solidFill>
                          <a:effectLst/>
                          <a:latin typeface="+mn-lt"/>
                          <a:ea typeface="+mn-ea"/>
                          <a:cs typeface="+mn-cs"/>
                        </a:rPr>
                        <a:t>293.9 </a:t>
                      </a: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r" defTabSz="914377" rtl="0" eaLnBrk="1" fontAlgn="b" latinLnBrk="0" hangingPunct="1"/>
                      <a:r>
                        <a:rPr lang="nb-NO" sz="1200" u="none" strike="noStrike" kern="1200" dirty="0">
                          <a:solidFill>
                            <a:schemeClr val="dk1"/>
                          </a:solidFill>
                          <a:effectLst/>
                          <a:latin typeface="+mn-lt"/>
                          <a:ea typeface="+mn-ea"/>
                          <a:cs typeface="+mn-cs"/>
                        </a:rPr>
                        <a:t>5.1x</a:t>
                      </a: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r" defTabSz="914377" rtl="0" eaLnBrk="1" fontAlgn="b" latinLnBrk="0" hangingPunct="1"/>
                      <a:r>
                        <a:rPr lang="mr-IN" sz="1200" u="none" strike="noStrike" kern="1200" dirty="0">
                          <a:solidFill>
                            <a:schemeClr val="dk1"/>
                          </a:solidFill>
                          <a:effectLst/>
                          <a:latin typeface="+mn-lt"/>
                          <a:ea typeface="+mn-ea"/>
                          <a:cs typeface="+mn-cs"/>
                        </a:rPr>
                        <a:t>49%</a:t>
                      </a: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r>
              <a:tr h="312692">
                <a:tc>
                  <a:txBody>
                    <a:bodyPr/>
                    <a:lstStyle/>
                    <a:p>
                      <a:pPr algn="l" fontAlgn="b"/>
                      <a:r>
                        <a:rPr lang="de-DE" sz="1200" u="none" strike="noStrike" dirty="0">
                          <a:effectLst/>
                          <a:latin typeface="+mn-lt"/>
                        </a:rPr>
                        <a:t>Sponsor </a:t>
                      </a:r>
                      <a:r>
                        <a:rPr lang="de-DE" sz="1200" u="none" strike="noStrike" dirty="0" err="1">
                          <a:effectLst/>
                          <a:latin typeface="+mn-lt"/>
                        </a:rPr>
                        <a:t>equity</a:t>
                      </a:r>
                      <a:endParaRPr lang="de-DE"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endParaRPr lang="de-DE" sz="1200" dirty="0">
                        <a:latin typeface="+mn-lt"/>
                      </a:endParaRPr>
                    </a:p>
                  </a:txBody>
                  <a:tcPr anchor="ctr">
                    <a:solidFill>
                      <a:schemeClr val="bg1"/>
                    </a:solidFill>
                  </a:tcPr>
                </a:tc>
                <a:tc>
                  <a:txBody>
                    <a:bodyPr/>
                    <a:lstStyle/>
                    <a:p>
                      <a:pPr algn="r" fontAlgn="b"/>
                      <a:r>
                        <a:rPr lang="hr-HR" sz="1200" u="none" strike="noStrike">
                          <a:effectLst/>
                          <a:latin typeface="+mn-lt"/>
                        </a:rPr>
                        <a:t>304.3</a:t>
                      </a:r>
                      <a:endParaRPr lang="hr-HR" sz="1200" b="0" i="0" u="none" strike="noStrike">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nb-NO" sz="1200" u="none" strike="noStrike" dirty="0">
                          <a:effectLst/>
                          <a:latin typeface="+mn-lt"/>
                        </a:rPr>
                        <a:t>5.3x</a:t>
                      </a:r>
                      <a:endParaRPr lang="nb-NO"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mr-IN" sz="1200" u="none" strike="noStrike" dirty="0">
                          <a:effectLst/>
                          <a:latin typeface="+mn-lt"/>
                        </a:rPr>
                        <a:t>51%</a:t>
                      </a:r>
                      <a:endParaRPr lang="mr-IN" sz="1200" b="0" i="0" u="none" strike="noStrike" dirty="0">
                        <a:effectLst/>
                        <a:latin typeface="+mn-lt"/>
                      </a:endParaRPr>
                    </a:p>
                  </a:txBody>
                  <a:tcPr marL="12700" marR="12700" marT="12700" marB="0" anchor="ctr">
                    <a:lnB w="12700" cap="flat" cmpd="sng" algn="ctr">
                      <a:solidFill>
                        <a:schemeClr val="tx1"/>
                      </a:solidFill>
                      <a:prstDash val="solid"/>
                      <a:round/>
                      <a:headEnd type="none" w="med" len="med"/>
                      <a:tailEnd type="none" w="med" len="med"/>
                    </a:lnB>
                    <a:solidFill>
                      <a:schemeClr val="bg1"/>
                    </a:solidFill>
                  </a:tcPr>
                </a:tc>
              </a:tr>
              <a:tr h="237316">
                <a:tc>
                  <a:txBody>
                    <a:bodyPr/>
                    <a:lstStyle/>
                    <a:p>
                      <a:pPr algn="l" fontAlgn="b"/>
                      <a:r>
                        <a:rPr lang="de-DE" sz="1200" b="1" u="none" strike="noStrike" dirty="0">
                          <a:effectLst/>
                          <a:latin typeface="+mn-lt"/>
                        </a:rPr>
                        <a:t>Total</a:t>
                      </a:r>
                      <a:endParaRPr lang="de-DE" sz="1200" b="1" i="0" u="none" strike="noStrike" dirty="0">
                        <a:solidFill>
                          <a:srgbClr val="000000"/>
                        </a:solidFill>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de-DE" sz="1200" b="1" i="0" u="none" strike="noStrike" dirty="0">
                        <a:solidFill>
                          <a:srgbClr val="000000"/>
                        </a:solidFill>
                        <a:effectLst/>
                        <a:latin typeface="+mn-lt"/>
                      </a:endParaRPr>
                    </a:p>
                  </a:txBody>
                  <a:tcPr marL="12700" marR="12700" marT="12700" marB="0" anchor="ctr">
                    <a:solidFill>
                      <a:schemeClr val="bg1"/>
                    </a:solidFill>
                  </a:tcPr>
                </a:tc>
                <a:tc>
                  <a:txBody>
                    <a:bodyPr/>
                    <a:lstStyle/>
                    <a:p>
                      <a:pPr algn="r" fontAlgn="b"/>
                      <a:r>
                        <a:rPr lang="hr-HR" sz="1200" b="1" u="none" strike="noStrike" dirty="0">
                          <a:effectLst/>
                          <a:latin typeface="+mn-lt"/>
                        </a:rPr>
                        <a:t>598.1</a:t>
                      </a:r>
                      <a:endParaRPr lang="hr-HR"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nb-NO" sz="1200" b="1" u="none" strike="noStrike" dirty="0">
                          <a:effectLst/>
                          <a:latin typeface="+mn-lt"/>
                        </a:rPr>
                        <a:t>10.5x</a:t>
                      </a:r>
                      <a:endParaRPr lang="nb-NO"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c>
                  <a:txBody>
                    <a:bodyPr/>
                    <a:lstStyle/>
                    <a:p>
                      <a:pPr algn="r" fontAlgn="b"/>
                      <a:r>
                        <a:rPr lang="de-DE" sz="1200" b="1" i="0" u="none" strike="noStrike" dirty="0" smtClean="0">
                          <a:effectLst/>
                          <a:latin typeface="+mn-lt"/>
                        </a:rPr>
                        <a:t>100%</a:t>
                      </a:r>
                      <a:endParaRPr lang="mr-IN" sz="1200" b="1" i="0" u="none" strike="noStrike" dirty="0">
                        <a:effectLst/>
                        <a:latin typeface="+mn-lt"/>
                      </a:endParaRPr>
                    </a:p>
                  </a:txBody>
                  <a:tcPr marL="12700" marR="12700" marT="12700" marB="0" anchor="ct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0" name="Rechteck 9"/>
          <p:cNvSpPr/>
          <p:nvPr/>
        </p:nvSpPr>
        <p:spPr>
          <a:xfrm>
            <a:off x="518681" y="1212644"/>
            <a:ext cx="1326004" cy="341632"/>
          </a:xfrm>
          <a:prstGeom prst="rect">
            <a:avLst/>
          </a:prstGeom>
        </p:spPr>
        <p:txBody>
          <a:bodyPr wrap="none">
            <a:spAutoFit/>
          </a:bodyPr>
          <a:lstStyle/>
          <a:p>
            <a:pPr algn="ctr">
              <a:lnSpc>
                <a:spcPct val="90000"/>
              </a:lnSpc>
              <a:spcBef>
                <a:spcPts val="1000"/>
              </a:spcBef>
              <a:buClr>
                <a:srgbClr val="EAB200"/>
              </a:buClr>
            </a:pPr>
            <a:r>
              <a:rPr lang="en-IN" b="1" dirty="0" smtClean="0">
                <a:solidFill>
                  <a:srgbClr val="3F3F3F"/>
                </a:solidFill>
              </a:rPr>
              <a:t>SOURCES</a:t>
            </a:r>
            <a:endParaRPr lang="en-IN" dirty="0">
              <a:solidFill>
                <a:srgbClr val="3F3F3F"/>
              </a:solidFill>
            </a:endParaRPr>
          </a:p>
        </p:txBody>
      </p:sp>
      <p:sp>
        <p:nvSpPr>
          <p:cNvPr id="11" name="Rechteck 10"/>
          <p:cNvSpPr/>
          <p:nvPr/>
        </p:nvSpPr>
        <p:spPr>
          <a:xfrm>
            <a:off x="518681" y="3687636"/>
            <a:ext cx="3172792" cy="341632"/>
          </a:xfrm>
          <a:prstGeom prst="rect">
            <a:avLst/>
          </a:prstGeom>
        </p:spPr>
        <p:txBody>
          <a:bodyPr wrap="none">
            <a:spAutoFit/>
          </a:bodyPr>
          <a:lstStyle/>
          <a:p>
            <a:pPr algn="ctr">
              <a:lnSpc>
                <a:spcPct val="90000"/>
              </a:lnSpc>
              <a:spcBef>
                <a:spcPts val="1000"/>
              </a:spcBef>
              <a:buClr>
                <a:srgbClr val="EAB200"/>
              </a:buClr>
            </a:pPr>
            <a:r>
              <a:rPr lang="en-IN" b="1" smtClean="0">
                <a:solidFill>
                  <a:srgbClr val="3F3F3F"/>
                </a:solidFill>
              </a:rPr>
              <a:t>FINANCIAL ASSUMPTIONS</a:t>
            </a:r>
            <a:endParaRPr lang="en-IN" dirty="0">
              <a:solidFill>
                <a:srgbClr val="3F3F3F"/>
              </a:solidFill>
            </a:endParaRPr>
          </a:p>
        </p:txBody>
      </p:sp>
      <p:sp>
        <p:nvSpPr>
          <p:cNvPr id="17" name="Text Placeholder 14">
            <a:extLst>
              <a:ext uri="{FF2B5EF4-FFF2-40B4-BE49-F238E27FC236}">
                <a16:creationId xmlns="" xmlns:a16="http://schemas.microsoft.com/office/drawing/2014/main" id="{24E18385-8BEA-4522-ABAA-5AB38F0D4FC2}"/>
              </a:ext>
            </a:extLst>
          </p:cNvPr>
          <p:cNvSpPr>
            <a:spLocks noGrp="1"/>
          </p:cNvSpPr>
          <p:nvPr>
            <p:ph idx="1"/>
          </p:nvPr>
        </p:nvSpPr>
        <p:spPr>
          <a:xfrm>
            <a:off x="518678" y="4140200"/>
            <a:ext cx="9981010" cy="1939903"/>
          </a:xfrm>
        </p:spPr>
        <p:txBody>
          <a:bodyPr/>
          <a:lstStyle/>
          <a:p>
            <a:pPr>
              <a:spcBef>
                <a:spcPts val="400"/>
              </a:spcBef>
              <a:spcAft>
                <a:spcPts val="400"/>
              </a:spcAft>
            </a:pPr>
            <a:r>
              <a:rPr lang="en-US" sz="1400" dirty="0" smtClean="0"/>
              <a:t>EBITDA margin growth p.a. 0.25% p.a.</a:t>
            </a:r>
          </a:p>
          <a:p>
            <a:pPr>
              <a:spcBef>
                <a:spcPts val="400"/>
              </a:spcBef>
              <a:spcAft>
                <a:spcPts val="400"/>
              </a:spcAft>
            </a:pPr>
            <a:r>
              <a:rPr lang="en-US" sz="1400" dirty="0" smtClean="0"/>
              <a:t>Rent growth </a:t>
            </a:r>
            <a:r>
              <a:rPr lang="en-US" sz="1400" dirty="0"/>
              <a:t>by </a:t>
            </a:r>
            <a:r>
              <a:rPr lang="en-US" sz="1400" dirty="0" smtClean="0"/>
              <a:t>5% </a:t>
            </a:r>
            <a:r>
              <a:rPr lang="en-US" sz="1400" dirty="0" err="1" smtClean="0"/>
              <a:t>p..a</a:t>
            </a:r>
            <a:r>
              <a:rPr lang="en-US" sz="1400" dirty="0" smtClean="0"/>
              <a:t>.</a:t>
            </a:r>
          </a:p>
          <a:p>
            <a:pPr>
              <a:spcBef>
                <a:spcPts val="400"/>
              </a:spcBef>
              <a:spcAft>
                <a:spcPts val="400"/>
              </a:spcAft>
            </a:pPr>
            <a:r>
              <a:rPr lang="en-US" sz="1400" dirty="0" smtClean="0"/>
              <a:t>Store openings each 2 years</a:t>
            </a:r>
            <a:endParaRPr lang="en-US" sz="1400" dirty="0"/>
          </a:p>
          <a:p>
            <a:pPr>
              <a:spcBef>
                <a:spcPts val="400"/>
              </a:spcBef>
              <a:spcAft>
                <a:spcPts val="400"/>
              </a:spcAft>
            </a:pPr>
            <a:r>
              <a:rPr lang="en-US" sz="1400" dirty="0" err="1" smtClean="0"/>
              <a:t>CapEx</a:t>
            </a:r>
            <a:r>
              <a:rPr lang="en-US" sz="1400" dirty="0" smtClean="0"/>
              <a:t> fixed by £10m p.a.</a:t>
            </a:r>
          </a:p>
          <a:p>
            <a:pPr>
              <a:spcBef>
                <a:spcPts val="400"/>
              </a:spcBef>
              <a:spcAft>
                <a:spcPts val="400"/>
              </a:spcAft>
            </a:pPr>
            <a:endParaRPr lang="en-US" sz="1400" dirty="0"/>
          </a:p>
        </p:txBody>
      </p:sp>
    </p:spTree>
    <p:extLst>
      <p:ext uri="{BB962C8B-B14F-4D97-AF65-F5344CB8AC3E}">
        <p14:creationId xmlns:p14="http://schemas.microsoft.com/office/powerpoint/2010/main" val="515671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smtClean="0"/>
              <a:t>17</a:t>
            </a:r>
            <a:r>
              <a:rPr lang="en-IN" baseline="30000" dirty="0" smtClean="0"/>
              <a:t>th</a:t>
            </a:r>
            <a:r>
              <a:rPr lang="en-IN" dirty="0" smtClean="0"/>
              <a:t> October</a:t>
            </a:r>
            <a:endParaRPr lang="en-IN"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r>
              <a:rPr lang="en-ZA" dirty="0" smtClean="0"/>
              <a:t>LBO Model Extracts (2/2)</a:t>
            </a:r>
            <a:endParaRPr lang="en-IN" b="0" dirty="0"/>
          </a:p>
        </p:txBody>
      </p:sp>
      <p:cxnSp>
        <p:nvCxnSpPr>
          <p:cNvPr id="25" name="Gerade Verbindung 24"/>
          <p:cNvCxnSpPr/>
          <p:nvPr/>
        </p:nvCxnSpPr>
        <p:spPr>
          <a:xfrm flipH="1">
            <a:off x="6058763" y="571500"/>
            <a:ext cx="31231" cy="578485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Foliennummernplatzhalter 42"/>
          <p:cNvSpPr>
            <a:spLocks noGrp="1"/>
          </p:cNvSpPr>
          <p:nvPr>
            <p:ph type="sldNum" sz="quarter" idx="18"/>
          </p:nvPr>
        </p:nvSpPr>
        <p:spPr/>
        <p:txBody>
          <a:bodyPr/>
          <a:lstStyle/>
          <a:p>
            <a:fld id="{8699F50C-BE38-4BD0-BA84-9B090E1F2B9B}" type="slidenum">
              <a:rPr lang="en-IN" smtClean="0"/>
              <a:t>5</a:t>
            </a:fld>
            <a:endParaRPr lang="en-IN" dirty="0"/>
          </a:p>
        </p:txBody>
      </p:sp>
      <p:graphicFrame>
        <p:nvGraphicFramePr>
          <p:cNvPr id="3" name="Tabelle 2"/>
          <p:cNvGraphicFramePr>
            <a:graphicFrameLocks noGrp="1"/>
          </p:cNvGraphicFramePr>
          <p:nvPr>
            <p:extLst>
              <p:ext uri="{D42A27DB-BD31-4B8C-83A1-F6EECF244321}">
                <p14:modId xmlns:p14="http://schemas.microsoft.com/office/powerpoint/2010/main" val="191185808"/>
              </p:ext>
            </p:extLst>
          </p:nvPr>
        </p:nvGraphicFramePr>
        <p:xfrm>
          <a:off x="605231" y="1085059"/>
          <a:ext cx="4843069" cy="2534441"/>
        </p:xfrm>
        <a:graphic>
          <a:graphicData uri="http://schemas.openxmlformats.org/drawingml/2006/table">
            <a:tbl>
              <a:tblPr/>
              <a:tblGrid>
                <a:gridCol w="476574"/>
                <a:gridCol w="1150859"/>
                <a:gridCol w="1049313"/>
                <a:gridCol w="1015464"/>
                <a:gridCol w="1150859"/>
              </a:tblGrid>
              <a:tr h="362063">
                <a:tc>
                  <a:txBody>
                    <a:bodyPr/>
                    <a:lstStyle/>
                    <a:p>
                      <a:pPr algn="l" fontAlgn="b"/>
                      <a:endParaRPr lang="de-DE" sz="1400" b="1" i="0" u="none" strike="noStrike" dirty="0">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dirty="0">
                        <a:effectLst/>
                        <a:latin typeface="+mn-lt"/>
                      </a:endParaRPr>
                    </a:p>
                  </a:txBody>
                  <a:tcPr marL="12700" marR="12700" marT="12700" marB="0" anchor="b">
                    <a:lnL>
                      <a:noFill/>
                    </a:lnL>
                    <a:lnR>
                      <a:noFill/>
                    </a:lnR>
                    <a:lnT>
                      <a:noFill/>
                    </a:lnT>
                    <a:lnB>
                      <a:noFill/>
                    </a:lnB>
                  </a:tcPr>
                </a:tc>
                <a:tc gridSpan="3">
                  <a:txBody>
                    <a:bodyPr/>
                    <a:lstStyle/>
                    <a:p>
                      <a:pPr algn="ctr" fontAlgn="b"/>
                      <a:r>
                        <a:rPr lang="de-DE" sz="1400" b="1" i="0" u="none" strike="noStrike">
                          <a:effectLst/>
                          <a:latin typeface="+mn-lt"/>
                        </a:rPr>
                        <a:t>Premium paid</a:t>
                      </a:r>
                    </a:p>
                  </a:txBody>
                  <a:tcPr marL="12700" marR="12700" marT="12700" marB="0" anchor="b">
                    <a:lnL>
                      <a:noFill/>
                    </a:lnL>
                    <a:lnR>
                      <a:noFill/>
                    </a:lnR>
                    <a:lnT>
                      <a:noFill/>
                    </a:lnT>
                    <a:lnB>
                      <a:noFill/>
                    </a:lnB>
                  </a:tcPr>
                </a:tc>
                <a:tc hMerge="1">
                  <a:txBody>
                    <a:bodyPr/>
                    <a:lstStyle/>
                    <a:p>
                      <a:endParaRPr lang="de-DE"/>
                    </a:p>
                  </a:txBody>
                  <a:tcPr/>
                </a:tc>
                <a:tc hMerge="1">
                  <a:txBody>
                    <a:bodyPr/>
                    <a:lstStyle/>
                    <a:p>
                      <a:endParaRPr lang="de-DE"/>
                    </a:p>
                  </a:txBody>
                  <a:tcPr/>
                </a:tc>
              </a:tr>
              <a:tr h="362063">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a:txBody>
                    <a:bodyPr/>
                    <a:lstStyle/>
                    <a:p>
                      <a:pPr algn="ctr" fontAlgn="b"/>
                      <a:r>
                        <a:rPr lang="mr-IN" sz="1400" b="0" i="0" u="none" strike="noStrike" dirty="0">
                          <a:solidFill>
                            <a:schemeClr val="tx1"/>
                          </a:solidFill>
                          <a:effectLst/>
                          <a:latin typeface="+mn-lt"/>
                        </a:rPr>
                        <a:t>20%</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25%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30%</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2063">
                <a:tc rowSpan="5">
                  <a:txBody>
                    <a:bodyPr/>
                    <a:lstStyle/>
                    <a:p>
                      <a:pPr algn="r" fontAlgn="b"/>
                      <a:r>
                        <a:rPr lang="de-DE" sz="1400" b="1" i="0" u="none" strike="noStrike" dirty="0">
                          <a:solidFill>
                            <a:srgbClr val="000000"/>
                          </a:solidFill>
                          <a:effectLst/>
                          <a:latin typeface="+mn-lt"/>
                        </a:rPr>
                        <a:t>Exit multiple</a:t>
                      </a:r>
                    </a:p>
                  </a:txBody>
                  <a:tcPr marL="12700" marR="12700" marT="12700" marB="0" vert="vert270" anchor="b">
                    <a:lnL>
                      <a:noFill/>
                    </a:lnL>
                    <a:lnR>
                      <a:noFill/>
                    </a:lnR>
                    <a:lnT>
                      <a:noFill/>
                    </a:lnT>
                    <a:lnB>
                      <a:noFill/>
                    </a:lnB>
                  </a:tcPr>
                </a:tc>
                <a:tc>
                  <a:txBody>
                    <a:bodyPr/>
                    <a:lstStyle/>
                    <a:p>
                      <a:pPr algn="ctr" fontAlgn="b"/>
                      <a:r>
                        <a:rPr lang="hr-HR" sz="1400" b="0" i="0" u="none" strike="noStrike" dirty="0">
                          <a:solidFill>
                            <a:schemeClr val="tx1"/>
                          </a:solidFill>
                          <a:effectLst/>
                          <a:latin typeface="+mn-lt"/>
                        </a:rPr>
                        <a:t>9.0x</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18.2%</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ACACC"/>
                    </a:solidFill>
                  </a:tcPr>
                </a:tc>
                <a:tc>
                  <a:txBody>
                    <a:bodyPr/>
                    <a:lstStyle/>
                    <a:p>
                      <a:pPr algn="r" fontAlgn="b"/>
                      <a:r>
                        <a:rPr lang="mr-IN" sz="1400" b="0" i="0" u="none" strike="noStrike" dirty="0">
                          <a:effectLst/>
                          <a:latin typeface="+mn-lt"/>
                        </a:rPr>
                        <a:t>16.8%</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F9979A"/>
                    </a:solidFill>
                  </a:tcPr>
                </a:tc>
                <a:tc>
                  <a:txBody>
                    <a:bodyPr/>
                    <a:lstStyle/>
                    <a:p>
                      <a:pPr algn="r" fontAlgn="b"/>
                      <a:r>
                        <a:rPr lang="mr-IN" sz="1400" b="0" i="0" u="none" strike="noStrike">
                          <a:effectLst/>
                          <a:latin typeface="+mn-lt"/>
                        </a:rPr>
                        <a:t>15.4%</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F8696B"/>
                    </a:solidFill>
                  </a:tcPr>
                </a:tc>
              </a:tr>
              <a:tr h="362063">
                <a:tc vMerge="1">
                  <a:txBody>
                    <a:bodyPr/>
                    <a:lstStyle/>
                    <a:p>
                      <a:endParaRPr lang="de-DE"/>
                    </a:p>
                  </a:txBody>
                  <a:tcPr/>
                </a:tc>
                <a:tc>
                  <a:txBody>
                    <a:bodyPr/>
                    <a:lstStyle/>
                    <a:p>
                      <a:pPr algn="ctr" fontAlgn="b"/>
                      <a:r>
                        <a:rPr lang="hr-HR" sz="1400" b="0" i="0" u="none" strike="noStrike" dirty="0">
                          <a:solidFill>
                            <a:schemeClr val="tx1"/>
                          </a:solidFill>
                          <a:effectLst/>
                          <a:latin typeface="+mn-lt"/>
                        </a:rPr>
                        <a:t>9.5x</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19.7%</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mr-IN" sz="1400" b="0" i="0" u="none" strike="noStrike" dirty="0">
                          <a:effectLst/>
                          <a:latin typeface="+mn-lt"/>
                        </a:rPr>
                        <a:t>18.2%</a:t>
                      </a:r>
                    </a:p>
                  </a:txBody>
                  <a:tcPr marL="12700" marR="12700" marT="12700" marB="0" anchor="b">
                    <a:lnL>
                      <a:noFill/>
                    </a:lnL>
                    <a:lnR>
                      <a:noFill/>
                    </a:lnR>
                    <a:lnT>
                      <a:noFill/>
                    </a:lnT>
                    <a:lnB>
                      <a:noFill/>
                    </a:lnB>
                    <a:solidFill>
                      <a:srgbClr val="FAC8CB"/>
                    </a:solidFill>
                  </a:tcPr>
                </a:tc>
                <a:tc>
                  <a:txBody>
                    <a:bodyPr/>
                    <a:lstStyle/>
                    <a:p>
                      <a:pPr algn="r" fontAlgn="b"/>
                      <a:r>
                        <a:rPr lang="mr-IN" sz="1400" b="0" i="0" u="none" strike="noStrike" dirty="0">
                          <a:effectLst/>
                          <a:latin typeface="+mn-lt"/>
                        </a:rPr>
                        <a:t>16.8%</a:t>
                      </a:r>
                    </a:p>
                  </a:txBody>
                  <a:tcPr marL="12700" marR="12700" marT="12700" marB="0" anchor="b">
                    <a:lnL>
                      <a:noFill/>
                    </a:lnL>
                    <a:lnR>
                      <a:noFill/>
                    </a:lnR>
                    <a:lnT>
                      <a:noFill/>
                    </a:lnT>
                    <a:lnB>
                      <a:noFill/>
                    </a:lnB>
                    <a:solidFill>
                      <a:srgbClr val="F9999B"/>
                    </a:solidFill>
                  </a:tcPr>
                </a:tc>
              </a:tr>
              <a:tr h="362063">
                <a:tc vMerge="1">
                  <a:txBody>
                    <a:bodyPr/>
                    <a:lstStyle/>
                    <a:p>
                      <a:endParaRPr lang="de-DE"/>
                    </a:p>
                  </a:txBody>
                  <a:tcPr/>
                </a:tc>
                <a:tc>
                  <a:txBody>
                    <a:bodyPr/>
                    <a:lstStyle/>
                    <a:p>
                      <a:pPr algn="ctr" fontAlgn="b"/>
                      <a:r>
                        <a:rPr lang="nb-NO" sz="1400" b="0" i="0" u="none" strike="noStrike" dirty="0">
                          <a:solidFill>
                            <a:schemeClr val="tx1"/>
                          </a:solidFill>
                          <a:effectLst/>
                          <a:latin typeface="+mn-lt"/>
                        </a:rPr>
                        <a:t>10.1x</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21.4%</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BBE2C7"/>
                    </a:solidFill>
                  </a:tcPr>
                </a:tc>
                <a:tc>
                  <a:txBody>
                    <a:bodyPr/>
                    <a:lstStyle/>
                    <a:p>
                      <a:pPr algn="r" fontAlgn="b"/>
                      <a:r>
                        <a:rPr lang="mr-IN" sz="1400" b="0" i="0" u="none" strike="noStrike">
                          <a:effectLst/>
                          <a:latin typeface="+mn-lt"/>
                        </a:rPr>
                        <a:t>19.9%</a:t>
                      </a:r>
                    </a:p>
                  </a:txBody>
                  <a:tcPr marL="12700" marR="12700" marT="12700" marB="0" anchor="b">
                    <a:lnL>
                      <a:noFill/>
                    </a:lnL>
                    <a:lnR>
                      <a:noFill/>
                    </a:lnR>
                    <a:lnT>
                      <a:noFill/>
                    </a:lnT>
                    <a:lnB>
                      <a:noFill/>
                    </a:lnB>
                    <a:solidFill>
                      <a:srgbClr val="F5F9F9"/>
                    </a:solidFill>
                  </a:tcPr>
                </a:tc>
                <a:tc>
                  <a:txBody>
                    <a:bodyPr/>
                    <a:lstStyle/>
                    <a:p>
                      <a:pPr algn="r" fontAlgn="b"/>
                      <a:r>
                        <a:rPr lang="mr-IN" sz="1400" b="0" i="0" u="none" strike="noStrike" dirty="0">
                          <a:effectLst/>
                          <a:latin typeface="+mn-lt"/>
                        </a:rPr>
                        <a:t>18.5%</a:t>
                      </a:r>
                    </a:p>
                  </a:txBody>
                  <a:tcPr marL="12700" marR="12700" marT="12700" marB="0" anchor="b">
                    <a:lnL>
                      <a:noFill/>
                    </a:lnL>
                    <a:lnR>
                      <a:noFill/>
                    </a:lnR>
                    <a:lnT>
                      <a:noFill/>
                    </a:lnT>
                    <a:lnB>
                      <a:noFill/>
                    </a:lnB>
                    <a:solidFill>
                      <a:srgbClr val="FAD2D5"/>
                    </a:solidFill>
                  </a:tcPr>
                </a:tc>
              </a:tr>
              <a:tr h="362063">
                <a:tc vMerge="1">
                  <a:txBody>
                    <a:bodyPr/>
                    <a:lstStyle/>
                    <a:p>
                      <a:endParaRPr lang="de-DE"/>
                    </a:p>
                  </a:txBody>
                  <a:tcPr/>
                </a:tc>
                <a:tc>
                  <a:txBody>
                    <a:bodyPr/>
                    <a:lstStyle/>
                    <a:p>
                      <a:pPr algn="ctr" fontAlgn="b"/>
                      <a:r>
                        <a:rPr lang="nb-NO" sz="1400" b="0" i="0" u="none" strike="noStrike" dirty="0">
                          <a:solidFill>
                            <a:schemeClr val="tx1"/>
                          </a:solidFill>
                          <a:effectLst/>
                          <a:latin typeface="+mn-lt"/>
                        </a:rPr>
                        <a:t>10.5x</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dirty="0">
                          <a:effectLst/>
                          <a:latin typeface="+mn-lt"/>
                        </a:rPr>
                        <a:t>22.4%</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94D2A6"/>
                    </a:solidFill>
                  </a:tcPr>
                </a:tc>
                <a:tc>
                  <a:txBody>
                    <a:bodyPr/>
                    <a:lstStyle/>
                    <a:p>
                      <a:pPr algn="r" fontAlgn="b"/>
                      <a:r>
                        <a:rPr lang="mr-IN" sz="1400" b="0" i="0" u="none" strike="noStrike" dirty="0">
                          <a:effectLst/>
                          <a:latin typeface="+mn-lt"/>
                        </a:rPr>
                        <a:t>20.9%</a:t>
                      </a:r>
                    </a:p>
                  </a:txBody>
                  <a:tcPr marL="12700" marR="12700" marT="12700" marB="0" anchor="b">
                    <a:lnL>
                      <a:noFill/>
                    </a:lnL>
                    <a:lnR>
                      <a:noFill/>
                    </a:lnR>
                    <a:lnT>
                      <a:noFill/>
                    </a:lnT>
                    <a:lnB>
                      <a:noFill/>
                    </a:lnB>
                    <a:solidFill>
                      <a:srgbClr val="CFEAD8"/>
                    </a:solidFill>
                  </a:tcPr>
                </a:tc>
                <a:tc>
                  <a:txBody>
                    <a:bodyPr/>
                    <a:lstStyle/>
                    <a:p>
                      <a:pPr algn="r" fontAlgn="b"/>
                      <a:r>
                        <a:rPr lang="mr-IN" sz="1400" b="0" i="0" u="none" strike="noStrike" dirty="0">
                          <a:effectLst/>
                          <a:latin typeface="+mn-lt"/>
                        </a:rPr>
                        <a:t>19.5%</a:t>
                      </a:r>
                    </a:p>
                  </a:txBody>
                  <a:tcPr marL="12700" marR="12700" marT="12700" marB="0" anchor="b">
                    <a:lnL>
                      <a:noFill/>
                    </a:lnL>
                    <a:lnR>
                      <a:noFill/>
                    </a:lnR>
                    <a:lnT>
                      <a:noFill/>
                    </a:lnT>
                    <a:lnB>
                      <a:noFill/>
                    </a:lnB>
                    <a:solidFill>
                      <a:srgbClr val="FBF4F7"/>
                    </a:solidFill>
                  </a:tcPr>
                </a:tc>
              </a:tr>
              <a:tr h="362063">
                <a:tc vMerge="1">
                  <a:txBody>
                    <a:bodyPr/>
                    <a:lstStyle/>
                    <a:p>
                      <a:endParaRPr lang="de-DE"/>
                    </a:p>
                  </a:txBody>
                  <a:tcPr/>
                </a:tc>
                <a:tc>
                  <a:txBody>
                    <a:bodyPr/>
                    <a:lstStyle/>
                    <a:p>
                      <a:pPr algn="ctr" fontAlgn="b"/>
                      <a:r>
                        <a:rPr lang="nb-NO" sz="1400" b="0" i="0" u="none" strike="noStrike" dirty="0">
                          <a:solidFill>
                            <a:schemeClr val="tx1"/>
                          </a:solidFill>
                          <a:effectLst/>
                          <a:latin typeface="+mn-lt"/>
                        </a:rPr>
                        <a:t>11.0x</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23.7%</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r" fontAlgn="b"/>
                      <a:r>
                        <a:rPr lang="mr-IN" sz="1400" b="0" i="0" u="none" strike="noStrike">
                          <a:effectLst/>
                          <a:latin typeface="+mn-lt"/>
                        </a:rPr>
                        <a:t>22.1%</a:t>
                      </a:r>
                    </a:p>
                  </a:txBody>
                  <a:tcPr marL="12700" marR="12700" marT="12700" marB="0" anchor="b">
                    <a:lnL>
                      <a:noFill/>
                    </a:lnL>
                    <a:lnR>
                      <a:noFill/>
                    </a:lnR>
                    <a:lnT>
                      <a:noFill/>
                    </a:lnT>
                    <a:lnB>
                      <a:noFill/>
                    </a:lnB>
                    <a:solidFill>
                      <a:srgbClr val="9FD6AF"/>
                    </a:solidFill>
                  </a:tcPr>
                </a:tc>
                <a:tc>
                  <a:txBody>
                    <a:bodyPr/>
                    <a:lstStyle/>
                    <a:p>
                      <a:pPr algn="r" fontAlgn="b"/>
                      <a:r>
                        <a:rPr lang="mr-IN" sz="1400" b="0" i="0" u="none" strike="noStrike" dirty="0">
                          <a:effectLst/>
                          <a:latin typeface="+mn-lt"/>
                        </a:rPr>
                        <a:t>20.7%</a:t>
                      </a:r>
                    </a:p>
                  </a:txBody>
                  <a:tcPr marL="12700" marR="12700" marT="12700" marB="0" anchor="b">
                    <a:lnL>
                      <a:noFill/>
                    </a:lnL>
                    <a:lnR>
                      <a:noFill/>
                    </a:lnR>
                    <a:lnT>
                      <a:noFill/>
                    </a:lnT>
                    <a:lnB>
                      <a:noFill/>
                    </a:lnB>
                    <a:solidFill>
                      <a:srgbClr val="D6EDDE"/>
                    </a:solidFill>
                  </a:tcPr>
                </a:tc>
              </a:tr>
            </a:tbl>
          </a:graphicData>
        </a:graphic>
      </p:graphicFrame>
      <p:graphicFrame>
        <p:nvGraphicFramePr>
          <p:cNvPr id="5" name="Tabelle 4"/>
          <p:cNvGraphicFramePr>
            <a:graphicFrameLocks noGrp="1"/>
          </p:cNvGraphicFramePr>
          <p:nvPr>
            <p:extLst>
              <p:ext uri="{D42A27DB-BD31-4B8C-83A1-F6EECF244321}">
                <p14:modId xmlns:p14="http://schemas.microsoft.com/office/powerpoint/2010/main" val="624339144"/>
              </p:ext>
            </p:extLst>
          </p:nvPr>
        </p:nvGraphicFramePr>
        <p:xfrm>
          <a:off x="5981700" y="1085059"/>
          <a:ext cx="4640822" cy="2534441"/>
        </p:xfrm>
        <a:graphic>
          <a:graphicData uri="http://schemas.openxmlformats.org/drawingml/2006/table">
            <a:tbl>
              <a:tblPr/>
              <a:tblGrid>
                <a:gridCol w="584200"/>
                <a:gridCol w="889000"/>
                <a:gridCol w="1016000"/>
                <a:gridCol w="1143000"/>
                <a:gridCol w="1008622"/>
              </a:tblGrid>
              <a:tr h="362063">
                <a:tc>
                  <a:txBody>
                    <a:bodyPr/>
                    <a:lstStyle/>
                    <a:p>
                      <a:pPr algn="l" fontAlgn="b"/>
                      <a:endParaRPr lang="de-DE" sz="1400" b="0" i="0" u="none" strike="noStrike" dirty="0">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gridSpan="3">
                  <a:txBody>
                    <a:bodyPr/>
                    <a:lstStyle/>
                    <a:p>
                      <a:pPr algn="ctr" fontAlgn="b"/>
                      <a:r>
                        <a:rPr lang="de-DE" sz="1400" b="1" i="0" u="none" strike="noStrike" dirty="0" err="1">
                          <a:effectLst/>
                          <a:latin typeface="+mn-lt"/>
                        </a:rPr>
                        <a:t>Occupancy</a:t>
                      </a:r>
                      <a:r>
                        <a:rPr lang="de-DE" sz="1400" b="1" i="0" u="none" strike="noStrike" dirty="0">
                          <a:effectLst/>
                          <a:latin typeface="+mn-lt"/>
                        </a:rPr>
                        <a:t> </a:t>
                      </a:r>
                      <a:r>
                        <a:rPr lang="de-DE" sz="1400" b="1" i="0" u="none" strike="noStrike" dirty="0" err="1">
                          <a:effectLst/>
                          <a:latin typeface="+mn-lt"/>
                        </a:rPr>
                        <a:t>growth</a:t>
                      </a:r>
                      <a:endParaRPr lang="de-DE" sz="1400" b="1" i="0" u="none" strike="noStrike" dirty="0">
                        <a:effectLst/>
                        <a:latin typeface="+mn-lt"/>
                      </a:endParaRPr>
                    </a:p>
                  </a:txBody>
                  <a:tcPr marL="12700" marR="12700" marT="12700" marB="0" anchor="b">
                    <a:lnL>
                      <a:noFill/>
                    </a:lnL>
                    <a:lnR>
                      <a:noFill/>
                    </a:lnR>
                    <a:lnT>
                      <a:noFill/>
                    </a:lnT>
                    <a:lnB>
                      <a:noFill/>
                    </a:lnB>
                  </a:tcPr>
                </a:tc>
                <a:tc hMerge="1">
                  <a:txBody>
                    <a:bodyPr/>
                    <a:lstStyle/>
                    <a:p>
                      <a:endParaRPr lang="de-DE"/>
                    </a:p>
                  </a:txBody>
                  <a:tcPr/>
                </a:tc>
                <a:tc hMerge="1">
                  <a:txBody>
                    <a:bodyPr/>
                    <a:lstStyle/>
                    <a:p>
                      <a:endParaRPr lang="de-DE"/>
                    </a:p>
                  </a:txBody>
                  <a:tcPr/>
                </a:tc>
              </a:tr>
              <a:tr h="362063">
                <a:tc>
                  <a:txBody>
                    <a:bodyPr/>
                    <a:lstStyle/>
                    <a:p>
                      <a:pPr algn="l" fontAlgn="b"/>
                      <a:endParaRPr lang="de-DE" sz="1400" b="0" i="0" u="none" strike="noStrike" dirty="0">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a:txBody>
                    <a:bodyPr/>
                    <a:lstStyle/>
                    <a:p>
                      <a:pPr algn="ctr" fontAlgn="b"/>
                      <a:r>
                        <a:rPr lang="mr-IN" sz="1400" b="0" i="0" u="none" strike="noStrike" dirty="0">
                          <a:solidFill>
                            <a:schemeClr val="tx1"/>
                          </a:solidFill>
                          <a:effectLst/>
                          <a:latin typeface="+mn-lt"/>
                        </a:rPr>
                        <a:t>(5.0%)</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0.0%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5.0%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62063">
                <a:tc rowSpan="5">
                  <a:txBody>
                    <a:bodyPr/>
                    <a:lstStyle/>
                    <a:p>
                      <a:pPr algn="r" fontAlgn="ctr"/>
                      <a:r>
                        <a:rPr lang="de-DE" sz="1400" b="1" i="0" u="none" strike="noStrike" dirty="0" err="1">
                          <a:effectLst/>
                          <a:latin typeface="+mn-lt"/>
                        </a:rPr>
                        <a:t>Rent</a:t>
                      </a:r>
                      <a:r>
                        <a:rPr lang="de-DE" sz="1400" b="1" i="0" u="none" strike="noStrike" dirty="0">
                          <a:effectLst/>
                          <a:latin typeface="+mn-lt"/>
                        </a:rPr>
                        <a:t> per </a:t>
                      </a:r>
                      <a:r>
                        <a:rPr lang="de-DE" sz="1400" b="1" i="0" u="none" strike="noStrike" dirty="0" err="1">
                          <a:effectLst/>
                          <a:latin typeface="+mn-lt"/>
                        </a:rPr>
                        <a:t>sq</a:t>
                      </a:r>
                      <a:r>
                        <a:rPr lang="de-DE" sz="1400" b="1" i="0" u="none" strike="noStrike" dirty="0">
                          <a:effectLst/>
                          <a:latin typeface="+mn-lt"/>
                        </a:rPr>
                        <a:t> </a:t>
                      </a:r>
                      <a:r>
                        <a:rPr lang="de-DE" sz="1400" b="1" i="0" u="none" strike="noStrike" dirty="0" err="1">
                          <a:effectLst/>
                          <a:latin typeface="+mn-lt"/>
                        </a:rPr>
                        <a:t>ft</a:t>
                      </a:r>
                      <a:r>
                        <a:rPr lang="de-DE" sz="1400" b="1" i="0" u="none" strike="noStrike" dirty="0">
                          <a:effectLst/>
                          <a:latin typeface="+mn-lt"/>
                        </a:rPr>
                        <a:t> </a:t>
                      </a:r>
                      <a:r>
                        <a:rPr lang="de-DE" sz="1400" b="1" i="0" u="none" strike="noStrike" dirty="0" err="1">
                          <a:effectLst/>
                          <a:latin typeface="+mn-lt"/>
                        </a:rPr>
                        <a:t>growth</a:t>
                      </a:r>
                      <a:endParaRPr lang="de-DE" sz="1400" b="1" i="0" u="none" strike="noStrike" dirty="0">
                        <a:effectLst/>
                        <a:latin typeface="+mn-lt"/>
                      </a:endParaRPr>
                    </a:p>
                  </a:txBody>
                  <a:tcPr marL="12700" marR="12700" marT="12700" marB="0" vert="vert270" anchor="ctr">
                    <a:lnL>
                      <a:noFill/>
                    </a:lnL>
                    <a:lnR>
                      <a:noFill/>
                    </a:lnR>
                    <a:lnT>
                      <a:noFill/>
                    </a:lnT>
                    <a:lnB>
                      <a:noFill/>
                    </a:lnB>
                  </a:tcPr>
                </a:tc>
                <a:tc>
                  <a:txBody>
                    <a:bodyPr/>
                    <a:lstStyle/>
                    <a:p>
                      <a:pPr algn="ctr" fontAlgn="b"/>
                      <a:r>
                        <a:rPr lang="mr-IN" sz="1400" b="0" i="0" u="none" strike="noStrike" dirty="0">
                          <a:solidFill>
                            <a:schemeClr val="tx1"/>
                          </a:solidFill>
                          <a:effectLst/>
                          <a:latin typeface="+mn-lt"/>
                        </a:rPr>
                        <a:t>(3.0%)</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18.3%</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mr-IN" sz="1400" b="0" i="0" u="none" strike="noStrike">
                          <a:effectLst/>
                          <a:latin typeface="+mn-lt"/>
                        </a:rPr>
                        <a:t>20.3%</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FAD6D9"/>
                    </a:solidFill>
                  </a:tcPr>
                </a:tc>
                <a:tc>
                  <a:txBody>
                    <a:bodyPr/>
                    <a:lstStyle/>
                    <a:p>
                      <a:pPr algn="r" fontAlgn="b"/>
                      <a:r>
                        <a:rPr lang="mr-IN" sz="1400" b="0" i="0" u="none" strike="noStrike">
                          <a:effectLst/>
                          <a:latin typeface="+mn-lt"/>
                        </a:rPr>
                        <a:t>22.3%</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DE3C8"/>
                    </a:solidFill>
                  </a:tcPr>
                </a:tc>
              </a:tr>
              <a:tr h="362063">
                <a:tc vMerge="1">
                  <a:txBody>
                    <a:bodyPr/>
                    <a:lstStyle/>
                    <a:p>
                      <a:endParaRPr lang="de-DE"/>
                    </a:p>
                  </a:txBody>
                  <a:tcPr/>
                </a:tc>
                <a:tc>
                  <a:txBody>
                    <a:bodyPr/>
                    <a:lstStyle/>
                    <a:p>
                      <a:pPr algn="ctr" fontAlgn="b"/>
                      <a:r>
                        <a:rPr lang="mr-IN" sz="1400" b="0" i="0" u="none" strike="noStrike" dirty="0">
                          <a:solidFill>
                            <a:schemeClr val="tx1"/>
                          </a:solidFill>
                          <a:effectLst/>
                          <a:latin typeface="+mn-lt"/>
                        </a:rPr>
                        <a:t>(2.0%)</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dirty="0">
                          <a:effectLst/>
                          <a:latin typeface="+mn-lt"/>
                        </a:rPr>
                        <a:t>18.6%</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87C7E"/>
                    </a:solidFill>
                  </a:tcPr>
                </a:tc>
                <a:tc>
                  <a:txBody>
                    <a:bodyPr/>
                    <a:lstStyle/>
                    <a:p>
                      <a:pPr algn="r" fontAlgn="b"/>
                      <a:r>
                        <a:rPr lang="mr-IN" sz="1400" b="0" i="0" u="none" strike="noStrike">
                          <a:effectLst/>
                          <a:latin typeface="+mn-lt"/>
                        </a:rPr>
                        <a:t>20.7%</a:t>
                      </a:r>
                    </a:p>
                  </a:txBody>
                  <a:tcPr marL="12700" marR="12700" marT="12700" marB="0" anchor="b">
                    <a:lnL>
                      <a:noFill/>
                    </a:lnL>
                    <a:lnR>
                      <a:noFill/>
                    </a:lnR>
                    <a:lnT>
                      <a:noFill/>
                    </a:lnT>
                    <a:lnB>
                      <a:noFill/>
                    </a:lnB>
                    <a:solidFill>
                      <a:srgbClr val="FBE9EC"/>
                    </a:solidFill>
                  </a:tcPr>
                </a:tc>
                <a:tc>
                  <a:txBody>
                    <a:bodyPr/>
                    <a:lstStyle/>
                    <a:p>
                      <a:pPr algn="r" fontAlgn="b"/>
                      <a:r>
                        <a:rPr lang="mr-IN" sz="1400" b="0" i="0" u="none" strike="noStrike">
                          <a:effectLst/>
                          <a:latin typeface="+mn-lt"/>
                        </a:rPr>
                        <a:t>22.6%</a:t>
                      </a:r>
                    </a:p>
                  </a:txBody>
                  <a:tcPr marL="12700" marR="12700" marT="12700" marB="0" anchor="b">
                    <a:lnL>
                      <a:noFill/>
                    </a:lnL>
                    <a:lnR>
                      <a:noFill/>
                    </a:lnR>
                    <a:lnT>
                      <a:noFill/>
                    </a:lnT>
                    <a:lnB>
                      <a:noFill/>
                    </a:lnB>
                    <a:solidFill>
                      <a:srgbClr val="AADBB9"/>
                    </a:solidFill>
                  </a:tcPr>
                </a:tc>
              </a:tr>
              <a:tr h="362063">
                <a:tc vMerge="1">
                  <a:txBody>
                    <a:bodyPr/>
                    <a:lstStyle/>
                    <a:p>
                      <a:endParaRPr lang="de-DE"/>
                    </a:p>
                  </a:txBody>
                  <a:tcPr/>
                </a:tc>
                <a:tc>
                  <a:txBody>
                    <a:bodyPr/>
                    <a:lstStyle/>
                    <a:p>
                      <a:pPr algn="ctr" fontAlgn="b"/>
                      <a:r>
                        <a:rPr lang="mr-IN" sz="1400" b="0" i="0" u="none" strike="noStrike">
                          <a:solidFill>
                            <a:schemeClr val="tx1"/>
                          </a:solidFill>
                          <a:effectLst/>
                          <a:latin typeface="+mn-lt"/>
                        </a:rPr>
                        <a:t>(1.0%)</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19.0%</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98E91"/>
                    </a:solidFill>
                  </a:tcPr>
                </a:tc>
                <a:tc>
                  <a:txBody>
                    <a:bodyPr/>
                    <a:lstStyle/>
                    <a:p>
                      <a:pPr algn="r" fontAlgn="b"/>
                      <a:r>
                        <a:rPr lang="mr-IN" sz="1400" b="0" i="0" u="none" strike="noStrike">
                          <a:effectLst/>
                          <a:latin typeface="+mn-lt"/>
                        </a:rPr>
                        <a:t>21.0%</a:t>
                      </a:r>
                    </a:p>
                  </a:txBody>
                  <a:tcPr marL="12700" marR="12700" marT="12700" marB="0" anchor="b">
                    <a:lnL>
                      <a:noFill/>
                    </a:lnL>
                    <a:lnR>
                      <a:noFill/>
                    </a:lnR>
                    <a:lnT>
                      <a:noFill/>
                    </a:lnT>
                    <a:lnB>
                      <a:noFill/>
                    </a:lnB>
                    <a:solidFill>
                      <a:srgbClr val="FCFCFF"/>
                    </a:solidFill>
                  </a:tcPr>
                </a:tc>
                <a:tc>
                  <a:txBody>
                    <a:bodyPr/>
                    <a:lstStyle/>
                    <a:p>
                      <a:pPr algn="r" fontAlgn="b"/>
                      <a:r>
                        <a:rPr lang="mr-IN" sz="1400" b="0" i="0" u="none" strike="noStrike">
                          <a:effectLst/>
                          <a:latin typeface="+mn-lt"/>
                        </a:rPr>
                        <a:t>23.0%</a:t>
                      </a:r>
                    </a:p>
                  </a:txBody>
                  <a:tcPr marL="12700" marR="12700" marT="12700" marB="0" anchor="b">
                    <a:lnL>
                      <a:noFill/>
                    </a:lnL>
                    <a:lnR>
                      <a:noFill/>
                    </a:lnR>
                    <a:lnT>
                      <a:noFill/>
                    </a:lnT>
                    <a:lnB>
                      <a:noFill/>
                    </a:lnB>
                    <a:solidFill>
                      <a:srgbClr val="98D4A9"/>
                    </a:solidFill>
                  </a:tcPr>
                </a:tc>
              </a:tr>
              <a:tr h="362063">
                <a:tc vMerge="1">
                  <a:txBody>
                    <a:bodyPr/>
                    <a:lstStyle/>
                    <a:p>
                      <a:endParaRPr lang="de-DE"/>
                    </a:p>
                  </a:txBody>
                  <a:tcPr/>
                </a:tc>
                <a:tc>
                  <a:txBody>
                    <a:bodyPr/>
                    <a:lstStyle/>
                    <a:p>
                      <a:pPr algn="ctr" fontAlgn="b"/>
                      <a:r>
                        <a:rPr lang="mr-IN" sz="1400" b="0" i="0" u="none" strike="noStrike" dirty="0">
                          <a:solidFill>
                            <a:schemeClr val="tx1"/>
                          </a:solidFill>
                          <a:effectLst/>
                          <a:latin typeface="+mn-lt"/>
                        </a:rPr>
                        <a:t>0.0%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19.3%</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9A1A3"/>
                    </a:solidFill>
                  </a:tcPr>
                </a:tc>
                <a:tc>
                  <a:txBody>
                    <a:bodyPr/>
                    <a:lstStyle/>
                    <a:p>
                      <a:pPr algn="r" fontAlgn="b"/>
                      <a:r>
                        <a:rPr lang="mr-IN" sz="1400" b="0" i="0" u="none" strike="noStrike">
                          <a:effectLst/>
                          <a:latin typeface="+mn-lt"/>
                        </a:rPr>
                        <a:t>21.4%</a:t>
                      </a:r>
                    </a:p>
                  </a:txBody>
                  <a:tcPr marL="12700" marR="12700" marT="12700" marB="0" anchor="b">
                    <a:lnL>
                      <a:noFill/>
                    </a:lnL>
                    <a:lnR>
                      <a:noFill/>
                    </a:lnR>
                    <a:lnT>
                      <a:noFill/>
                    </a:lnT>
                    <a:lnB>
                      <a:noFill/>
                    </a:lnB>
                    <a:solidFill>
                      <a:srgbClr val="EAF5F0"/>
                    </a:solidFill>
                  </a:tcPr>
                </a:tc>
                <a:tc>
                  <a:txBody>
                    <a:bodyPr/>
                    <a:lstStyle/>
                    <a:p>
                      <a:pPr algn="r" fontAlgn="b"/>
                      <a:r>
                        <a:rPr lang="mr-IN" sz="1400" b="0" i="0" u="none" strike="noStrike" dirty="0">
                          <a:effectLst/>
                          <a:latin typeface="+mn-lt"/>
                        </a:rPr>
                        <a:t>23.3%</a:t>
                      </a:r>
                    </a:p>
                  </a:txBody>
                  <a:tcPr marL="12700" marR="12700" marT="12700" marB="0" anchor="b">
                    <a:lnL>
                      <a:noFill/>
                    </a:lnL>
                    <a:lnR>
                      <a:noFill/>
                    </a:lnR>
                    <a:lnT>
                      <a:noFill/>
                    </a:lnT>
                    <a:lnB>
                      <a:noFill/>
                    </a:lnB>
                    <a:solidFill>
                      <a:srgbClr val="87CD9A"/>
                    </a:solidFill>
                  </a:tcPr>
                </a:tc>
              </a:tr>
              <a:tr h="362063">
                <a:tc vMerge="1">
                  <a:txBody>
                    <a:bodyPr/>
                    <a:lstStyle/>
                    <a:p>
                      <a:endParaRPr lang="de-DE"/>
                    </a:p>
                  </a:txBody>
                  <a:tcPr/>
                </a:tc>
                <a:tc>
                  <a:txBody>
                    <a:bodyPr/>
                    <a:lstStyle/>
                    <a:p>
                      <a:pPr algn="ctr" fontAlgn="b"/>
                      <a:r>
                        <a:rPr lang="mr-IN" sz="1400" b="0" i="0" u="none" strike="noStrike" dirty="0">
                          <a:solidFill>
                            <a:schemeClr val="tx1"/>
                          </a:solidFill>
                          <a:effectLst/>
                          <a:latin typeface="+mn-lt"/>
                        </a:rPr>
                        <a:t>2.0%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dirty="0">
                          <a:effectLst/>
                          <a:latin typeface="+mn-lt"/>
                        </a:rPr>
                        <a:t>20.0%</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AC6C8"/>
                    </a:solidFill>
                  </a:tcPr>
                </a:tc>
                <a:tc>
                  <a:txBody>
                    <a:bodyPr/>
                    <a:lstStyle/>
                    <a:p>
                      <a:pPr algn="r" fontAlgn="b"/>
                      <a:r>
                        <a:rPr lang="mr-IN" sz="1400" b="0" i="0" u="none" strike="noStrike">
                          <a:effectLst/>
                          <a:latin typeface="+mn-lt"/>
                        </a:rPr>
                        <a:t>22.1%</a:t>
                      </a:r>
                    </a:p>
                  </a:txBody>
                  <a:tcPr marL="12700" marR="12700" marT="12700" marB="0" anchor="b">
                    <a:lnL>
                      <a:noFill/>
                    </a:lnL>
                    <a:lnR>
                      <a:noFill/>
                    </a:lnR>
                    <a:lnT>
                      <a:noFill/>
                    </a:lnT>
                    <a:lnB>
                      <a:noFill/>
                    </a:lnB>
                    <a:solidFill>
                      <a:srgbClr val="C7E7D1"/>
                    </a:solidFill>
                  </a:tcPr>
                </a:tc>
                <a:tc>
                  <a:txBody>
                    <a:bodyPr/>
                    <a:lstStyle/>
                    <a:p>
                      <a:pPr algn="r" fontAlgn="b"/>
                      <a:r>
                        <a:rPr lang="mr-IN" sz="1400" b="0" i="0" u="none" strike="noStrike" dirty="0">
                          <a:effectLst/>
                          <a:latin typeface="+mn-lt"/>
                        </a:rPr>
                        <a:t>24.0%</a:t>
                      </a:r>
                    </a:p>
                  </a:txBody>
                  <a:tcPr marL="12700" marR="12700" marT="12700" marB="0" anchor="b">
                    <a:lnL>
                      <a:noFill/>
                    </a:lnL>
                    <a:lnR>
                      <a:noFill/>
                    </a:lnR>
                    <a:lnT>
                      <a:noFill/>
                    </a:lnT>
                    <a:lnB>
                      <a:noFill/>
                    </a:lnB>
                    <a:solidFill>
                      <a:srgbClr val="63BE7B"/>
                    </a:solidFill>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763179553"/>
              </p:ext>
            </p:extLst>
          </p:nvPr>
        </p:nvGraphicFramePr>
        <p:xfrm>
          <a:off x="698499" y="3816610"/>
          <a:ext cx="4749801" cy="2241036"/>
        </p:xfrm>
        <a:graphic>
          <a:graphicData uri="http://schemas.openxmlformats.org/drawingml/2006/table">
            <a:tbl>
              <a:tblPr/>
              <a:tblGrid>
                <a:gridCol w="417407"/>
                <a:gridCol w="1081193"/>
                <a:gridCol w="1066800"/>
                <a:gridCol w="977900"/>
                <a:gridCol w="1206501"/>
              </a:tblGrid>
              <a:tr h="320148">
                <a:tc>
                  <a:txBody>
                    <a:bodyPr/>
                    <a:lstStyle/>
                    <a:p>
                      <a:pPr algn="l" fontAlgn="b"/>
                      <a:endParaRPr lang="de-DE" sz="1400" b="0" i="0" u="none" strike="noStrike" dirty="0">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dirty="0">
                        <a:effectLst/>
                        <a:latin typeface="+mn-lt"/>
                      </a:endParaRPr>
                    </a:p>
                  </a:txBody>
                  <a:tcPr marL="12700" marR="12700" marT="12700" marB="0" anchor="b">
                    <a:lnL>
                      <a:noFill/>
                    </a:lnL>
                    <a:lnR>
                      <a:noFill/>
                    </a:lnR>
                    <a:lnT>
                      <a:noFill/>
                    </a:lnT>
                    <a:lnB>
                      <a:noFill/>
                    </a:lnB>
                  </a:tcPr>
                </a:tc>
                <a:tc gridSpan="3">
                  <a:txBody>
                    <a:bodyPr/>
                    <a:lstStyle/>
                    <a:p>
                      <a:pPr algn="ctr" fontAlgn="b"/>
                      <a:r>
                        <a:rPr lang="de-DE" sz="1400" b="1" i="0" u="none" strike="noStrike" dirty="0">
                          <a:effectLst/>
                          <a:latin typeface="+mn-lt"/>
                        </a:rPr>
                        <a:t>EBITA </a:t>
                      </a:r>
                      <a:r>
                        <a:rPr lang="de-DE" sz="1400" b="1" i="0" u="none" strike="noStrike" dirty="0" err="1">
                          <a:effectLst/>
                          <a:latin typeface="+mn-lt"/>
                        </a:rPr>
                        <a:t>margin</a:t>
                      </a:r>
                      <a:r>
                        <a:rPr lang="de-DE" sz="1400" b="1" i="0" u="none" strike="noStrike" dirty="0">
                          <a:effectLst/>
                          <a:latin typeface="+mn-lt"/>
                        </a:rPr>
                        <a:t> </a:t>
                      </a:r>
                      <a:r>
                        <a:rPr lang="de-DE" sz="1400" b="1" i="0" u="none" strike="noStrike" dirty="0" err="1">
                          <a:effectLst/>
                          <a:latin typeface="+mn-lt"/>
                        </a:rPr>
                        <a:t>improvement</a:t>
                      </a:r>
                      <a:r>
                        <a:rPr lang="de-DE" sz="1400" b="1" i="0" u="none" strike="noStrike" dirty="0">
                          <a:effectLst/>
                          <a:latin typeface="+mn-lt"/>
                        </a:rPr>
                        <a:t> p.a.</a:t>
                      </a:r>
                    </a:p>
                  </a:txBody>
                  <a:tcPr marL="12700" marR="12700" marT="12700" marB="0" anchor="b">
                    <a:lnL>
                      <a:noFill/>
                    </a:lnL>
                    <a:lnR>
                      <a:noFill/>
                    </a:lnR>
                    <a:lnT>
                      <a:noFill/>
                    </a:lnT>
                    <a:lnB>
                      <a:noFill/>
                    </a:lnB>
                  </a:tcPr>
                </a:tc>
                <a:tc hMerge="1">
                  <a:txBody>
                    <a:bodyPr/>
                    <a:lstStyle/>
                    <a:p>
                      <a:endParaRPr lang="de-DE"/>
                    </a:p>
                  </a:txBody>
                  <a:tcPr/>
                </a:tc>
                <a:tc hMerge="1">
                  <a:txBody>
                    <a:bodyPr/>
                    <a:lstStyle/>
                    <a:p>
                      <a:endParaRPr lang="de-DE"/>
                    </a:p>
                  </a:txBody>
                  <a:tcPr/>
                </a:tc>
              </a:tr>
              <a:tr h="320148">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a:txBody>
                    <a:bodyPr/>
                    <a:lstStyle/>
                    <a:p>
                      <a:pPr algn="l" fontAlgn="b"/>
                      <a:endParaRPr lang="de-DE" sz="1400" b="0" i="0" u="none" strike="noStrike">
                        <a:effectLst/>
                        <a:latin typeface="+mn-lt"/>
                      </a:endParaRPr>
                    </a:p>
                  </a:txBody>
                  <a:tcPr marL="12700" marR="12700" marT="12700" marB="0" anchor="b">
                    <a:lnL>
                      <a:noFill/>
                    </a:lnL>
                    <a:lnR>
                      <a:noFill/>
                    </a:lnR>
                    <a:lnT>
                      <a:noFill/>
                    </a:lnT>
                    <a:lnB>
                      <a:noFill/>
                    </a:lnB>
                  </a:tcPr>
                </a:tc>
                <a:tc>
                  <a:txBody>
                    <a:bodyPr/>
                    <a:lstStyle/>
                    <a:p>
                      <a:pPr algn="ctr" fontAlgn="b"/>
                      <a:r>
                        <a:rPr lang="mr-IN" sz="1400" b="0" i="0" u="none" strike="noStrike" dirty="0">
                          <a:solidFill>
                            <a:schemeClr val="tx1"/>
                          </a:solidFill>
                          <a:effectLst/>
                          <a:latin typeface="+mn-lt"/>
                        </a:rPr>
                        <a:t>0.25%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0.50%</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mr-IN" sz="1400" b="0" i="0" u="none" strike="noStrike" dirty="0">
                          <a:solidFill>
                            <a:schemeClr val="tx1"/>
                          </a:solidFill>
                          <a:effectLst/>
                          <a:latin typeface="+mn-lt"/>
                        </a:rPr>
                        <a:t>0.75%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r>
              <a:tr h="320148">
                <a:tc rowSpan="5">
                  <a:txBody>
                    <a:bodyPr/>
                    <a:lstStyle/>
                    <a:p>
                      <a:pPr algn="r" fontAlgn="ctr"/>
                      <a:r>
                        <a:rPr lang="de-DE" sz="1400" b="1" i="0" u="none" strike="noStrike">
                          <a:effectLst/>
                          <a:latin typeface="+mn-lt"/>
                        </a:rPr>
                        <a:t>CapEx growth</a:t>
                      </a:r>
                    </a:p>
                  </a:txBody>
                  <a:tcPr marL="12700" marR="12700" marT="12700" marB="0" vert="vert270" anchor="ctr">
                    <a:lnL>
                      <a:noFill/>
                    </a:lnL>
                    <a:lnR>
                      <a:noFill/>
                    </a:lnR>
                    <a:lnT>
                      <a:noFill/>
                    </a:lnT>
                    <a:lnB>
                      <a:noFill/>
                    </a:lnB>
                  </a:tcPr>
                </a:tc>
                <a:tc>
                  <a:txBody>
                    <a:bodyPr/>
                    <a:lstStyle/>
                    <a:p>
                      <a:pPr algn="ctr" fontAlgn="b"/>
                      <a:r>
                        <a:rPr lang="nb-NO" sz="1400" b="0" i="0" u="none" strike="noStrike" dirty="0">
                          <a:solidFill>
                            <a:schemeClr val="tx1"/>
                          </a:solidFill>
                          <a:effectLst/>
                          <a:latin typeface="+mn-lt"/>
                        </a:rPr>
                        <a:t>0.0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dirty="0">
                          <a:effectLst/>
                          <a:latin typeface="+mn-lt"/>
                        </a:rPr>
                        <a:t>21.4%</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mr-IN" sz="1400" b="0" i="0" u="none" strike="noStrike">
                          <a:effectLst/>
                          <a:latin typeface="+mn-lt"/>
                        </a:rPr>
                        <a:t>22.0%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FBE3E6"/>
                    </a:solidFill>
                  </a:tcPr>
                </a:tc>
                <a:tc>
                  <a:txBody>
                    <a:bodyPr/>
                    <a:lstStyle/>
                    <a:p>
                      <a:pPr algn="r" fontAlgn="b"/>
                      <a:r>
                        <a:rPr lang="mr-IN" sz="1400" b="0" i="0" u="none" strike="noStrike">
                          <a:effectLst/>
                          <a:latin typeface="+mn-lt"/>
                        </a:rPr>
                        <a:t>22.5%</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97D3A8"/>
                    </a:solidFill>
                  </a:tcPr>
                </a:tc>
              </a:tr>
              <a:tr h="320148">
                <a:tc vMerge="1">
                  <a:txBody>
                    <a:bodyPr/>
                    <a:lstStyle/>
                    <a:p>
                      <a:endParaRPr lang="de-DE"/>
                    </a:p>
                  </a:txBody>
                  <a:tcPr/>
                </a:tc>
                <a:tc>
                  <a:txBody>
                    <a:bodyPr/>
                    <a:lstStyle/>
                    <a:p>
                      <a:pPr algn="ctr" fontAlgn="b"/>
                      <a:r>
                        <a:rPr lang="hr-HR" sz="1400" b="0" i="0" u="none" strike="noStrike">
                          <a:solidFill>
                            <a:schemeClr val="tx1"/>
                          </a:solidFill>
                          <a:effectLst/>
                          <a:latin typeface="+mn-lt"/>
                        </a:rPr>
                        <a:t>2.0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dirty="0">
                          <a:effectLst/>
                          <a:latin typeface="+mn-lt"/>
                        </a:rPr>
                        <a:t>21.5%</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87577"/>
                    </a:solidFill>
                  </a:tcPr>
                </a:tc>
                <a:tc>
                  <a:txBody>
                    <a:bodyPr/>
                    <a:lstStyle/>
                    <a:p>
                      <a:pPr algn="r" fontAlgn="b"/>
                      <a:r>
                        <a:rPr lang="mr-IN" sz="1400" b="0" i="0" u="none" strike="noStrike" dirty="0">
                          <a:effectLst/>
                          <a:latin typeface="+mn-lt"/>
                        </a:rPr>
                        <a:t>22.0%</a:t>
                      </a:r>
                    </a:p>
                  </a:txBody>
                  <a:tcPr marL="12700" marR="12700" marT="12700" marB="0" anchor="b">
                    <a:lnL>
                      <a:noFill/>
                    </a:lnL>
                    <a:lnR>
                      <a:noFill/>
                    </a:lnR>
                    <a:lnT>
                      <a:noFill/>
                    </a:lnT>
                    <a:lnB>
                      <a:noFill/>
                    </a:lnB>
                    <a:solidFill>
                      <a:srgbClr val="FBEFF2"/>
                    </a:solidFill>
                  </a:tcPr>
                </a:tc>
                <a:tc>
                  <a:txBody>
                    <a:bodyPr/>
                    <a:lstStyle/>
                    <a:p>
                      <a:pPr algn="r" fontAlgn="b"/>
                      <a:r>
                        <a:rPr lang="mr-IN" sz="1400" b="0" i="0" u="none" strike="noStrike">
                          <a:effectLst/>
                          <a:latin typeface="+mn-lt"/>
                        </a:rPr>
                        <a:t>22.6%</a:t>
                      </a:r>
                    </a:p>
                  </a:txBody>
                  <a:tcPr marL="12700" marR="12700" marT="12700" marB="0" anchor="b">
                    <a:lnL>
                      <a:noFill/>
                    </a:lnL>
                    <a:lnR>
                      <a:noFill/>
                    </a:lnR>
                    <a:lnT>
                      <a:noFill/>
                    </a:lnT>
                    <a:lnB>
                      <a:noFill/>
                    </a:lnB>
                    <a:solidFill>
                      <a:srgbClr val="8ACE9D"/>
                    </a:solidFill>
                  </a:tcPr>
                </a:tc>
              </a:tr>
              <a:tr h="320148">
                <a:tc vMerge="1">
                  <a:txBody>
                    <a:bodyPr/>
                    <a:lstStyle/>
                    <a:p>
                      <a:endParaRPr lang="de-DE"/>
                    </a:p>
                  </a:txBody>
                  <a:tcPr/>
                </a:tc>
                <a:tc>
                  <a:txBody>
                    <a:bodyPr/>
                    <a:lstStyle/>
                    <a:p>
                      <a:pPr algn="ctr" fontAlgn="b"/>
                      <a:r>
                        <a:rPr lang="hr-HR" sz="1400" b="0" i="0" u="none" strike="noStrike" dirty="0">
                          <a:solidFill>
                            <a:schemeClr val="tx1"/>
                          </a:solidFill>
                          <a:effectLst/>
                          <a:latin typeface="+mn-lt"/>
                        </a:rPr>
                        <a:t>4.0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21.5%</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88284"/>
                    </a:solidFill>
                  </a:tcPr>
                </a:tc>
                <a:tc>
                  <a:txBody>
                    <a:bodyPr/>
                    <a:lstStyle/>
                    <a:p>
                      <a:pPr algn="r" fontAlgn="b"/>
                      <a:r>
                        <a:rPr lang="mr-IN" sz="1400" b="0" i="0" u="none" strike="noStrike" dirty="0">
                          <a:effectLst/>
                          <a:latin typeface="+mn-lt"/>
                        </a:rPr>
                        <a:t>22.1%</a:t>
                      </a:r>
                    </a:p>
                  </a:txBody>
                  <a:tcPr marL="12700" marR="12700" marT="12700" marB="0" anchor="b">
                    <a:lnL>
                      <a:noFill/>
                    </a:lnL>
                    <a:lnR>
                      <a:noFill/>
                    </a:lnR>
                    <a:lnT>
                      <a:noFill/>
                    </a:lnT>
                    <a:lnB>
                      <a:noFill/>
                    </a:lnB>
                    <a:solidFill>
                      <a:srgbClr val="FCFCFF"/>
                    </a:solidFill>
                  </a:tcPr>
                </a:tc>
                <a:tc>
                  <a:txBody>
                    <a:bodyPr/>
                    <a:lstStyle/>
                    <a:p>
                      <a:pPr algn="r" fontAlgn="b"/>
                      <a:r>
                        <a:rPr lang="mr-IN" sz="1400" b="0" i="0" u="none" strike="noStrike">
                          <a:effectLst/>
                          <a:latin typeface="+mn-lt"/>
                        </a:rPr>
                        <a:t>22.7%</a:t>
                      </a:r>
                    </a:p>
                  </a:txBody>
                  <a:tcPr marL="12700" marR="12700" marT="12700" marB="0" anchor="b">
                    <a:lnL>
                      <a:noFill/>
                    </a:lnL>
                    <a:lnR>
                      <a:noFill/>
                    </a:lnR>
                    <a:lnT>
                      <a:noFill/>
                    </a:lnT>
                    <a:lnB>
                      <a:noFill/>
                    </a:lnB>
                    <a:solidFill>
                      <a:srgbClr val="7DC992"/>
                    </a:solidFill>
                  </a:tcPr>
                </a:tc>
              </a:tr>
              <a:tr h="320148">
                <a:tc vMerge="1">
                  <a:txBody>
                    <a:bodyPr/>
                    <a:lstStyle/>
                    <a:p>
                      <a:endParaRPr lang="de-DE"/>
                    </a:p>
                  </a:txBody>
                  <a:tcPr/>
                </a:tc>
                <a:tc>
                  <a:txBody>
                    <a:bodyPr/>
                    <a:lstStyle/>
                    <a:p>
                      <a:pPr algn="ctr" fontAlgn="b"/>
                      <a:r>
                        <a:rPr lang="hr-HR" sz="1400" b="0" i="0" u="none" strike="noStrike">
                          <a:solidFill>
                            <a:schemeClr val="tx1"/>
                          </a:solidFill>
                          <a:effectLst/>
                          <a:latin typeface="+mn-lt"/>
                        </a:rPr>
                        <a:t>6.0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21.6%</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98E91"/>
                    </a:solidFill>
                  </a:tcPr>
                </a:tc>
                <a:tc>
                  <a:txBody>
                    <a:bodyPr/>
                    <a:lstStyle/>
                    <a:p>
                      <a:pPr algn="r" fontAlgn="b"/>
                      <a:r>
                        <a:rPr lang="mr-IN" sz="1400" b="0" i="0" u="none" strike="noStrike" dirty="0">
                          <a:effectLst/>
                          <a:latin typeface="+mn-lt"/>
                        </a:rPr>
                        <a:t>22.2%</a:t>
                      </a:r>
                    </a:p>
                  </a:txBody>
                  <a:tcPr marL="12700" marR="12700" marT="12700" marB="0" anchor="b">
                    <a:lnL>
                      <a:noFill/>
                    </a:lnL>
                    <a:lnR>
                      <a:noFill/>
                    </a:lnR>
                    <a:lnT>
                      <a:noFill/>
                    </a:lnT>
                    <a:lnB>
                      <a:noFill/>
                    </a:lnB>
                    <a:solidFill>
                      <a:srgbClr val="EFF7F4"/>
                    </a:solidFill>
                  </a:tcPr>
                </a:tc>
                <a:tc>
                  <a:txBody>
                    <a:bodyPr/>
                    <a:lstStyle/>
                    <a:p>
                      <a:pPr algn="r" fontAlgn="b"/>
                      <a:r>
                        <a:rPr lang="mr-IN" sz="1400" b="0" i="0" u="none" strike="noStrike" dirty="0">
                          <a:effectLst/>
                          <a:latin typeface="+mn-lt"/>
                        </a:rPr>
                        <a:t>22.7%</a:t>
                      </a:r>
                    </a:p>
                  </a:txBody>
                  <a:tcPr marL="12700" marR="12700" marT="12700" marB="0" anchor="b">
                    <a:lnL>
                      <a:noFill/>
                    </a:lnL>
                    <a:lnR>
                      <a:noFill/>
                    </a:lnR>
                    <a:lnT>
                      <a:noFill/>
                    </a:lnT>
                    <a:lnB>
                      <a:noFill/>
                    </a:lnB>
                    <a:solidFill>
                      <a:srgbClr val="70C487"/>
                    </a:solidFill>
                  </a:tcPr>
                </a:tc>
              </a:tr>
              <a:tr h="320148">
                <a:tc vMerge="1">
                  <a:txBody>
                    <a:bodyPr/>
                    <a:lstStyle/>
                    <a:p>
                      <a:endParaRPr lang="de-DE"/>
                    </a:p>
                  </a:txBody>
                  <a:tcPr/>
                </a:tc>
                <a:tc>
                  <a:txBody>
                    <a:bodyPr/>
                    <a:lstStyle/>
                    <a:p>
                      <a:pPr algn="ctr" fontAlgn="b"/>
                      <a:r>
                        <a:rPr lang="hr-HR" sz="1400" b="0" i="0" u="none" strike="noStrike" dirty="0">
                          <a:solidFill>
                            <a:schemeClr val="tx1"/>
                          </a:solidFill>
                          <a:effectLst/>
                          <a:latin typeface="+mn-lt"/>
                        </a:rPr>
                        <a:t>8.0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mr-IN" sz="1400" b="0" i="0" u="none" strike="noStrike">
                          <a:effectLst/>
                          <a:latin typeface="+mn-lt"/>
                        </a:rPr>
                        <a:t>21.6%</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solidFill>
                      <a:srgbClr val="F99B9D"/>
                    </a:solidFill>
                  </a:tcPr>
                </a:tc>
                <a:tc>
                  <a:txBody>
                    <a:bodyPr/>
                    <a:lstStyle/>
                    <a:p>
                      <a:pPr algn="r" fontAlgn="b"/>
                      <a:r>
                        <a:rPr lang="mr-IN" sz="1400" b="0" i="0" u="none" strike="noStrike">
                          <a:effectLst/>
                          <a:latin typeface="+mn-lt"/>
                        </a:rPr>
                        <a:t>22.2%</a:t>
                      </a:r>
                    </a:p>
                  </a:txBody>
                  <a:tcPr marL="12700" marR="12700" marT="12700" marB="0" anchor="b">
                    <a:lnL>
                      <a:noFill/>
                    </a:lnL>
                    <a:lnR>
                      <a:noFill/>
                    </a:lnR>
                    <a:lnT>
                      <a:noFill/>
                    </a:lnT>
                    <a:lnB>
                      <a:noFill/>
                    </a:lnB>
                    <a:solidFill>
                      <a:srgbClr val="E2F2E9"/>
                    </a:solidFill>
                  </a:tcPr>
                </a:tc>
                <a:tc>
                  <a:txBody>
                    <a:bodyPr/>
                    <a:lstStyle/>
                    <a:p>
                      <a:pPr algn="r" fontAlgn="b"/>
                      <a:r>
                        <a:rPr lang="mr-IN" sz="1400" b="0" i="0" u="none" strike="noStrike" dirty="0">
                          <a:effectLst/>
                          <a:latin typeface="+mn-lt"/>
                        </a:rPr>
                        <a:t>22.8%</a:t>
                      </a:r>
                    </a:p>
                  </a:txBody>
                  <a:tcPr marL="12700" marR="12700" marT="12700" marB="0" anchor="b">
                    <a:lnL>
                      <a:noFill/>
                    </a:lnL>
                    <a:lnR>
                      <a:noFill/>
                    </a:lnR>
                    <a:lnT>
                      <a:noFill/>
                    </a:lnT>
                    <a:lnB>
                      <a:noFill/>
                    </a:lnB>
                    <a:solidFill>
                      <a:srgbClr val="63BE7B"/>
                    </a:solidFill>
                  </a:tcPr>
                </a:tc>
              </a:tr>
            </a:tbl>
          </a:graphicData>
        </a:graphic>
      </p:graphicFrame>
    </p:spTree>
    <p:extLst>
      <p:ext uri="{BB962C8B-B14F-4D97-AF65-F5344CB8AC3E}">
        <p14:creationId xmlns:p14="http://schemas.microsoft.com/office/powerpoint/2010/main" val="189371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17</a:t>
            </a:r>
            <a:r>
              <a:rPr lang="en-IN" baseline="30000" dirty="0"/>
              <a:t>th</a:t>
            </a:r>
            <a:r>
              <a:rPr lang="en-IN" dirty="0"/>
              <a:t> October</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6</a:t>
            </a:fld>
            <a:endParaRPr lang="en-IN" dirty="0"/>
          </a:p>
        </p:txBody>
      </p:sp>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r>
              <a:rPr lang="en-US" dirty="0"/>
              <a:t>Conclusions</a:t>
            </a:r>
            <a:endParaRPr lang="en-IN" b="0" dirty="0"/>
          </a:p>
        </p:txBody>
      </p:sp>
      <p:sp>
        <p:nvSpPr>
          <p:cNvPr id="15" name="Text Placeholder 14">
            <a:extLst>
              <a:ext uri="{FF2B5EF4-FFF2-40B4-BE49-F238E27FC236}">
                <a16:creationId xmlns="" xmlns:a16="http://schemas.microsoft.com/office/drawing/2014/main" id="{24E18385-8BEA-4522-ABAA-5AB38F0D4FC2}"/>
              </a:ext>
            </a:extLst>
          </p:cNvPr>
          <p:cNvSpPr>
            <a:spLocks noGrp="1"/>
          </p:cNvSpPr>
          <p:nvPr>
            <p:ph idx="1"/>
          </p:nvPr>
        </p:nvSpPr>
        <p:spPr/>
        <p:txBody>
          <a:bodyPr/>
          <a:lstStyle/>
          <a:p>
            <a:pPr>
              <a:spcAft>
                <a:spcPts val="1000"/>
              </a:spcAft>
            </a:pPr>
            <a:r>
              <a:rPr lang="en-US" sz="2000" dirty="0"/>
              <a:t>[This slide is </a:t>
            </a:r>
            <a:r>
              <a:rPr lang="en-US" sz="2000" b="1" dirty="0"/>
              <a:t>very</a:t>
            </a:r>
            <a:r>
              <a:rPr lang="en-US" sz="2000" dirty="0"/>
              <a:t> similar to your first one, and you can restate your recommendation and conclusions from there]</a:t>
            </a:r>
          </a:p>
          <a:p>
            <a:pPr>
              <a:spcAft>
                <a:spcPts val="1000"/>
              </a:spcAft>
            </a:pPr>
            <a:r>
              <a:rPr lang="en-US" sz="2000" dirty="0"/>
              <a:t>[The difference is that on this slide, you can go into more detail on the specific numbers you highlighted and make points that were difficult to illustrate on the first slide]</a:t>
            </a:r>
          </a:p>
        </p:txBody>
      </p:sp>
    </p:spTree>
    <p:extLst>
      <p:ext uri="{BB962C8B-B14F-4D97-AF65-F5344CB8AC3E}">
        <p14:creationId xmlns:p14="http://schemas.microsoft.com/office/powerpoint/2010/main" val="1708251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tf00951641</Template>
  <TotalTime>0</TotalTime>
  <Words>536</Words>
  <Application>Microsoft Macintosh PowerPoint</Application>
  <PresentationFormat>Breitbild</PresentationFormat>
  <Paragraphs>176</Paragraphs>
  <Slides>6</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Arial Black</vt:lpstr>
      <vt:lpstr>Calibri</vt:lpstr>
      <vt:lpstr>Calibri Light</vt:lpstr>
      <vt:lpstr>Mangal</vt:lpstr>
      <vt:lpstr>Arial</vt:lpstr>
      <vt:lpstr>Office-Design</vt:lpstr>
      <vt:lpstr>CASE STUDY</vt:lpstr>
      <vt:lpstr>Executive Summary</vt:lpstr>
      <vt:lpstr>SWOT Analyse</vt:lpstr>
      <vt:lpstr>LBO Model Extracts (1/2)</vt:lpstr>
      <vt:lpstr>LBO Model Extracts (2/2)</vt:lpstr>
      <vt:lpstr>Conclusions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Fricke</dc:creator>
  <cp:lastModifiedBy/>
  <cp:revision>1</cp:revision>
  <cp:lastPrinted>2018-10-01T20:38:54Z</cp:lastPrinted>
  <dcterms:created xsi:type="dcterms:W3CDTF">2018-10-01T19:59:38Z</dcterms:created>
  <dcterms:modified xsi:type="dcterms:W3CDTF">2018-10-14T16:21:27Z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