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257" r:id="rId3"/>
    <p:sldId id="332" r:id="rId4"/>
    <p:sldId id="301" r:id="rId5"/>
    <p:sldId id="319" r:id="rId6"/>
    <p:sldId id="294" r:id="rId7"/>
    <p:sldId id="258" r:id="rId8"/>
    <p:sldId id="259" r:id="rId9"/>
    <p:sldId id="260" r:id="rId10"/>
    <p:sldId id="325" r:id="rId11"/>
    <p:sldId id="269" r:id="rId12"/>
    <p:sldId id="270" r:id="rId13"/>
    <p:sldId id="275" r:id="rId14"/>
    <p:sldId id="276" r:id="rId15"/>
    <p:sldId id="330" r:id="rId16"/>
    <p:sldId id="310" r:id="rId17"/>
    <p:sldId id="329" r:id="rId18"/>
    <p:sldId id="290" r:id="rId19"/>
    <p:sldId id="331" r:id="rId20"/>
    <p:sldId id="314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ily Granger" initials="EG" lastIdx="1" clrIdx="0">
    <p:extLst>
      <p:ext uri="{19B8F6BF-5375-455C-9EA6-DF929625EA0E}">
        <p15:presenceInfo xmlns:p15="http://schemas.microsoft.com/office/powerpoint/2012/main" userId="10110a6eca1297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C0F3E-1CB2-4C4E-ABA2-ECB29F47FCE9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4DD91-59DA-4D1D-AFDE-2DE0C3DE9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96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092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152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09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356F-6022-4389-9DE3-B36C2522FD6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3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C7A1-B4C6-4F6E-98D2-C11694E75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6412-E484-4B91-A9BE-9E2F18CB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1A21-848B-40B1-A043-9E93B35F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717E1-416F-41B7-9D67-383C4E29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CA8A-45DE-491B-B08E-C7A71A86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9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A002-FB50-4083-A678-459971FA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D3908-383B-4164-A9D9-0C5C78D4A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2298F-26A3-4EED-AE46-AF6B567F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634-6937-4FB0-8F70-20D696DC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2A68-7F0A-413E-B07B-7BDB6F81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65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28449-B4E5-4631-8460-B8FE1EC4B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D02A6-407A-42F4-B2F1-78EF40A9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4081D-E292-41E1-A8D6-55236AF9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EEA2-D718-4676-925D-F85C3F3A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FF92-50E6-4EC5-9FE1-C61ED67A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2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A431-AE0E-44D6-9E0A-70AFE1CB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D0EF-B29A-44F2-9AD6-7ECCBDBA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FB001-1CC7-4A53-9E3B-566F214A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0DF5-E034-47C0-896F-1638A9128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F5EA-D352-4DA6-B24B-31599D13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67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453B-D2E4-4329-860F-78934E43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5F7C8-C43D-49AA-B95A-0BBF7FF9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FC7A0-9428-419B-99AC-81426C98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C0DD-36E1-4ECD-A2F5-EB7FC2E1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15A4E-1E52-4163-B007-77411F89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68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2105-04B9-4AF0-9D80-77AEE602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4B99C-859E-47D7-9081-DACAFFF84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086D7-8F38-468B-870D-44101799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E308C-EE88-40EC-8F4E-7E12C038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680C6-6328-4B23-93C7-482BF6A6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1556-B17D-447D-8555-FFC368AA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38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3153-B42C-4881-9B9A-68602A3A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41AB-4E50-4780-97AE-5BF6FE846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0CB5B-6747-49B2-9433-DAB225509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F3896-BC44-4830-A32B-83914E061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84F04-209E-417B-99C0-B801A08A2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8685E-51A0-45AB-B780-EE19DE19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F21F9-5C1B-45AE-8AAB-3CBC4D3D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A4231-B838-4584-837D-BD8B1B34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5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DFEF-9970-4DA8-8322-012D8B1B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9584D-D7B6-4382-97DD-96F7094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FAE71-4ED7-4291-9A39-FC3554E5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64A5-D1F9-49C9-BD7F-84F94E3B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46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A03D8-074A-4B17-B20E-0278A1C0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03BAE-1CC1-49D5-804C-C07F5C7F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B21B-5002-4FF8-B724-71912E24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9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2C0-6B34-4077-8ED6-01B10254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0F81-FDFF-414A-9DC4-9D406C91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3DBA4-0D62-4A38-A931-2803CE7B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50646-6902-4FAA-9881-97A995AE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BA74C-37A7-47DF-8DEC-EDF3B8DC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ECDBD-BDDD-462E-8F79-22C68C68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71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3BC8-BFF5-4164-9705-2802C548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7BDA5-908E-420F-AE6C-6256CF325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902A-3D82-47DD-A703-9FC18C036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1CF5-B9D9-409D-982E-D69E7DD8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600F2-AC85-42E4-B7CD-DBA8F93B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137E-498F-48D9-9F78-BEB711B5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16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B68AA-9E80-46AA-97E6-79CC8A5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D1084-507C-41D6-A58D-49053805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5183-414F-499C-B416-1465EE057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30322-9937-4BCF-A1EE-EDEF211372DD}" type="datetimeFigureOut">
              <a:rPr lang="en-GB" smtClean="0"/>
              <a:t>25/08/2020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0A60-B03C-41CB-8A03-92163B1D7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E932-F59C-419A-A3F1-EC391EE01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7FF07-4856-4708-9B30-F8BB66D257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04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C0AAA3-FCB8-462B-8D79-20EF225A3B5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58" y="-571500"/>
            <a:ext cx="8840084" cy="7535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07E7D6-19DF-4649-8102-08D6D5EB2EDA}"/>
              </a:ext>
            </a:extLst>
          </p:cNvPr>
          <p:cNvSpPr/>
          <p:nvPr/>
        </p:nvSpPr>
        <p:spPr>
          <a:xfrm>
            <a:off x="3679535" y="5710827"/>
            <a:ext cx="6168045" cy="1113246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66941-CC9D-469F-BB75-27258182E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15094"/>
            <a:ext cx="12191999" cy="1655762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Dr Emily Granger</a:t>
            </a:r>
          </a:p>
          <a:p>
            <a:r>
              <a:rPr lang="en-GB" b="1" dirty="0"/>
              <a:t>Dr Jamie C. Sergeant</a:t>
            </a:r>
          </a:p>
          <a:p>
            <a:r>
              <a:rPr lang="en-GB" b="1" dirty="0"/>
              <a:t>Dr Mark Lunt</a:t>
            </a:r>
          </a:p>
          <a:p>
            <a:r>
              <a:rPr lang="en-GB" i="1" dirty="0"/>
              <a:t>41</a:t>
            </a:r>
            <a:r>
              <a:rPr lang="en-GB" i="1" baseline="30000" dirty="0"/>
              <a:t>st</a:t>
            </a:r>
            <a:r>
              <a:rPr lang="en-GB" i="1" dirty="0"/>
              <a:t> Annual Conference of the International Society for </a:t>
            </a:r>
            <a:r>
              <a:rPr lang="en-GB" i="1"/>
              <a:t>Clinical Biostatistics, </a:t>
            </a:r>
            <a:r>
              <a:rPr lang="en-GB" i="1" dirty="0"/>
              <a:t>26</a:t>
            </a:r>
            <a:r>
              <a:rPr lang="en-GB" i="1" baseline="30000" dirty="0"/>
              <a:t>th</a:t>
            </a:r>
            <a:r>
              <a:rPr lang="en-GB" i="1" dirty="0"/>
              <a:t> August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67E8B4-7D4E-4399-BC06-2C488D220B6E}"/>
              </a:ext>
            </a:extLst>
          </p:cNvPr>
          <p:cNvSpPr/>
          <p:nvPr/>
        </p:nvSpPr>
        <p:spPr>
          <a:xfrm>
            <a:off x="0" y="2438400"/>
            <a:ext cx="12192000" cy="1087119"/>
          </a:xfrm>
          <a:prstGeom prst="rect">
            <a:avLst/>
          </a:prstGeom>
          <a:solidFill>
            <a:schemeClr val="tx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Propensity Score Diagnostics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F6967-A8A8-40CA-B821-20C1E4C270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11692D-F501-4C2D-BE8C-D492342A5F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1D0EB-64AB-48D3-9152-6532980AA0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B150672-7406-429A-8F87-FDED0E18BEE9}"/>
              </a:ext>
            </a:extLst>
          </p:cNvPr>
          <p:cNvGrpSpPr/>
          <p:nvPr/>
        </p:nvGrpSpPr>
        <p:grpSpPr>
          <a:xfrm>
            <a:off x="7160726" y="5871033"/>
            <a:ext cx="2495067" cy="783531"/>
            <a:chOff x="1711536" y="5814193"/>
            <a:chExt cx="2495067" cy="783531"/>
          </a:xfrm>
        </p:grpSpPr>
        <p:sp>
          <p:nvSpPr>
            <p:cNvPr id="13" name="Subtitle 8">
              <a:extLst>
                <a:ext uri="{FF2B5EF4-FFF2-40B4-BE49-F238E27FC236}">
                  <a16:creationId xmlns:a16="http://schemas.microsoft.com/office/drawing/2014/main" id="{89FCEAC0-1318-4649-8C29-2426673F646C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5157FA1-9EFC-460E-9621-B54EE9E0E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F4E10DD-C795-4234-925F-83617E19EF60}"/>
              </a:ext>
            </a:extLst>
          </p:cNvPr>
          <p:cNvSpPr txBox="1"/>
          <p:nvPr/>
        </p:nvSpPr>
        <p:spPr>
          <a:xfrm>
            <a:off x="4377103" y="6082784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emily.granger@lshtm.ac.uk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F65919-968E-422A-8850-90B356984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49" y="5928484"/>
            <a:ext cx="681710" cy="6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6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6ACF51-F9F9-4B27-9DF0-1043AB62FA77}"/>
              </a:ext>
            </a:extLst>
          </p:cNvPr>
          <p:cNvSpPr/>
          <p:nvPr/>
        </p:nvSpPr>
        <p:spPr>
          <a:xfrm>
            <a:off x="1847528" y="2439597"/>
            <a:ext cx="3153097" cy="2965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EDA8E-FA17-489F-9ADA-02B4FE9ED5DE}"/>
              </a:ext>
            </a:extLst>
          </p:cNvPr>
          <p:cNvSpPr/>
          <p:nvPr/>
        </p:nvSpPr>
        <p:spPr>
          <a:xfrm>
            <a:off x="1847528" y="1230022"/>
            <a:ext cx="2667322" cy="2965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12655"/>
                  </p:ext>
                </p:extLst>
              </p:nvPr>
            </p:nvGraphicFramePr>
            <p:xfrm>
              <a:off x="1919537" y="2924945"/>
              <a:ext cx="8496945" cy="30943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004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rgbClr val="C00000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GB" sz="2000" b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</a:t>
                          </a:r>
                          <a:r>
                            <a:rPr lang="en-GB" sz="2000" b="0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212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</a:t>
                          </a:r>
                          <a:r>
                            <a:rPr lang="en-GB" sz="2000" b="0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0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S4:</a:t>
                          </a:r>
                          <a:r>
                            <a:rPr lang="en-GB" sz="2000" b="0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GB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  <a:p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12655"/>
                  </p:ext>
                </p:extLst>
              </p:nvPr>
            </p:nvGraphicFramePr>
            <p:xfrm>
              <a:off x="1919537" y="2924945"/>
              <a:ext cx="8496945" cy="30943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41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Franklin Gothic Book" panose="020B0503020102020204" pitchFamily="34" charset="0"/>
                            </a:rPr>
                            <a:t>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GB" sz="22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1" dirty="0">
                              <a:solidFill>
                                <a:srgbClr val="C00000"/>
                              </a:solidFill>
                              <a:latin typeface="Franklin Gothic Book" panose="020B0503020102020204" pitchFamily="34" charset="0"/>
                            </a:rPr>
                            <a:t>Incorrect PS: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86207" r="-180885" b="-4045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Nonlinearity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added (monotonic)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36538" t="-86207" r="-385" b="-4045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40870" r="-180885" b="-2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Binary-binary </a:t>
                          </a: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538" t="-140870" r="-385" b="-2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40870" r="-180885" b="-10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Binary-continuous</a:t>
                          </a:r>
                          <a:r>
                            <a:rPr lang="en-GB" sz="2000" b="0" baseline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 interaction</a:t>
                          </a:r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538" t="-240870" r="-385" b="-10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7387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21311" r="-180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Continuous-continuous interaction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538" t="-321311" r="-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10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EE6BB-4FAF-468F-9F00-B2F7DBBB6A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095C50-C699-42E4-B270-A79C6009528D}"/>
              </a:ext>
            </a:extLst>
          </p:cNvPr>
          <p:cNvSpPr/>
          <p:nvPr/>
        </p:nvSpPr>
        <p:spPr>
          <a:xfrm>
            <a:off x="1933346" y="5881244"/>
            <a:ext cx="1733780" cy="2965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dirty="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56612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0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0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000" i="1">
                            <a:latin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accent1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20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000" dirty="0">
                    <a:latin typeface="Franklin Gothic Book" panose="020B0503020102020204" pitchFamily="34" charset="0"/>
                  </a:rPr>
                  <a:t>Variation between scenarios: </a:t>
                </a:r>
                <a:endParaRPr lang="en-GB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sz="2000" dirty="0">
                  <a:solidFill>
                    <a:srgbClr val="0070C0"/>
                  </a:solidFill>
                </a:endParaRPr>
              </a:p>
              <a:p>
                <a:endParaRPr lang="en-GB" sz="2000" dirty="0">
                  <a:latin typeface="Franklin Gothic Book" panose="020B0503020102020204" pitchFamily="34" charset="0"/>
                </a:endParaRPr>
              </a:p>
              <a:p>
                <a:endParaRPr lang="en-GB" sz="2000" dirty="0">
                  <a:latin typeface="Franklin Gothic Book" panose="020B0503020102020204" pitchFamily="34" charset="0"/>
                </a:endParaRPr>
              </a:p>
              <a:p>
                <a:r>
                  <a:rPr lang="en-GB" sz="2000" dirty="0">
                    <a:latin typeface="Franklin Gothic Book" panose="020B0503020102020204" pitchFamily="34" charset="0"/>
                  </a:rPr>
                  <a:t>Logistic Regression: PS indicator ~ PS diagnostic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5661247"/>
              </a:xfrm>
              <a:blipFill>
                <a:blip r:embed="rId3"/>
                <a:stretch>
                  <a:fillRect l="-741" t="-1076" b="-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85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8" y="1233488"/>
            <a:ext cx="6029325" cy="43910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11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Scenario 1: Misspecification of a non-linear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7D823-AE00-4FC0-AD85-7618884220F4}"/>
                  </a:ext>
                </a:extLst>
              </p:cNvPr>
              <p:cNvSpPr txBox="1"/>
              <p:nvPr/>
            </p:nvSpPr>
            <p:spPr>
              <a:xfrm>
                <a:off x="3081338" y="5673406"/>
                <a:ext cx="61603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*diagnostics used to assess  balance/specification the non-linear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; balance assessed in PS-matched samples.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7D823-AE00-4FC0-AD85-761888422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338" y="5673406"/>
                <a:ext cx="6160316" cy="584775"/>
              </a:xfrm>
              <a:prstGeom prst="rect">
                <a:avLst/>
              </a:prstGeom>
              <a:blipFill>
                <a:blip r:embed="rId5"/>
                <a:stretch>
                  <a:fillRect l="-495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29289"/>
              </p:ext>
            </p:extLst>
          </p:nvPr>
        </p:nvGraphicFramePr>
        <p:xfrm>
          <a:off x="6182807" y="4581127"/>
          <a:ext cx="4477122" cy="1423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089">
                <a:tc gridSpan="2">
                  <a:txBody>
                    <a:bodyPr/>
                    <a:lstStyle/>
                    <a:p>
                      <a:r>
                        <a:rPr lang="en-GB" sz="1600" b="1" dirty="0">
                          <a:solidFill>
                            <a:schemeClr val="tx1"/>
                          </a:solidFill>
                        </a:rPr>
                        <a:t>Figures: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</a:t>
                      </a:r>
                      <a:r>
                        <a:rPr lang="en-GB" sz="1600" baseline="0" dirty="0"/>
                        <a:t> 2 (top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3 (top right)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binary-continuous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506">
                <a:tc>
                  <a:txBody>
                    <a:bodyPr/>
                    <a:lstStyle/>
                    <a:p>
                      <a:r>
                        <a:rPr lang="en-GB" sz="1600" dirty="0"/>
                        <a:t>- Scenario 4</a:t>
                      </a:r>
                      <a:r>
                        <a:rPr lang="en-GB" sz="1600" baseline="0" dirty="0"/>
                        <a:t> (bottom left)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continuous-continuous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44"/>
          <a:stretch/>
        </p:blipFill>
        <p:spPr>
          <a:xfrm>
            <a:off x="1884189" y="1268761"/>
            <a:ext cx="3969892" cy="2112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44"/>
          <a:stretch/>
        </p:blipFill>
        <p:spPr>
          <a:xfrm>
            <a:off x="1919537" y="3645025"/>
            <a:ext cx="3960440" cy="2107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3"/>
          <a:stretch/>
        </p:blipFill>
        <p:spPr>
          <a:xfrm>
            <a:off x="6090811" y="1268761"/>
            <a:ext cx="3931193" cy="2146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62"/>
          <a:stretch/>
        </p:blipFill>
        <p:spPr>
          <a:xfrm>
            <a:off x="6090811" y="3640536"/>
            <a:ext cx="3931193" cy="7168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12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0E64DB-C76E-4121-A6F1-4E8A55BC43BF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Scenarios 2-4: Omission of an interaction term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C6A18-9460-40F7-B65A-F0FEFFAB70B7}"/>
              </a:ext>
            </a:extLst>
          </p:cNvPr>
          <p:cNvSpPr txBox="1"/>
          <p:nvPr/>
        </p:nvSpPr>
        <p:spPr>
          <a:xfrm>
            <a:off x="1884189" y="6136700"/>
            <a:ext cx="616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*diagnostics used to assess  balance/specification the interaction term; balance assessed in PS-matched samples.</a:t>
            </a:r>
          </a:p>
        </p:txBody>
      </p:sp>
    </p:spTree>
    <p:extLst>
      <p:ext uri="{BB962C8B-B14F-4D97-AF65-F5344CB8AC3E}">
        <p14:creationId xmlns:p14="http://schemas.microsoft.com/office/powerpoint/2010/main" val="266349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664BD5-06E9-469A-9CFB-8B01E482F8CD}"/>
              </a:ext>
            </a:extLst>
          </p:cNvPr>
          <p:cNvSpPr/>
          <p:nvPr/>
        </p:nvSpPr>
        <p:spPr>
          <a:xfrm>
            <a:off x="1847529" y="1566776"/>
            <a:ext cx="308469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980B20-2DC5-4C4D-91AA-6B6B15370F6F}"/>
              </a:ext>
            </a:extLst>
          </p:cNvPr>
          <p:cNvSpPr/>
          <p:nvPr/>
        </p:nvSpPr>
        <p:spPr>
          <a:xfrm>
            <a:off x="5594378" y="1566776"/>
            <a:ext cx="4616493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883" y="1703944"/>
            <a:ext cx="3312368" cy="4525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>
                <a:latin typeface="Franklin Gothic Book" panose="020B0503020102020204" pitchFamily="34" charset="0"/>
              </a:rPr>
              <a:t>Disease risk score</a:t>
            </a: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Franklin Gothic Book" panose="020B0503020102020204" pitchFamily="34" charset="0"/>
              </a:rPr>
              <a:t>Disease risk scores (DRS) defined as predicted outcome under the control condition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Franklin Gothic Book" panose="020B0503020102020204" pitchFamily="34" charset="0"/>
              </a:rPr>
              <a:t>Standardised mean difference in DRS as a propensity score diagnostic </a:t>
            </a:r>
            <a:r>
              <a:rPr lang="en-GB" sz="1600" dirty="0">
                <a:latin typeface="Franklin Gothic Book" panose="020B0503020102020204" pitchFamily="34" charset="0"/>
              </a:rPr>
              <a:t>[Stuart et al. 2013]</a:t>
            </a:r>
            <a:endParaRPr lang="en-GB" sz="2000" dirty="0">
              <a:latin typeface="Franklin Gothic Book" panose="020B0503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42319" y="1647411"/>
            <a:ext cx="4968552" cy="11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     Weighted average of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8033" y="2067392"/>
                <a:ext cx="4848862" cy="5541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000" dirty="0">
                    <a:latin typeface="Franklin Gothic Book" panose="020B05030201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000" dirty="0">
                    <a:latin typeface="Franklin Gothic Book" panose="020B0503020102020204" pitchFamily="34" charset="0"/>
                  </a:rPr>
                  <a:t> denote the weight for covariate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.</m:t>
                    </m:r>
                  </m:oMath>
                </a14:m>
                <a:r>
                  <a:rPr lang="en-GB" sz="2000" dirty="0">
                    <a:latin typeface="Franklin Gothic Book" panose="020B0503020102020204" pitchFamily="34" charset="0"/>
                  </a:rPr>
                  <a:t> Then:</a:t>
                </a:r>
              </a:p>
              <a:p>
                <a:endParaRPr lang="en-GB" sz="2000" dirty="0">
                  <a:latin typeface="Franklin Gothic Book" panose="020B05030201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𝑆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2000" i="1">
                        <a:latin typeface="Cambria Math"/>
                      </a:rPr>
                      <m:t>𝐷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𝑒𝑣</m:t>
                    </m:r>
                    <m:r>
                      <a:rPr lang="en-GB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000" dirty="0">
                    <a:latin typeface="Franklin Gothic Book" panose="020B0503020102020204" pitchFamily="34" charset="0"/>
                  </a:rPr>
                  <a:t> </a:t>
                </a:r>
                <a:r>
                  <a:rPr lang="en-GB" sz="1600" dirty="0">
                    <a:latin typeface="Franklin Gothic Book" panose="020B0503020102020204" pitchFamily="34" charset="0"/>
                  </a:rPr>
                  <a:t>[</a:t>
                </a:r>
                <a:r>
                  <a:rPr lang="en-GB" sz="1600" dirty="0" err="1">
                    <a:latin typeface="Franklin Gothic Book" panose="020B0503020102020204" pitchFamily="34" charset="0"/>
                  </a:rPr>
                  <a:t>Caruana</a:t>
                </a:r>
                <a:r>
                  <a:rPr lang="en-GB" sz="1600" dirty="0">
                    <a:latin typeface="Franklin Gothic Book" panose="020B0503020102020204" pitchFamily="34" charset="0"/>
                  </a:rPr>
                  <a:t> et al. 2015]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  <a:ea typeface="Cambria Math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is the coefficient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obtained after regressing outcome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/>
                      </a:rPr>
                      <m:t>.</m:t>
                    </m:r>
                  </m:oMath>
                </a14:m>
                <a:r>
                  <a:rPr lang="en-GB" dirty="0">
                    <a:latin typeface="Franklin Gothic Book" panose="020B0503020102020204" pitchFamily="34" charset="0"/>
                  </a:rPr>
                  <a:t> </a:t>
                </a:r>
              </a:p>
              <a:p>
                <a:pPr lvl="1"/>
                <a:endParaRPr lang="en-GB" dirty="0">
                  <a:latin typeface="Franklin Gothic Book" panose="020B0503020102020204" pitchFamily="34" charset="0"/>
                </a:endParaRPr>
              </a:p>
              <a:p>
                <a:r>
                  <a:rPr lang="en-GB" sz="2000" dirty="0">
                    <a:latin typeface="Franklin Gothic Book" panose="020B0503020102020204" pitchFamily="34" charset="0"/>
                  </a:rPr>
                  <a:t>Balance measured using either: </a:t>
                </a:r>
              </a:p>
              <a:p>
                <a:endParaRPr lang="en-GB" sz="2000" dirty="0">
                  <a:latin typeface="Franklin Gothic Book" panose="020B05030201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Franklin Gothic Book" panose="020B0503020102020204" pitchFamily="34" charset="0"/>
                  </a:rPr>
                  <a:t>Standardised difference (SD)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Franklin Gothic Book" panose="020B0503020102020204" pitchFamily="34" charset="0"/>
                  </a:rPr>
                  <a:t>Overlapping coefficient (OVL)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Franklin Gothic Book" panose="020B0503020102020204" pitchFamily="34" charset="0"/>
                  </a:rPr>
                  <a:t>Kolmogorov-Smirnov Statistic (KS)</a:t>
                </a:r>
              </a:p>
              <a:p>
                <a:pPr lvl="1"/>
                <a:endParaRPr lang="en-GB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3" y="2067392"/>
                <a:ext cx="4848862" cy="5541645"/>
              </a:xfrm>
              <a:prstGeom prst="rect">
                <a:avLst/>
              </a:prstGeom>
              <a:blipFill>
                <a:blip r:embed="rId2"/>
                <a:stretch>
                  <a:fillRect l="-1258" r="-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13</a:t>
            </a:fld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D1B8A8-1490-4EB9-ACFB-7C6AFDA04F6A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Overall diagnostics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5EADA-1D79-4929-838E-05A37F8C71AB}"/>
              </a:ext>
            </a:extLst>
          </p:cNvPr>
          <p:cNvSpPr/>
          <p:nvPr/>
        </p:nvSpPr>
        <p:spPr>
          <a:xfrm>
            <a:off x="5375920" y="1268760"/>
            <a:ext cx="5053410" cy="5184576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5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10D68B-AD2F-4030-8E88-EC2A3846505C}"/>
              </a:ext>
            </a:extLst>
          </p:cNvPr>
          <p:cNvSpPr/>
          <p:nvPr/>
        </p:nvSpPr>
        <p:spPr>
          <a:xfrm>
            <a:off x="1847528" y="3928478"/>
            <a:ext cx="4366841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765A46-5EA7-44D8-BC1F-931C3653254D}"/>
              </a:ext>
            </a:extLst>
          </p:cNvPr>
          <p:cNvSpPr/>
          <p:nvPr/>
        </p:nvSpPr>
        <p:spPr>
          <a:xfrm>
            <a:off x="1847528" y="2536436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3F74C6-0404-476B-85EB-59EEA7B0701C}"/>
              </a:ext>
            </a:extLst>
          </p:cNvPr>
          <p:cNvSpPr/>
          <p:nvPr/>
        </p:nvSpPr>
        <p:spPr>
          <a:xfrm>
            <a:off x="1849514" y="1204121"/>
            <a:ext cx="3477087" cy="4293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Propensity score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logit(PS)=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GB" sz="2400" dirty="0">
                  <a:solidFill>
                    <a:srgbClr val="0070C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Outcome model:</a:t>
                </a: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Y=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+…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lang="en-GB" sz="24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GB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accent5">
                        <a:lumMod val="75000"/>
                      </a:schemeClr>
                    </a:solidFill>
                    <a:latin typeface="Franklin Gothic Book" panose="020B0503020102020204" pitchFamily="34" charset="0"/>
                  </a:rPr>
                  <a:t> </a:t>
                </a:r>
                <a:endParaRPr lang="en-GB" sz="1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400" dirty="0">
                    <a:latin typeface="Franklin Gothic Book" panose="020B0503020102020204" pitchFamily="34" charset="0"/>
                  </a:rPr>
                  <a:t>Variation between scenarios: 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196753"/>
                <a:ext cx="8229600" cy="4525963"/>
              </a:xfrm>
              <a:blipFill>
                <a:blip r:embed="rId3"/>
                <a:stretch>
                  <a:fillRect l="-111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01909" y="167198"/>
            <a:ext cx="916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Simulated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894040"/>
                  </p:ext>
                </p:extLst>
              </p:nvPr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S1: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Independent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baseline covariates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S2: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Correlated baseline covariates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000" b="0" dirty="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rPr>
                            <a:t>S3: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GB" sz="2000" b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0.2(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6.0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−1)</m:t>
                              </m:r>
                            </m:oMath>
                          </a14:m>
                          <a:endParaRPr lang="en-GB" sz="2000" b="0" dirty="0">
                            <a:solidFill>
                              <a:schemeClr val="tx1"/>
                            </a:solidFill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Monotonic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non-linearity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3894040"/>
                  </p:ext>
                </p:extLst>
              </p:nvPr>
            </p:nvGraphicFramePr>
            <p:xfrm>
              <a:off x="1991544" y="4437112"/>
              <a:ext cx="6912768" cy="16687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243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884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9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6098" r="-128571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dirty="0">
                              <a:latin typeface="Franklin Gothic Book" panose="020B0503020102020204" pitchFamily="34" charset="0"/>
                            </a:rPr>
                            <a:t>Independent</a:t>
                          </a:r>
                          <a:r>
                            <a:rPr lang="en-GB" sz="2000" baseline="0" dirty="0">
                              <a:latin typeface="Franklin Gothic Book" panose="020B0503020102020204" pitchFamily="34" charset="0"/>
                            </a:rPr>
                            <a:t> baseline covariates</a:t>
                          </a:r>
                          <a:endParaRPr lang="en-GB" sz="200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68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128571" b="-1229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Correlated baseline covariates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519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64151" r="-128571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000" b="0" dirty="0">
                              <a:latin typeface="Franklin Gothic Book" panose="020B0503020102020204" pitchFamily="34" charset="0"/>
                            </a:rPr>
                            <a:t>Monotonic</a:t>
                          </a:r>
                          <a:r>
                            <a:rPr lang="en-GB" sz="2000" b="0" baseline="0" dirty="0">
                              <a:latin typeface="Franklin Gothic Book" panose="020B0503020102020204" pitchFamily="34" charset="0"/>
                            </a:rPr>
                            <a:t> non-linearity</a:t>
                          </a:r>
                          <a:endParaRPr lang="en-GB" sz="2000" b="0" dirty="0">
                            <a:latin typeface="Franklin Gothic Book" panose="020B0503020102020204" pitchFamily="34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14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14A3B-A36F-4FAD-92C6-C5F3A5A14E94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163846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F9C78-AA1C-4E26-80C1-058937813C6D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Scenarios 1 and 2: Linear outcomes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676D50-73C5-4FC2-9DB4-B5303D3C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451709"/>
              </p:ext>
            </p:extLst>
          </p:nvPr>
        </p:nvGraphicFramePr>
        <p:xfrm>
          <a:off x="1828799" y="2943230"/>
          <a:ext cx="8543925" cy="21027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8785">
                  <a:extLst>
                    <a:ext uri="{9D8B030D-6E8A-4147-A177-3AD203B41FA5}">
                      <a16:colId xmlns:a16="http://schemas.microsoft.com/office/drawing/2014/main" val="3155362936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1388450258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000897262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2482857535"/>
                    </a:ext>
                  </a:extLst>
                </a:gridCol>
                <a:gridCol w="1708785">
                  <a:extLst>
                    <a:ext uri="{9D8B030D-6E8A-4147-A177-3AD203B41FA5}">
                      <a16:colId xmlns:a16="http://schemas.microsoft.com/office/drawing/2014/main" val="3544752329"/>
                    </a:ext>
                  </a:extLst>
                </a:gridCol>
              </a:tblGrid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Weighted 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Weighted 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Weighted OVL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SD(DRS)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20288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9737"/>
                  </a:ext>
                </a:extLst>
              </a:tr>
              <a:tr h="507892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Scenario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71993"/>
                  </a:ext>
                </a:extLst>
              </a:tr>
              <a:tr h="507892">
                <a:tc gridSpan="5"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*SD: Standardised difference; KS: Kolmogorov-Smirnov statistic; OVL: Overlapping coefficient; DRS: Disease risk score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057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9DC61D-EA02-48F3-84D1-C550F5D63C18}"/>
              </a:ext>
            </a:extLst>
          </p:cNvPr>
          <p:cNvSpPr txBox="1"/>
          <p:nvPr/>
        </p:nvSpPr>
        <p:spPr>
          <a:xfrm>
            <a:off x="1737342" y="2570728"/>
            <a:ext cx="895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Table 1: Spearman rank correlation between overall diagnostics and bias (sample sizes 5000)</a:t>
            </a:r>
          </a:p>
        </p:txBody>
      </p:sp>
    </p:spTree>
    <p:extLst>
      <p:ext uri="{BB962C8B-B14F-4D97-AF65-F5344CB8AC3E}">
        <p14:creationId xmlns:p14="http://schemas.microsoft.com/office/powerpoint/2010/main" val="224429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16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Scenario 3: Non-linear term in outcome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36B48-CFD1-4B30-BC98-ABAB497F6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6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1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524000" y="16719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Scenario 2: Nonlinear term </a:t>
            </a:r>
            <a:r>
              <a:rPr lang="en-GB" sz="36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misspecified</a:t>
            </a:r>
            <a:endParaRPr lang="en-GB"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17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5D3190-9369-4708-9096-79B99248AC8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Scenario 3: Non-linear term in outcome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506BF-44F3-459B-B85B-A1DDDCCFF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27" y="1624614"/>
            <a:ext cx="6393945" cy="46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30026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18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17720" y="1803302"/>
            <a:ext cx="975655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Cumulative prevalence (CP) </a:t>
            </a:r>
            <a:r>
              <a:rPr lang="en-GB" sz="2800" dirty="0">
                <a:latin typeface="Franklin Gothic Book" panose="020B0503020102020204" pitchFamily="34" charset="0"/>
              </a:rPr>
              <a:t>diagnostic most useful for identifying all types of propensity score misspecification. </a:t>
            </a:r>
          </a:p>
          <a:p>
            <a:endParaRPr lang="en-GB" sz="2800" dirty="0">
              <a:solidFill>
                <a:schemeClr val="accent6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Franklin Gothic Book" panose="020B0503020102020204" pitchFamily="34" charset="0"/>
              </a:rPr>
              <a:t>Standardised mean difference in the </a:t>
            </a:r>
            <a:r>
              <a:rPr lang="en-GB" sz="2800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disease risk score (DRS) </a:t>
            </a:r>
            <a:r>
              <a:rPr lang="en-GB" sz="2800" dirty="0">
                <a:latin typeface="Franklin Gothic Book" panose="020B0503020102020204" pitchFamily="34" charset="0"/>
              </a:rPr>
              <a:t>is a promising overall diagnostic.</a:t>
            </a:r>
          </a:p>
          <a:p>
            <a:r>
              <a:rPr lang="en-GB" sz="2800" dirty="0">
                <a:latin typeface="Franklin Gothic Book" panose="020B05030201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Franklin Gothic Book" panose="020B0503020102020204" pitchFamily="34" charset="0"/>
              </a:rPr>
              <a:t>Main limitation: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DRS not robust to misspecifications in the outcome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Could use CP diagnostics to check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Future research into different estimation methods for the DRS. </a:t>
            </a:r>
          </a:p>
          <a:p>
            <a:pPr lvl="1"/>
            <a:endParaRPr lang="en-GB" sz="2800" dirty="0">
              <a:latin typeface="Franklin Gothic Book" panose="020B05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15126-18C7-4C93-975E-BCC6AF09140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0776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B2A4E-91D7-4315-9B0F-826B830021E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D1314-9897-47BF-93A8-4F021D17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05" y="1295137"/>
            <a:ext cx="6569389" cy="47777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DF19EF-32F5-4A56-A334-354E43D4B985}"/>
              </a:ext>
            </a:extLst>
          </p:cNvPr>
          <p:cNvSpPr/>
          <p:nvPr/>
        </p:nvSpPr>
        <p:spPr>
          <a:xfrm>
            <a:off x="5231938" y="6160510"/>
            <a:ext cx="7731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u="sng" dirty="0">
                <a:latin typeface="Franklin Gothic Book" panose="020B0503020102020204" pitchFamily="34" charset="0"/>
              </a:rPr>
              <a:t>Figure 1:</a:t>
            </a:r>
            <a:r>
              <a:rPr lang="en-GB" sz="1600" dirty="0">
                <a:latin typeface="Franklin Gothic Book" panose="020B0503020102020204" pitchFamily="34" charset="0"/>
              </a:rPr>
              <a:t> Number of propensity score publications in medical research by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E9B82-61F1-4F5D-AEB6-DD822C3F3E5D}"/>
              </a:ext>
            </a:extLst>
          </p:cNvPr>
          <p:cNvSpPr txBox="1"/>
          <p:nvPr/>
        </p:nvSpPr>
        <p:spPr>
          <a:xfrm>
            <a:off x="249382" y="1182255"/>
            <a:ext cx="41563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Commonly used in observational data to deal with confounding bias.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Poorly estimated propensity scores may lead to biased estimates.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Use of diagnostics to assess propensity scores is important.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Currently unknown how best to assess propensity scores. </a:t>
            </a:r>
          </a:p>
        </p:txBody>
      </p:sp>
    </p:spTree>
    <p:extLst>
      <p:ext uri="{BB962C8B-B14F-4D97-AF65-F5344CB8AC3E}">
        <p14:creationId xmlns:p14="http://schemas.microsoft.com/office/powerpoint/2010/main" val="2280906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1B8B5-AC66-4772-B098-925B2B10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835" y="2556768"/>
            <a:ext cx="1429373" cy="1429373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E74B416D-A4D1-4B24-B066-B8EA57543777}"/>
              </a:ext>
            </a:extLst>
          </p:cNvPr>
          <p:cNvSpPr/>
          <p:nvPr/>
        </p:nvSpPr>
        <p:spPr>
          <a:xfrm>
            <a:off x="8729392" y="4372252"/>
            <a:ext cx="3067674" cy="900690"/>
          </a:xfrm>
          <a:prstGeom prst="wedgeEllipseCallout">
            <a:avLst>
              <a:gd name="adj1" fmla="val -17605"/>
              <a:gd name="adj2" fmla="val -13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F3CF4D9-CE24-4EA0-BCC4-D64662BDE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1308" y="3018337"/>
            <a:ext cx="1429373" cy="1429373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EFCECA0-D385-408D-99DE-44B7CA63FB42}"/>
              </a:ext>
            </a:extLst>
          </p:cNvPr>
          <p:cNvSpPr/>
          <p:nvPr/>
        </p:nvSpPr>
        <p:spPr>
          <a:xfrm>
            <a:off x="4598275" y="4557559"/>
            <a:ext cx="928765" cy="541538"/>
          </a:xfrm>
          <a:prstGeom prst="wedgeEllipseCallout">
            <a:avLst>
              <a:gd name="adj1" fmla="val 43210"/>
              <a:gd name="adj2" fmla="val -10635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18C-A4ED-447D-94FF-C4B907FB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376860"/>
            <a:ext cx="11247120" cy="1179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STEP 1:                                     STEP 2:                                             STEP 3:             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Choose variables                     Check individual covariates            Check overall balance</a:t>
            </a:r>
          </a:p>
          <a:p>
            <a:pPr marL="0" indent="0">
              <a:buNone/>
            </a:pPr>
            <a:r>
              <a:rPr lang="en-GB" sz="2400" dirty="0">
                <a:latin typeface="Franklin Gothic Book" panose="020B0503020102020204" pitchFamily="34" charset="0"/>
              </a:rPr>
              <a:t>                                                  using 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  <a:latin typeface="Franklin Gothic Book" panose="020B0503020102020204" pitchFamily="34" charset="0"/>
              </a:rPr>
              <a:t>CP diagnostics                       </a:t>
            </a:r>
            <a:r>
              <a:rPr lang="en-GB" sz="2400" dirty="0">
                <a:latin typeface="Franklin Gothic Book" panose="020B0503020102020204" pitchFamily="34" charset="0"/>
              </a:rPr>
              <a:t>using </a:t>
            </a:r>
            <a:r>
              <a:rPr lang="en-GB" sz="2400" b="1" dirty="0">
                <a:solidFill>
                  <a:srgbClr val="00B050"/>
                </a:solidFill>
                <a:latin typeface="Franklin Gothic Book" panose="020B0503020102020204" pitchFamily="34" charset="0"/>
              </a:rPr>
              <a:t>DRS</a:t>
            </a:r>
          </a:p>
          <a:p>
            <a:pPr marL="0" indent="0">
              <a:buNone/>
            </a:pPr>
            <a:endParaRPr lang="en-GB" sz="2000" dirty="0">
              <a:latin typeface="Franklin Gothic Book" panose="020B05030201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68E2B2-3B14-4F63-8FA3-C8A7212A3981}"/>
              </a:ext>
            </a:extLst>
          </p:cNvPr>
          <p:cNvGrpSpPr/>
          <p:nvPr/>
        </p:nvGrpSpPr>
        <p:grpSpPr>
          <a:xfrm>
            <a:off x="365859" y="2962898"/>
            <a:ext cx="3266982" cy="3224838"/>
            <a:chOff x="1757779" y="2962898"/>
            <a:chExt cx="3266982" cy="322483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A45DC88-AC0A-4CD3-9D20-8003965BD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627" t="26893" r="36577" b="26084"/>
            <a:stretch/>
          </p:blipFill>
          <p:spPr>
            <a:xfrm>
              <a:off x="1757779" y="2962898"/>
              <a:ext cx="3266982" cy="322483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F0E408-59CF-49C2-AFAD-EB5D229FDF38}"/>
                </a:ext>
              </a:extLst>
            </p:cNvPr>
            <p:cNvSpPr/>
            <p:nvPr/>
          </p:nvSpPr>
          <p:spPr>
            <a:xfrm>
              <a:off x="3533313" y="3302491"/>
              <a:ext cx="976543" cy="11452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675390-00B3-4180-A1E5-36C7C59D4F18}"/>
                </a:ext>
              </a:extLst>
            </p:cNvPr>
            <p:cNvSpPr/>
            <p:nvPr/>
          </p:nvSpPr>
          <p:spPr>
            <a:xfrm>
              <a:off x="3426781" y="3568823"/>
              <a:ext cx="319596" cy="7279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22F08F-B646-45EA-B25B-50B2D2D1AD6C}"/>
                </a:ext>
              </a:extLst>
            </p:cNvPr>
            <p:cNvSpPr/>
            <p:nvPr/>
          </p:nvSpPr>
          <p:spPr>
            <a:xfrm>
              <a:off x="3648723" y="4372251"/>
              <a:ext cx="612559" cy="15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023B0-1D15-47C8-9A00-D0B577856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93" y="3531239"/>
            <a:ext cx="1344378" cy="8031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F61247-6ED4-4293-9C7C-E0C341356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82" y="4575317"/>
            <a:ext cx="2857748" cy="17070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98F97AA-55F3-483D-8078-50295E48B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76" y="4575317"/>
            <a:ext cx="2857748" cy="17070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F7D8AAA-1D6A-4896-9A2A-91132D9D4E8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Proposed guidelines for propensity score assessment</a:t>
            </a:r>
          </a:p>
        </p:txBody>
      </p:sp>
    </p:spTree>
    <p:extLst>
      <p:ext uri="{BB962C8B-B14F-4D97-AF65-F5344CB8AC3E}">
        <p14:creationId xmlns:p14="http://schemas.microsoft.com/office/powerpoint/2010/main" val="15558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21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17720" y="1417267"/>
            <a:ext cx="97565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 Stuart, EA et al. Prognostic score-based balance measures for propensity score methods in comparative effectiveness research. </a:t>
            </a:r>
            <a:r>
              <a:rPr lang="en-GB" i="1" dirty="0"/>
              <a:t>Journal of Clinical Epidemiology. </a:t>
            </a:r>
            <a:r>
              <a:rPr lang="en-GB" dirty="0"/>
              <a:t>2013</a:t>
            </a:r>
          </a:p>
          <a:p>
            <a:endParaRPr lang="en-GB" dirty="0"/>
          </a:p>
          <a:p>
            <a:r>
              <a:rPr lang="en-GB" dirty="0"/>
              <a:t>[2] Caruana, E et al. A new weighted balance measure helped to select the variables to be included in a propensity score model. </a:t>
            </a:r>
            <a:r>
              <a:rPr lang="en-GB" i="1" dirty="0"/>
              <a:t>Journal of Clinical Epidemiology. </a:t>
            </a:r>
            <a:r>
              <a:rPr lang="en-GB" dirty="0"/>
              <a:t>2015.</a:t>
            </a:r>
          </a:p>
          <a:p>
            <a:endParaRPr lang="en-GB" dirty="0"/>
          </a:p>
          <a:p>
            <a:r>
              <a:rPr lang="en-GB" dirty="0"/>
              <a:t>[3] </a:t>
            </a:r>
            <a:r>
              <a:rPr lang="en-GB" dirty="0" err="1"/>
              <a:t>Belitser</a:t>
            </a:r>
            <a:r>
              <a:rPr lang="en-GB" dirty="0"/>
              <a:t>, SV et al. Measuring balance and model selection in propensity score methods. </a:t>
            </a:r>
            <a:r>
              <a:rPr lang="en-GB" i="1" dirty="0"/>
              <a:t>Pharmacoepidemiology and Drug Safety. </a:t>
            </a:r>
            <a:r>
              <a:rPr lang="en-GB" dirty="0"/>
              <a:t>2011. </a:t>
            </a:r>
          </a:p>
          <a:p>
            <a:endParaRPr lang="en-GB" dirty="0"/>
          </a:p>
          <a:p>
            <a:r>
              <a:rPr lang="en-GB" dirty="0"/>
              <a:t>[4] Ali, MS et al. Reporting of covariate selection and balance assessment in propensity score analysis is suboptimal: a systematic review. </a:t>
            </a:r>
            <a:r>
              <a:rPr lang="en-GB" i="1" dirty="0"/>
              <a:t>Journal of Clinical Epidemiology. </a:t>
            </a:r>
            <a:r>
              <a:rPr lang="en-GB" dirty="0"/>
              <a:t>2008. </a:t>
            </a:r>
          </a:p>
          <a:p>
            <a:endParaRPr lang="en-GB" dirty="0"/>
          </a:p>
          <a:p>
            <a:r>
              <a:rPr lang="en-GB" dirty="0"/>
              <a:t>[5] Granger, E et al. A review of the use of propensity score diagnostics in papers published in high-ranking medical journals. </a:t>
            </a:r>
            <a:r>
              <a:rPr lang="en-GB" i="1" dirty="0"/>
              <a:t>BMC Research Methodology. </a:t>
            </a:r>
            <a:r>
              <a:rPr lang="en-GB" dirty="0"/>
              <a:t>2020. 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15126-18C7-4C93-975E-BCC6AF09140C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505DA-ECA2-4A1C-B548-B23CBFC727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08" b="11852"/>
          <a:stretch/>
        </p:blipFill>
        <p:spPr>
          <a:xfrm>
            <a:off x="2329116" y="5822662"/>
            <a:ext cx="1261518" cy="1035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25545-21D3-4EBC-B7A7-922E8D68E2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81" y="5868579"/>
            <a:ext cx="2255519" cy="98942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78E56FB-7D25-4F71-A272-BEE4FA5E3499}"/>
              </a:ext>
            </a:extLst>
          </p:cNvPr>
          <p:cNvGrpSpPr/>
          <p:nvPr/>
        </p:nvGrpSpPr>
        <p:grpSpPr>
          <a:xfrm>
            <a:off x="7120319" y="5859042"/>
            <a:ext cx="2495067" cy="783531"/>
            <a:chOff x="1711536" y="5814193"/>
            <a:chExt cx="2495067" cy="783531"/>
          </a:xfrm>
        </p:grpSpPr>
        <p:sp>
          <p:nvSpPr>
            <p:cNvPr id="10" name="Subtitle 8">
              <a:extLst>
                <a:ext uri="{FF2B5EF4-FFF2-40B4-BE49-F238E27FC236}">
                  <a16:creationId xmlns:a16="http://schemas.microsoft.com/office/drawing/2014/main" id="{68B3609F-B9BF-49EF-AD24-14B2BFECE600}"/>
                </a:ext>
              </a:extLst>
            </p:cNvPr>
            <p:cNvSpPr txBox="1">
              <a:spLocks/>
            </p:cNvSpPr>
            <p:nvPr/>
          </p:nvSpPr>
          <p:spPr>
            <a:xfrm>
              <a:off x="2454001" y="6083373"/>
              <a:ext cx="1752602" cy="5143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goe Print" panose="02000600000000000000" pitchFamily="2" charset="0"/>
                </a:rPr>
                <a:t>@EGranger90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460287-BE3C-413B-B441-AE43DF8C0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536" y="5814193"/>
              <a:ext cx="783531" cy="783531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447B6FE-5C39-4415-93CD-3E79C271D4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" y="5822662"/>
            <a:ext cx="2311625" cy="9894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17E5F9-1C8E-41F0-A64C-9145A2665FC6}"/>
              </a:ext>
            </a:extLst>
          </p:cNvPr>
          <p:cNvSpPr/>
          <p:nvPr/>
        </p:nvSpPr>
        <p:spPr>
          <a:xfrm>
            <a:off x="3639128" y="5698836"/>
            <a:ext cx="6168045" cy="111324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EECCA-FFCC-4999-94B3-91884E2B0E8E}"/>
              </a:ext>
            </a:extLst>
          </p:cNvPr>
          <p:cNvSpPr txBox="1"/>
          <p:nvPr/>
        </p:nvSpPr>
        <p:spPr>
          <a:xfrm>
            <a:off x="4336696" y="6070793"/>
            <a:ext cx="287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emily.granger@lshtm.ac.uk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9BA922-0FA2-4D13-B895-F1B7A4BEC1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242" y="5916493"/>
            <a:ext cx="681710" cy="6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FB2A4E-91D7-4315-9B0F-826B830021E7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D1314-9897-47BF-93A8-4F021D17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05" y="1295137"/>
            <a:ext cx="6569389" cy="47777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DF19EF-32F5-4A56-A334-354E43D4B985}"/>
              </a:ext>
            </a:extLst>
          </p:cNvPr>
          <p:cNvSpPr/>
          <p:nvPr/>
        </p:nvSpPr>
        <p:spPr>
          <a:xfrm>
            <a:off x="5231938" y="6160510"/>
            <a:ext cx="77317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u="sng" dirty="0">
                <a:latin typeface="Franklin Gothic Book" panose="020B0503020102020204" pitchFamily="34" charset="0"/>
              </a:rPr>
              <a:t>Figure 1:</a:t>
            </a:r>
            <a:r>
              <a:rPr lang="en-GB" sz="1600" dirty="0">
                <a:latin typeface="Franklin Gothic Book" panose="020B0503020102020204" pitchFamily="34" charset="0"/>
              </a:rPr>
              <a:t> Number of propensity score publications in medical research by 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E9B82-61F1-4F5D-AEB6-DD822C3F3E5D}"/>
              </a:ext>
            </a:extLst>
          </p:cNvPr>
          <p:cNvSpPr txBox="1"/>
          <p:nvPr/>
        </p:nvSpPr>
        <p:spPr>
          <a:xfrm>
            <a:off x="249382" y="1182255"/>
            <a:ext cx="41563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Commonly used in observational data to deal with confounding bias.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Poorly estimated propensity scores may lead to biased estimates.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Use of diagnostics to assess propensity scores is important.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Franklin Gothic Book" panose="020B0503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Currently unknown how best to assess propensity scores. </a:t>
            </a:r>
          </a:p>
        </p:txBody>
      </p:sp>
    </p:spTree>
    <p:extLst>
      <p:ext uri="{BB962C8B-B14F-4D97-AF65-F5344CB8AC3E}">
        <p14:creationId xmlns:p14="http://schemas.microsoft.com/office/powerpoint/2010/main" val="144168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8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D64A37-FB62-423B-A8A8-0116F3DDADE6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Aims of research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F7D7A-882A-46B6-A304-BBE08DA16712}"/>
              </a:ext>
            </a:extLst>
          </p:cNvPr>
          <p:cNvSpPr/>
          <p:nvPr/>
        </p:nvSpPr>
        <p:spPr>
          <a:xfrm>
            <a:off x="1605281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CDAC8-AD72-4056-8CEA-A108B62C187A}"/>
              </a:ext>
            </a:extLst>
          </p:cNvPr>
          <p:cNvSpPr/>
          <p:nvPr/>
        </p:nvSpPr>
        <p:spPr>
          <a:xfrm>
            <a:off x="7294882" y="1244137"/>
            <a:ext cx="3291840" cy="5375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400" dirty="0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5AA55-7188-4F05-A42C-466B0A7CC14E}"/>
              </a:ext>
            </a:extLst>
          </p:cNvPr>
          <p:cNvSpPr txBox="1"/>
          <p:nvPr/>
        </p:nvSpPr>
        <p:spPr>
          <a:xfrm>
            <a:off x="1605280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1: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Review and compare the existing propensity score diagnostics.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B732DC-601B-4AE3-A7F4-5F54CBC43EFF}"/>
              </a:ext>
            </a:extLst>
          </p:cNvPr>
          <p:cNvSpPr txBox="1"/>
          <p:nvPr/>
        </p:nvSpPr>
        <p:spPr>
          <a:xfrm>
            <a:off x="7294881" y="2639026"/>
            <a:ext cx="329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700" b="1" dirty="0"/>
              <a:t>Aim 2: </a:t>
            </a:r>
          </a:p>
          <a:p>
            <a:pPr algn="ctr"/>
            <a:endParaRPr lang="en-GB" sz="2700" dirty="0"/>
          </a:p>
          <a:p>
            <a:pPr algn="ctr"/>
            <a:r>
              <a:rPr lang="en-GB" sz="2700" dirty="0"/>
              <a:t>Develop guidelines for how to build and assess propensity score models.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BBA70-C882-41E4-8766-86FEA4D4CB68}"/>
              </a:ext>
            </a:extLst>
          </p:cNvPr>
          <p:cNvSpPr/>
          <p:nvPr/>
        </p:nvSpPr>
        <p:spPr>
          <a:xfrm>
            <a:off x="5278120" y="3621807"/>
            <a:ext cx="1635760" cy="61976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C04857-468D-4B41-8066-7C05BD072E47}"/>
              </a:ext>
            </a:extLst>
          </p:cNvPr>
          <p:cNvSpPr/>
          <p:nvPr/>
        </p:nvSpPr>
        <p:spPr>
          <a:xfrm>
            <a:off x="1605278" y="1244136"/>
            <a:ext cx="3291840" cy="2687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66363-780F-451A-9E29-AA348C2B4F40}"/>
              </a:ext>
            </a:extLst>
          </p:cNvPr>
          <p:cNvSpPr txBox="1"/>
          <p:nvPr/>
        </p:nvSpPr>
        <p:spPr>
          <a:xfrm>
            <a:off x="1605278" y="2059017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Individual Diagnostics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9ECA0C-EE14-4C93-8E34-E398A8EA0FED}"/>
              </a:ext>
            </a:extLst>
          </p:cNvPr>
          <p:cNvSpPr/>
          <p:nvPr/>
        </p:nvSpPr>
        <p:spPr>
          <a:xfrm>
            <a:off x="1605279" y="3931808"/>
            <a:ext cx="3291840" cy="26874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C3BBA-3BCF-404D-9BD5-5EA7C3E98532}"/>
              </a:ext>
            </a:extLst>
          </p:cNvPr>
          <p:cNvSpPr txBox="1"/>
          <p:nvPr/>
        </p:nvSpPr>
        <p:spPr>
          <a:xfrm>
            <a:off x="1605277" y="4743049"/>
            <a:ext cx="3291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Overall </a:t>
            </a:r>
          </a:p>
          <a:p>
            <a:pPr algn="ctr"/>
            <a:r>
              <a:rPr lang="en-GB" sz="2800" dirty="0">
                <a:latin typeface="Franklin Gothic Book" panose="020B0503020102020204" pitchFamily="34" charset="0"/>
              </a:rPr>
              <a:t>Diagnostics</a:t>
            </a:r>
          </a:p>
        </p:txBody>
      </p:sp>
    </p:spTree>
    <p:extLst>
      <p:ext uri="{BB962C8B-B14F-4D97-AF65-F5344CB8AC3E}">
        <p14:creationId xmlns:p14="http://schemas.microsoft.com/office/powerpoint/2010/main" val="306960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78F161-3D4F-4ED3-A4A4-20EF4DE548D0}"/>
              </a:ext>
            </a:extLst>
          </p:cNvPr>
          <p:cNvSpPr/>
          <p:nvPr/>
        </p:nvSpPr>
        <p:spPr>
          <a:xfrm>
            <a:off x="5460778" y="1268760"/>
            <a:ext cx="5361020" cy="51845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EEC99F-A587-4934-AB69-5B01AC4E3EB1}"/>
              </a:ext>
            </a:extLst>
          </p:cNvPr>
          <p:cNvSpPr/>
          <p:nvPr/>
        </p:nvSpPr>
        <p:spPr>
          <a:xfrm>
            <a:off x="5634380" y="1672488"/>
            <a:ext cx="503362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631504" y="1268760"/>
            <a:ext cx="3528392" cy="518457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309C74-A5A3-4032-8994-6742A97ED5F9}"/>
              </a:ext>
            </a:extLst>
          </p:cNvPr>
          <p:cNvSpPr/>
          <p:nvPr/>
        </p:nvSpPr>
        <p:spPr>
          <a:xfrm>
            <a:off x="1829272" y="1672488"/>
            <a:ext cx="3132850" cy="8074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31502" y="1352550"/>
                <a:ext cx="3528391" cy="4838699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GB" dirty="0">
                    <a:latin typeface="Franklin Gothic Book" panose="020B0503020102020204" pitchFamily="34" charset="0"/>
                  </a:rPr>
                  <a:t>Mean-based </a:t>
                </a:r>
              </a:p>
              <a:p>
                <a:pPr marL="0" indent="0">
                  <a:buNone/>
                </a:pPr>
                <a:endParaRPr lang="en-GB" dirty="0">
                  <a:solidFill>
                    <a:srgbClr val="7030A0"/>
                  </a:solidFill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Standardised difference (SD)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t-test statistic (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𝑡</m:t>
                    </m:r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)</a:t>
                </a: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:r>
                  <a:rPr lang="en-GB" sz="2400" dirty="0">
                    <a:latin typeface="Franklin Gothic Book" panose="020B0503020102020204" pitchFamily="34" charset="0"/>
                  </a:rPr>
                  <a:t>Percent reduction in mean difference (PR)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1502" y="1352550"/>
                <a:ext cx="3528391" cy="4838699"/>
              </a:xfrm>
              <a:blipFill>
                <a:blip r:embed="rId4"/>
                <a:stretch>
                  <a:fillRect l="-2422" r="-41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01909" y="167198"/>
            <a:ext cx="9166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Propensity score diagnostics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60779" y="1814876"/>
            <a:ext cx="5361019" cy="5161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800" dirty="0">
                <a:latin typeface="Franklin Gothic Book" panose="020B0503020102020204" pitchFamily="34" charset="0"/>
              </a:rPr>
              <a:t>Distribution-based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1944" y="2739654"/>
            <a:ext cx="21926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Overlapping coefficient (OVL)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Franklin Gothic Book" panose="020B0503020102020204" pitchFamily="34" charset="0"/>
              </a:rPr>
              <a:t>Kolmogorov-Smirnov Statistic (KS)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6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140277-22A8-4385-8A52-719A328B04B5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Individual diagnostics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79AEDB-8FFD-4BB1-AD03-58AF78CB7B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281" y="2539147"/>
            <a:ext cx="2399533" cy="17797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1B4450-6572-48DD-9DD6-2497EA922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651" y="4318852"/>
            <a:ext cx="2276795" cy="20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4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7</a:t>
            </a:fld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09295A-7024-4C9B-8DD5-01EA76F3502B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5FFF2-9BD0-45AE-B499-573654F02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6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solidFill>
                    <a:schemeClr val="bg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solidFill>
                          <a:schemeClr val="bg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8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23AB-CD60-4A29-8759-DDE4719EF388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F7018-FAF4-406C-86AB-1D0994803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094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6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Franklin Gothic Book" panose="020B0503020102020204" pitchFamily="34" charset="0"/>
                  </a:rPr>
                  <a:t>Notation: </a:t>
                </a:r>
                <a:r>
                  <a:rPr lang="en-GB" sz="2600" dirty="0">
                    <a:latin typeface="Franklin Gothic Book" panose="020B0503020102020204" pitchFamily="34" charset="0"/>
                  </a:rPr>
                  <a:t>exposure indicator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, propensity score for subject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𝑖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>
                            <a:latin typeface="Cambria Math"/>
                          </a:rPr>
                          <m:t>𝑃𝑆</m:t>
                        </m:r>
                      </m:e>
                      <m:sub>
                        <m:r>
                          <a:rPr lang="en-GB" sz="2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GB" sz="2600" i="1">
                        <a:latin typeface="Cambria Math"/>
                      </a:rPr>
                      <m:t>,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 sample size: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600" dirty="0">
                    <a:latin typeface="Franklin Gothic Book" panose="020B05030201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GB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r>
                  <a:rPr lang="en-GB" sz="2600" dirty="0">
                    <a:latin typeface="Franklin Gothic Book" panose="020B0503020102020204" pitchFamily="34" charset="0"/>
                  </a:rPr>
                  <a:t>For continuous variable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/>
                      </a:rPr>
                      <m:t>𝑋</m:t>
                    </m:r>
                    <m:r>
                      <a:rPr lang="en-GB" sz="2600" i="1">
                        <a:latin typeface="Cambria Math"/>
                      </a:rPr>
                      <m:t>:</m:t>
                    </m:r>
                  </m:oMath>
                </a14:m>
                <a:endParaRPr lang="en-GB" sz="2600" dirty="0">
                  <a:latin typeface="Franklin Gothic Book" panose="020B0503020102020204" pitchFamily="34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latin typeface="Franklin Gothic Book" panose="020B0503020102020204" pitchFamily="34" charset="0"/>
                </a:endParaRPr>
              </a:p>
              <a:p>
                <a:endParaRPr lang="en-GB" sz="2400" dirty="0">
                  <a:latin typeface="Franklin Gothic Book" panose="020B05030201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GB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GB" sz="2400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</a:rPr>
                          <m:t>𝑖</m:t>
                        </m:r>
                        <m:r>
                          <a:rPr lang="en-GB" sz="2400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GB" sz="2400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/>
                              </a:rPr>
                              <m:t>𝑃𝑆</m:t>
                            </m:r>
                          </m:e>
                          <m:sub>
                            <m:r>
                              <a:rPr lang="en-GB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400" dirty="0">
                  <a:solidFill>
                    <a:schemeClr val="bg1"/>
                  </a:solidFill>
                  <a:latin typeface="Franklin Gothic Book" panose="020B0503020102020204" pitchFamily="34" charset="0"/>
                </a:endParaRPr>
              </a:p>
              <a:p>
                <a:endParaRPr lang="en-GB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=|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𝑂𝐶𝑃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𝐸𝐶𝑃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400" dirty="0">
                    <a:latin typeface="Franklin Gothic Book" panose="020B0503020102020204" pitchFamily="34" charset="0"/>
                  </a:rPr>
                  <a:t>|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528" y="1628800"/>
                <a:ext cx="8229600" cy="4853136"/>
              </a:xfrm>
              <a:blipFill>
                <a:blip r:embed="rId3"/>
                <a:stretch>
                  <a:fillRect l="-1333" t="-1884" b="-2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6384032" y="6101478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84032" y="6165304"/>
            <a:ext cx="18002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61" y="2988909"/>
            <a:ext cx="4669789" cy="340090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E54D-7340-4872-B218-9438ADB57BC6}" type="slidenum">
              <a:rPr lang="en-GB" smtClean="0"/>
              <a:t>9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529AFA-9673-4631-8081-BA2CD13B1BBB}"/>
              </a:ext>
            </a:extLst>
          </p:cNvPr>
          <p:cNvSpPr/>
          <p:nvPr/>
        </p:nvSpPr>
        <p:spPr>
          <a:xfrm>
            <a:off x="0" y="343547"/>
            <a:ext cx="12192000" cy="6946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Cumulative prevalence of exposure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1E637-E1F9-4596-9BD3-9142C9BDBF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00" y="2989389"/>
            <a:ext cx="4667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2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Widescreen</PresentationFormat>
  <Paragraphs>236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Franklin Gothic Book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Granger</dc:creator>
  <cp:lastModifiedBy>Emily Granger</cp:lastModifiedBy>
  <cp:revision>21</cp:revision>
  <dcterms:created xsi:type="dcterms:W3CDTF">2020-08-20T08:50:00Z</dcterms:created>
  <dcterms:modified xsi:type="dcterms:W3CDTF">2020-08-26T13:50:44Z</dcterms:modified>
</cp:coreProperties>
</file>