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9" r:id="rId2"/>
    <p:sldId id="257" r:id="rId3"/>
    <p:sldId id="300" r:id="rId4"/>
    <p:sldId id="316" r:id="rId5"/>
    <p:sldId id="301" r:id="rId6"/>
    <p:sldId id="319" r:id="rId7"/>
    <p:sldId id="320" r:id="rId8"/>
    <p:sldId id="294" r:id="rId9"/>
    <p:sldId id="258" r:id="rId10"/>
    <p:sldId id="259" r:id="rId11"/>
    <p:sldId id="260" r:id="rId12"/>
    <p:sldId id="287" r:id="rId13"/>
    <p:sldId id="323" r:id="rId14"/>
    <p:sldId id="324" r:id="rId15"/>
    <p:sldId id="325" r:id="rId16"/>
    <p:sldId id="266" r:id="rId17"/>
    <p:sldId id="267" r:id="rId18"/>
    <p:sldId id="268" r:id="rId19"/>
    <p:sldId id="269" r:id="rId20"/>
    <p:sldId id="270" r:id="rId21"/>
    <p:sldId id="271" r:id="rId22"/>
    <p:sldId id="284" r:id="rId23"/>
    <p:sldId id="321" r:id="rId24"/>
    <p:sldId id="275" r:id="rId25"/>
    <p:sldId id="305" r:id="rId26"/>
    <p:sldId id="276" r:id="rId27"/>
    <p:sldId id="278" r:id="rId28"/>
    <p:sldId id="281" r:id="rId29"/>
    <p:sldId id="306" r:id="rId30"/>
    <p:sldId id="307" r:id="rId31"/>
    <p:sldId id="308" r:id="rId32"/>
    <p:sldId id="309" r:id="rId33"/>
    <p:sldId id="310" r:id="rId34"/>
    <p:sldId id="329" r:id="rId35"/>
    <p:sldId id="311" r:id="rId36"/>
    <p:sldId id="290" r:id="rId37"/>
    <p:sldId id="322" r:id="rId38"/>
    <p:sldId id="314" r:id="rId39"/>
    <p:sldId id="326" r:id="rId40"/>
    <p:sldId id="327" r:id="rId41"/>
    <p:sldId id="328" r:id="rId42"/>
    <p:sldId id="303" r:id="rId43"/>
    <p:sldId id="315" r:id="rId44"/>
    <p:sldId id="331" r:id="rId45"/>
    <p:sldId id="332" r:id="rId46"/>
    <p:sldId id="333" r:id="rId47"/>
    <p:sldId id="312" r:id="rId48"/>
    <p:sldId id="33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9AC9-C7D9-4391-8DAB-50865F47FF0A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035C-1CA8-4178-B052-8FF12E50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2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1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3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3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5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C6E-ADD0-469D-983F-1F8B796D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CE2A4-1D34-419E-B845-8B4AD1728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856-5669-46F8-B3BE-417989A3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ACAC-4D74-4A06-BD51-AE2E0AE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D901-1A2E-4122-AD53-876CAFE0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743-6C1D-48F8-8621-65816841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75DF6-F034-46F6-AF0A-762A94E1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730E-BE3A-4D0C-BC38-8750F9A9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D5B0-AC53-497F-81C8-D1C966E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6DB8-D4BB-4B5C-956C-7DEA7B7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3625E-A885-466A-8613-219396116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9E8C-7112-4C8F-AFB2-B6F00BA2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5706-48DC-4435-89B1-3EB926B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B49B-2189-416C-8ED4-B7BA207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3D0E-C23A-4E50-B115-7059CB1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208-D4AD-47EC-8570-E5B3235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FA54-EB60-48E2-96B4-4C85F1CA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53C3-D5B9-4556-9A30-F6887AD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36DE-102D-4633-B50E-C441C58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8D2B-28A9-4C20-8C42-06A0E1A4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9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3067-08D8-4E05-AFDC-DC932C98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0346-5900-4F55-AA5B-811490ED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2D3C-30DB-4EF2-99B5-2612213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AC7F-A5A1-4EEF-B061-423DAF11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78D3-788A-4DF7-9C37-A28AD53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9D2F-E0F0-480D-8423-11ADE334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EEF3-D90D-4502-A017-B89A32E8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1DC4-9004-4B68-8876-C00B7856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66C7-1756-494F-9A0A-D4BD3E9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D2B4-B68A-4EA4-B544-032D95C3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2B2F-3B0D-435E-B86C-EB05B303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9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9B7-0909-4B69-80B4-BB8622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E462-12C9-4B87-85CE-208A7A64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4F712-5E0E-4158-8723-F2A44BDA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69B2B-612D-4C25-A645-C6819F480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32E25-33EF-44C7-B109-8F8998424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FD9DF-BFBA-4873-B0DA-6A58EF15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761B-C7BE-4EE7-A947-96CEA982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2D533-FED9-41AF-9144-18F3278D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7F2-C46A-4ACF-BA54-DFD0EB83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FD5F8-537B-419E-AEFF-687A128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0ADE-D508-4F0E-A5D7-1B4254B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43B36-6EBB-47B7-ACD1-9BB88CF1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41BF1-DEA7-4347-A02F-9DCEA6FB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746D0-ED54-4C5D-B58F-58DBA1D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6D591-0CFB-4942-9A16-AC2BC8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61B9-9B2D-425F-928C-D954E28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4305-2C1A-4783-A722-9E1D829D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D1471-0FCA-4BD9-ACF4-88900134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122BD-285F-4964-A1F0-EDD2CB11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92532-803B-4AAF-BD5A-4630682D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A488E-4287-4DDF-8892-E318C78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5FAC-7910-4324-802D-C63197E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8DC1F-4C79-46D6-A320-3CE9AD40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CD32-0860-4A9D-A3B7-C442EB81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8062-7BB4-45E5-8E3A-01A2396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431B-8570-42C5-AE3D-0A60B74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D0A6-A44C-445E-957D-E3EF695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6AB16-294B-4CB8-A641-36392EB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6EFA-8E69-40D6-8F11-CE34DFC9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876-6266-425E-841C-E3EAA72A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6280-2640-4E71-B93F-E41818B50AB8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8CD8-B3A2-4663-AE3F-421F91F8C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EC56-B907-489F-BBEA-F42F6134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E66941-CC9D-469F-BB75-27258182E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0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Emily Granger</a:t>
            </a:r>
          </a:p>
          <a:p>
            <a:r>
              <a:rPr lang="en-GB" dirty="0"/>
              <a:t>Jamie C. Sergeant</a:t>
            </a:r>
          </a:p>
          <a:p>
            <a:r>
              <a:rPr lang="en-GB" dirty="0"/>
              <a:t>Mark Lunt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7E8B4-7D4E-4399-BC06-2C488D220B6E}"/>
              </a:ext>
            </a:extLst>
          </p:cNvPr>
          <p:cNvSpPr/>
          <p:nvPr/>
        </p:nvSpPr>
        <p:spPr>
          <a:xfrm>
            <a:off x="0" y="1287144"/>
            <a:ext cx="12192000" cy="2238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6967-A8A8-40CA-B821-20C1E4C2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692D-F501-4C2D-BE8C-D492342A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2826C9-0C09-4029-9B17-6B652DC9BA50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4193FD24-CE18-4565-8141-6E9827568713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5D4745-543F-4721-8953-CDD99CEF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D0EB-64AB-48D3-9152-6532980A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23AB-CD60-4A29-8759-DDE4719EF388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7018-FAF4-406C-86AB-1D0994803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11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29AFA-9673-4631-8081-BA2CD13B1BB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1E637-E1F9-4596-9BD3-9142C9BDB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57666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57666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70327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947536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GB" sz="2000" b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1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1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947536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1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1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1080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67813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67813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08597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33618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5620" y="5589240"/>
          <a:ext cx="68407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SD: standardised</a:t>
                      </a:r>
                      <a:r>
                        <a:rPr lang="en-GB" sz="1600" baseline="0" dirty="0"/>
                        <a:t> difference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KS:</a:t>
                      </a:r>
                      <a:r>
                        <a:rPr lang="en-GB" sz="1600" baseline="0" dirty="0"/>
                        <a:t> Kolmogorov-Smirnov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t: t-test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OVL:</a:t>
                      </a:r>
                      <a:r>
                        <a:rPr lang="en-GB" sz="1600" baseline="0" dirty="0"/>
                        <a:t> overlapping coefficient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PR:</a:t>
                      </a:r>
                      <a:r>
                        <a:rPr lang="en-GB" sz="1600" b="0" baseline="0" dirty="0">
                          <a:solidFill>
                            <a:schemeClr val="tx1"/>
                          </a:solidFill>
                        </a:rPr>
                        <a:t> percent reduction in mean prevalence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CP: cumulative prevalence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D82EE-69C5-49FE-B3D6-9012E3346AF0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1: Omission of a linear term</a:t>
            </a:r>
          </a:p>
        </p:txBody>
      </p:sp>
    </p:spTree>
    <p:extLst>
      <p:ext uri="{BB962C8B-B14F-4D97-AF65-F5344CB8AC3E}">
        <p14:creationId xmlns:p14="http://schemas.microsoft.com/office/powerpoint/2010/main" val="388811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5620" y="5589240"/>
          <a:ext cx="68407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SD: standardised</a:t>
                      </a:r>
                      <a:r>
                        <a:rPr lang="en-GB" sz="1600" baseline="0" dirty="0"/>
                        <a:t> difference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KS:</a:t>
                      </a:r>
                      <a:r>
                        <a:rPr lang="en-GB" sz="1600" baseline="0" dirty="0"/>
                        <a:t> Kolmogorov-Smirnov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t: t-test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OVL:</a:t>
                      </a:r>
                      <a:r>
                        <a:rPr lang="en-GB" sz="1600" baseline="0" dirty="0"/>
                        <a:t> overlapping coefficient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PR:</a:t>
                      </a:r>
                      <a:r>
                        <a:rPr lang="en-GB" sz="1600" b="0" baseline="0" dirty="0">
                          <a:solidFill>
                            <a:schemeClr val="tx1"/>
                          </a:solidFill>
                        </a:rPr>
                        <a:t> percent reduction in mean prevalence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CP: cumulative prevalence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17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7F087-7AC7-42FB-9B2E-DED60BB54B4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1: Omission of a linear term</a:t>
            </a:r>
          </a:p>
        </p:txBody>
      </p:sp>
    </p:spTree>
    <p:extLst>
      <p:ext uri="{BB962C8B-B14F-4D97-AF65-F5344CB8AC3E}">
        <p14:creationId xmlns:p14="http://schemas.microsoft.com/office/powerpoint/2010/main" val="40700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01072"/>
              </p:ext>
            </p:extLst>
          </p:nvPr>
        </p:nvGraphicFramePr>
        <p:xfrm>
          <a:off x="4151784" y="2924944"/>
          <a:ext cx="605901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3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4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5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2000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6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7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8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9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7769" y="2348880"/>
            <a:ext cx="6120680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88736" y="182566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Book" panose="020B0503020102020204" pitchFamily="34" charset="0"/>
              </a:rPr>
              <a:t>Decreasing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Decreasing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blipFill>
                <a:blip r:embed="rId2"/>
                <a:stretch>
                  <a:fillRect l="-6135" t="-6410" r="-4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2315580" y="4041068"/>
            <a:ext cx="3024336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18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50A39-E85F-4BEA-82ED-12C74959589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3163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Misspecification of a non-linear term</a:t>
            </a:r>
          </a:p>
        </p:txBody>
      </p:sp>
    </p:spTree>
    <p:extLst>
      <p:ext uri="{BB962C8B-B14F-4D97-AF65-F5344CB8AC3E}">
        <p14:creationId xmlns:p14="http://schemas.microsoft.com/office/powerpoint/2010/main" val="32877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B2A4E-91D7-4315-9B0F-826B830021E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Propensity scores are becoming increasingly popular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1314-9897-47BF-93A8-4F021D17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05" y="1323655"/>
            <a:ext cx="6569389" cy="4777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DF19EF-32F5-4A56-A334-354E43D4B985}"/>
              </a:ext>
            </a:extLst>
          </p:cNvPr>
          <p:cNvSpPr/>
          <p:nvPr/>
        </p:nvSpPr>
        <p:spPr>
          <a:xfrm>
            <a:off x="2230119" y="6329787"/>
            <a:ext cx="773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Franklin Gothic Book" panose="020B0503020102020204" pitchFamily="34" charset="0"/>
              </a:rPr>
              <a:t>Figure 1:</a:t>
            </a:r>
            <a:r>
              <a:rPr lang="en-GB" dirty="0">
                <a:latin typeface="Franklin Gothic Book" panose="020B0503020102020204" pitchFamily="34" charset="0"/>
              </a:rPr>
              <a:t> Number of propensity score publications in medical research by year</a:t>
            </a:r>
          </a:p>
        </p:txBody>
      </p:sp>
    </p:spTree>
    <p:extLst>
      <p:ext uri="{BB962C8B-B14F-4D97-AF65-F5344CB8AC3E}">
        <p14:creationId xmlns:p14="http://schemas.microsoft.com/office/powerpoint/2010/main" val="150154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76196"/>
              </p:ext>
            </p:extLst>
          </p:nvPr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884189" y="1268761"/>
            <a:ext cx="3969892" cy="2112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919537" y="3645025"/>
            <a:ext cx="3960440" cy="2107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3"/>
          <a:stretch/>
        </p:blipFill>
        <p:spPr>
          <a:xfrm>
            <a:off x="6090811" y="1268761"/>
            <a:ext cx="3931193" cy="2146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2"/>
          <a:stretch/>
        </p:blipFill>
        <p:spPr>
          <a:xfrm>
            <a:off x="6090811" y="3640536"/>
            <a:ext cx="3931193" cy="7168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Omission of an interaction term</a:t>
            </a:r>
          </a:p>
        </p:txBody>
      </p:sp>
    </p:spTree>
    <p:extLst>
      <p:ext uri="{BB962C8B-B14F-4D97-AF65-F5344CB8AC3E}">
        <p14:creationId xmlns:p14="http://schemas.microsoft.com/office/powerpoint/2010/main" val="299890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Franklin Gothic Book" panose="020B0503020102020204" pitchFamily="34" charset="0"/>
              </a:rPr>
              <a:t>Mean-based diagnostics can fail to identify nonlinear misspecifications in the propensity score</a:t>
            </a:r>
          </a:p>
          <a:p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Distribution-based diagnostics least reliable at identifying omission of interactions terms. </a:t>
            </a:r>
          </a:p>
          <a:p>
            <a:pPr marL="0" indent="0">
              <a:buNone/>
            </a:pP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Cumulative prevalence diagnostics most useful for identifying all types of propensity score misspecification.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4F3B4-DEDB-4664-8C89-814ED2F0A8E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Conclusions (so far)</a:t>
            </a:r>
          </a:p>
        </p:txBody>
      </p:sp>
    </p:spTree>
    <p:extLst>
      <p:ext uri="{BB962C8B-B14F-4D97-AF65-F5344CB8AC3E}">
        <p14:creationId xmlns:p14="http://schemas.microsoft.com/office/powerpoint/2010/main" val="419781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3EAB3C-6619-4841-8DA3-98D7D776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8" y="3676651"/>
            <a:ext cx="3181350" cy="31813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22</a:t>
            </a:fld>
            <a:endParaRPr lang="en-GB"/>
          </a:p>
        </p:txBody>
      </p:sp>
      <p:sp>
        <p:nvSpPr>
          <p:cNvPr id="8" name="Cloud Callout 7"/>
          <p:cNvSpPr/>
          <p:nvPr/>
        </p:nvSpPr>
        <p:spPr>
          <a:xfrm>
            <a:off x="1887022" y="1209864"/>
            <a:ext cx="2904053" cy="2552857"/>
          </a:xfrm>
          <a:prstGeom prst="cloudCallout">
            <a:avLst>
              <a:gd name="adj1" fmla="val -13722"/>
              <a:gd name="adj2" fmla="val 663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Franklin Gothic Book" panose="020B0503020102020204" pitchFamily="34" charset="0"/>
              </a:rPr>
              <a:t>What about the </a:t>
            </a:r>
          </a:p>
          <a:p>
            <a:pPr algn="ctr"/>
            <a:r>
              <a:rPr lang="en-GB" sz="2400" dirty="0">
                <a:latin typeface="Franklin Gothic Book" panose="020B0503020102020204" pitchFamily="34" charset="0"/>
              </a:rPr>
              <a:t>outcome?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6" t="18329" r="29619" b="12302"/>
          <a:stretch/>
        </p:blipFill>
        <p:spPr bwMode="auto">
          <a:xfrm>
            <a:off x="5519313" y="1209864"/>
            <a:ext cx="4760881" cy="368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17550" r="29525" b="12594"/>
          <a:stretch/>
        </p:blipFill>
        <p:spPr bwMode="auto">
          <a:xfrm>
            <a:off x="5459346" y="3051146"/>
            <a:ext cx="4820848" cy="371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B7942C-30F6-43DA-A674-452208EBCE2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But……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4925C-FDAB-424A-AE46-BB750ED7EBB4}"/>
              </a:ext>
            </a:extLst>
          </p:cNvPr>
          <p:cNvSpPr/>
          <p:nvPr/>
        </p:nvSpPr>
        <p:spPr>
          <a:xfrm>
            <a:off x="1695450" y="3853826"/>
            <a:ext cx="828675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>
                    <a:lumMod val="75000"/>
                  </a:schemeClr>
                </a:solidFill>
              </a:rPr>
              <a:t>Aim 2: </a:t>
            </a:r>
          </a:p>
          <a:p>
            <a:pPr algn="ctr"/>
            <a:endParaRPr lang="en-GB" sz="27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26634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64BD5-06E9-469A-9CFB-8B01E482F8CD}"/>
              </a:ext>
            </a:extLst>
          </p:cNvPr>
          <p:cNvSpPr/>
          <p:nvPr/>
        </p:nvSpPr>
        <p:spPr>
          <a:xfrm>
            <a:off x="1847529" y="1566776"/>
            <a:ext cx="308469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980B20-2DC5-4C4D-91AA-6B6B15370F6F}"/>
              </a:ext>
            </a:extLst>
          </p:cNvPr>
          <p:cNvSpPr/>
          <p:nvPr/>
        </p:nvSpPr>
        <p:spPr>
          <a:xfrm>
            <a:off x="5594378" y="1566776"/>
            <a:ext cx="4616493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556793"/>
            <a:ext cx="331236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>
                <a:latin typeface="Franklin Gothic Book" panose="020B0503020102020204" pitchFamily="34" charset="0"/>
              </a:rPr>
              <a:t>Which balance metric?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Standardised difference (SD)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Overlapping coefficient (OVL)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8" y="1647411"/>
            <a:ext cx="4968552" cy="11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     Which weighting scheme?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0468" y="2238842"/>
                <a:ext cx="4848862" cy="528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weight for covariate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Then: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𝐷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600" dirty="0">
                    <a:latin typeface="Franklin Gothic Book" panose="020B0503020102020204" pitchFamily="34" charset="0"/>
                  </a:rPr>
                  <a:t> </a:t>
                </a:r>
                <a:r>
                  <a:rPr lang="en-GB" sz="1200" dirty="0">
                    <a:latin typeface="Franklin Gothic Book" panose="020B0503020102020204" pitchFamily="34" charset="0"/>
                  </a:rPr>
                  <a:t>[</a:t>
                </a:r>
                <a:r>
                  <a:rPr lang="en-GB" sz="1200" dirty="0" err="1">
                    <a:latin typeface="Franklin Gothic Book" panose="020B0503020102020204" pitchFamily="34" charset="0"/>
                  </a:rPr>
                  <a:t>Caruana</a:t>
                </a:r>
                <a:r>
                  <a:rPr lang="en-GB" sz="1200" dirty="0">
                    <a:latin typeface="Franklin Gothic Book" panose="020B0503020102020204" pitchFamily="34" charset="0"/>
                  </a:rPr>
                  <a:t> et al. 2015]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obtained after regressing outcome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𝐷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obtained after regressing outcome on all covariates.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68" y="2238842"/>
                <a:ext cx="4848862" cy="5284203"/>
              </a:xfrm>
              <a:prstGeom prst="rect">
                <a:avLst/>
              </a:prstGeom>
              <a:blipFill>
                <a:blip r:embed="rId2"/>
                <a:stretch>
                  <a:fillRect l="-1884" r="-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24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1B8A8-1490-4EB9-ACFB-7C6AFDA04F6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Overall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5EADA-1D79-4929-838E-05A37F8C71AB}"/>
              </a:ext>
            </a:extLst>
          </p:cNvPr>
          <p:cNvSpPr/>
          <p:nvPr/>
        </p:nvSpPr>
        <p:spPr>
          <a:xfrm>
            <a:off x="5375920" y="1268760"/>
            <a:ext cx="5053410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64BD5-06E9-469A-9CFB-8B01E482F8CD}"/>
              </a:ext>
            </a:extLst>
          </p:cNvPr>
          <p:cNvSpPr/>
          <p:nvPr/>
        </p:nvSpPr>
        <p:spPr>
          <a:xfrm>
            <a:off x="1847529" y="1566776"/>
            <a:ext cx="3084690" cy="807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556793"/>
            <a:ext cx="331236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Which balance metric?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Standardised difference (SD)</a:t>
            </a:r>
          </a:p>
          <a:p>
            <a:endParaRPr lang="en-GB" sz="2400" dirty="0">
              <a:solidFill>
                <a:schemeClr val="bg2">
                  <a:lumMod val="9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Overlapping coefficient (OVL)</a:t>
            </a:r>
          </a:p>
          <a:p>
            <a:endParaRPr lang="en-GB" sz="2400" dirty="0">
              <a:solidFill>
                <a:schemeClr val="bg2">
                  <a:lumMod val="9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980B20-2DC5-4C4D-91AA-6B6B15370F6F}"/>
              </a:ext>
            </a:extLst>
          </p:cNvPr>
          <p:cNvSpPr/>
          <p:nvPr/>
        </p:nvSpPr>
        <p:spPr>
          <a:xfrm>
            <a:off x="5594378" y="1566776"/>
            <a:ext cx="4616493" cy="80745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8" y="1647411"/>
            <a:ext cx="4968552" cy="11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    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Which weighting scheme?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0468" y="2238842"/>
                <a:ext cx="4848862" cy="529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weight for covariate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Then:</a:t>
                </a:r>
              </a:p>
              <a:p>
                <a:endParaRPr lang="en-GB" sz="2400" dirty="0">
                  <a:solidFill>
                    <a:schemeClr val="bg2">
                      <a:lumMod val="90000"/>
                    </a:schemeClr>
                  </a:solidFill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𝑆𝐷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[</a:t>
                </a:r>
                <a:r>
                  <a:rPr lang="en-GB" dirty="0" err="1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Caruana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et al. 2015]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obtained after regressing outcome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𝑆𝐷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GB" sz="2400" dirty="0">
                  <a:solidFill>
                    <a:schemeClr val="bg2">
                      <a:lumMod val="90000"/>
                    </a:schemeClr>
                  </a:solidFill>
                  <a:latin typeface="Franklin Gothic Book" panose="020B05030201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obtained after regressing outcome on all covariates.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68" y="2238842"/>
                <a:ext cx="4848862" cy="5292731"/>
              </a:xfrm>
              <a:prstGeom prst="rect">
                <a:avLst/>
              </a:prstGeom>
              <a:blipFill>
                <a:blip r:embed="rId2"/>
                <a:stretch>
                  <a:fillRect l="-1884" r="-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25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1B8A8-1490-4EB9-ACFB-7C6AFDA04F6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Overall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5EADA-1D79-4929-838E-05A37F8C71AB}"/>
              </a:ext>
            </a:extLst>
          </p:cNvPr>
          <p:cNvSpPr/>
          <p:nvPr/>
        </p:nvSpPr>
        <p:spPr>
          <a:xfrm>
            <a:off x="5375920" y="1268760"/>
            <a:ext cx="5053410" cy="5184576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891CE-4B90-401E-8594-CA9822557689}"/>
              </a:ext>
            </a:extLst>
          </p:cNvPr>
          <p:cNvSpPr/>
          <p:nvPr/>
        </p:nvSpPr>
        <p:spPr>
          <a:xfrm>
            <a:off x="3916218" y="1856509"/>
            <a:ext cx="4322618" cy="39993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9371D-8FD5-4013-85ED-59D80593509E}"/>
              </a:ext>
            </a:extLst>
          </p:cNvPr>
          <p:cNvSpPr txBox="1"/>
          <p:nvPr/>
        </p:nvSpPr>
        <p:spPr>
          <a:xfrm>
            <a:off x="4115112" y="2111614"/>
            <a:ext cx="3924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Disease risk scores (DRS) defined as predicted outcome under the control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Standardised mean difference in DRS as a propensity score diagnostic </a:t>
            </a:r>
            <a:r>
              <a:rPr lang="en-GB" dirty="0">
                <a:latin typeface="Franklin Gothic Book" panose="020B0503020102020204" pitchFamily="34" charset="0"/>
              </a:rPr>
              <a:t>[Stuart et al. 2013]</a:t>
            </a:r>
          </a:p>
        </p:txBody>
      </p:sp>
    </p:spTree>
    <p:extLst>
      <p:ext uri="{BB962C8B-B14F-4D97-AF65-F5344CB8AC3E}">
        <p14:creationId xmlns:p14="http://schemas.microsoft.com/office/powerpoint/2010/main" val="2824236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10D68B-AD2F-4030-8E88-EC2A3846505C}"/>
              </a:ext>
            </a:extLst>
          </p:cNvPr>
          <p:cNvSpPr/>
          <p:nvPr/>
        </p:nvSpPr>
        <p:spPr>
          <a:xfrm>
            <a:off x="1847528" y="3928478"/>
            <a:ext cx="4366841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765A46-5EA7-44D8-BC1F-931C3653254D}"/>
              </a:ext>
            </a:extLst>
          </p:cNvPr>
          <p:cNvSpPr/>
          <p:nvPr/>
        </p:nvSpPr>
        <p:spPr>
          <a:xfrm>
            <a:off x="1847528" y="2536436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3F74C6-0404-476B-85EB-59EEA7B0701C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Outcome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5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Linear and Non-linear Scenarios: 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3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73767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0.2(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6.0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73767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6098" r="-128571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128571" b="-1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4151" r="-1285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14A3B-A36F-4FAD-92C6-C5F3A5A14E94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880689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0D0A94-3275-4EBD-94A2-4E102A887224}"/>
              </a:ext>
            </a:extLst>
          </p:cNvPr>
          <p:cNvSpPr/>
          <p:nvPr/>
        </p:nvSpPr>
        <p:spPr>
          <a:xfrm>
            <a:off x="1847528" y="3928478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4649D3-4B03-480E-9D2C-C864AE4674D1}"/>
              </a:ext>
            </a:extLst>
          </p:cNvPr>
          <p:cNvSpPr/>
          <p:nvPr/>
        </p:nvSpPr>
        <p:spPr>
          <a:xfrm>
            <a:off x="1849514" y="2528374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D65DE8-2212-428B-BC65-B2FDC904F295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Outcome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Non-additive Scenarios: 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3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S4: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Binary-binary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S6: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6098" r="-128571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Binary-binary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128571" b="-1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4151" r="-1285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C7E7A-7B03-4185-AA1C-1DB370B841C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54101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62241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DC61D-EA02-48F3-84D1-C550F5D63C18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206018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487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30A01-61D1-4D41-BE75-F57C18A75E21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372897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F4EC18-1227-49DA-8F41-7F960B27A5B3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Review on the use of propensity score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0CB7-91DA-4055-9BC5-8E089AB65AC0}"/>
              </a:ext>
            </a:extLst>
          </p:cNvPr>
          <p:cNvSpPr txBox="1">
            <a:spLocks/>
          </p:cNvSpPr>
          <p:nvPr/>
        </p:nvSpPr>
        <p:spPr>
          <a:xfrm>
            <a:off x="762000" y="1443256"/>
            <a:ext cx="1043432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Franklin Gothic Book" panose="020B0503020102020204" pitchFamily="34" charset="0"/>
              </a:rPr>
              <a:t>Recent review on the use of propensity score diagnostics in the applied medical literature </a:t>
            </a:r>
            <a:r>
              <a:rPr lang="en-GB" sz="1800" dirty="0">
                <a:latin typeface="Franklin Gothic Book" panose="020B0503020102020204" pitchFamily="34" charset="0"/>
              </a:rPr>
              <a:t>[Granger et al. 2020]</a:t>
            </a:r>
          </a:p>
          <a:p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Inclusion criteria: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Publication years 2014-2016 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High-impact journals (Impact Factor &gt; 4)</a:t>
            </a:r>
          </a:p>
          <a:p>
            <a:pPr lvl="1"/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Extracted data on: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Research area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Propensity score method used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Diagnostics used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58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76486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80AA3-382D-405B-A7CC-0AA288E5864D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226720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64136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87DE03-39F8-4792-BFD7-353E2F7C614A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160302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17325"/>
              </p:ext>
            </p:extLst>
          </p:nvPr>
        </p:nvGraphicFramePr>
        <p:xfrm>
          <a:off x="4151784" y="2924944"/>
          <a:ext cx="605901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3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4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5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2000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6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7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8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9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7769" y="2348880"/>
            <a:ext cx="6120680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88736" y="182566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Book" panose="020B0503020102020204" pitchFamily="34" charset="0"/>
              </a:rPr>
              <a:t>Decreasing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Increasing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sz="3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blipFill>
                <a:blip r:embed="rId2"/>
                <a:stretch>
                  <a:fillRect l="-6135" t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2315580" y="4041068"/>
            <a:ext cx="3024336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32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50A39-E85F-4BEA-82ED-12C74959589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08557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36B48-CFD1-4B30-BC98-ABAB497F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6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34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367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06959"/>
              </p:ext>
            </p:extLst>
          </p:nvPr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Interaction term in the outcome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2645E-7064-4B38-B191-9150B0E28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1919537" y="1268761"/>
            <a:ext cx="3931193" cy="225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E38C5-F825-4EBB-8D77-80720B64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4"/>
          <a:stretch/>
        </p:blipFill>
        <p:spPr>
          <a:xfrm>
            <a:off x="6090811" y="1268761"/>
            <a:ext cx="3944167" cy="225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3AF42-014B-46DA-B88B-0AA693836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4"/>
          <a:stretch/>
        </p:blipFill>
        <p:spPr>
          <a:xfrm>
            <a:off x="1919536" y="3649414"/>
            <a:ext cx="3931193" cy="224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355B6-C26F-4A4E-B192-5FF72E717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7"/>
          <a:stretch/>
        </p:blipFill>
        <p:spPr>
          <a:xfrm>
            <a:off x="6090811" y="3640536"/>
            <a:ext cx="3944167" cy="5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9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42873" y="1412777"/>
            <a:ext cx="97565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Main finding: </a:t>
            </a:r>
            <a:r>
              <a:rPr lang="en-GB" sz="2800" dirty="0">
                <a:latin typeface="Franklin Gothic Book" panose="020B0503020102020204" pitchFamily="34" charset="0"/>
              </a:rPr>
              <a:t>Standardised mean difference in the disease risk score is a promising overall diagnostic</a:t>
            </a:r>
          </a:p>
          <a:p>
            <a:r>
              <a:rPr lang="en-GB" sz="2800" dirty="0">
                <a:latin typeface="Franklin Gothic Book" panose="020B0503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Limitations: 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Not robust to misspecifications in the outcome model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Performance dependent on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u="sng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Possible solutions: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Use of CP diagnostics to check specification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Using full sample or historic cohort to estimate DRS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1047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59014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</p:spTree>
    <p:extLst>
      <p:ext uri="{BB962C8B-B14F-4D97-AF65-F5344CB8AC3E}">
        <p14:creationId xmlns:p14="http://schemas.microsoft.com/office/powerpoint/2010/main" val="419647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5BFD0-B595-4D18-A5EA-6B3690032766}"/>
              </a:ext>
            </a:extLst>
          </p:cNvPr>
          <p:cNvSpPr/>
          <p:nvPr/>
        </p:nvSpPr>
        <p:spPr>
          <a:xfrm>
            <a:off x="124287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F4EC18-1227-49DA-8F41-7F960B27A5B3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Review on the use of propensity score diagnostics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F7414-576B-4104-8A8B-84EDC5212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22" y="1218738"/>
            <a:ext cx="7488555" cy="5446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13F3D-7F8F-4072-983D-5D029098BDF3}"/>
              </a:ext>
            </a:extLst>
          </p:cNvPr>
          <p:cNvSpPr/>
          <p:nvPr/>
        </p:nvSpPr>
        <p:spPr>
          <a:xfrm>
            <a:off x="629920" y="1218738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2CFFB-EDD8-4B4A-B565-E4BEC2E74C50}"/>
              </a:ext>
            </a:extLst>
          </p:cNvPr>
          <p:cNvSpPr txBox="1"/>
          <p:nvPr/>
        </p:nvSpPr>
        <p:spPr>
          <a:xfrm>
            <a:off x="660400" y="1690297"/>
            <a:ext cx="314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Franklin Gothic Book" panose="020B0503020102020204" pitchFamily="34" charset="0"/>
              </a:rPr>
              <a:t>Key Findings: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894 studies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20.9% did not report use of any diagnostic</a:t>
            </a:r>
          </a:p>
          <a:p>
            <a:pPr lvl="1"/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36.6% used hypothesis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111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97CF2E-FFD9-4F98-ABE3-0020F017239A}"/>
              </a:ext>
            </a:extLst>
          </p:cNvPr>
          <p:cNvSpPr/>
          <p:nvPr/>
        </p:nvSpPr>
        <p:spPr>
          <a:xfrm>
            <a:off x="3950571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10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415A20-D903-4185-AA27-744E1CF8AF01}"/>
              </a:ext>
            </a:extLst>
          </p:cNvPr>
          <p:cNvSpPr/>
          <p:nvPr/>
        </p:nvSpPr>
        <p:spPr>
          <a:xfrm>
            <a:off x="8034318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25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7E8B4-7D4E-4399-BC06-2C488D220B6E}"/>
              </a:ext>
            </a:extLst>
          </p:cNvPr>
          <p:cNvSpPr/>
          <p:nvPr/>
        </p:nvSpPr>
        <p:spPr>
          <a:xfrm>
            <a:off x="0" y="1287144"/>
            <a:ext cx="12192000" cy="2238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Thank you for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6967-A8A8-40CA-B821-20C1E4C2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692D-F501-4C2D-BE8C-D492342A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2826C9-0C09-4029-9B17-6B652DC9BA50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4193FD24-CE18-4565-8141-6E9827568713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5D4745-543F-4721-8953-CDD99CEF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D0EB-64AB-48D3-9152-6532980A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DE657-CF3F-4DD2-B619-0583887B2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75" y="3710382"/>
            <a:ext cx="3136296" cy="31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1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17720" y="1605596"/>
            <a:ext cx="9756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Granger, E et al. A review of the use of propensity score diagnostics in papers published in high-ranking medical journals. </a:t>
            </a:r>
            <a:r>
              <a:rPr lang="en-GB" i="1" dirty="0"/>
              <a:t>BMC Research Methodology. </a:t>
            </a:r>
            <a:r>
              <a:rPr lang="en-GB" dirty="0"/>
              <a:t>2020. </a:t>
            </a:r>
          </a:p>
          <a:p>
            <a:endParaRPr lang="en-GB" dirty="0"/>
          </a:p>
          <a:p>
            <a:r>
              <a:rPr lang="en-GB" dirty="0"/>
              <a:t>[2] Brookhart, MA et al. Variable selection for propensity score models. </a:t>
            </a:r>
            <a:r>
              <a:rPr lang="en-GB" i="1" dirty="0"/>
              <a:t>American Journal of Epidemiology.</a:t>
            </a:r>
            <a:r>
              <a:rPr lang="en-GB" dirty="0"/>
              <a:t> 2006. </a:t>
            </a:r>
          </a:p>
          <a:p>
            <a:endParaRPr lang="en-GB" dirty="0"/>
          </a:p>
          <a:p>
            <a:r>
              <a:rPr lang="en-GB" dirty="0"/>
              <a:t>[3] Patrick, AR. The implications of propensity score variable selection strategies in pharmacoepidemiology: an empirical illustration. </a:t>
            </a:r>
            <a:r>
              <a:rPr lang="en-GB" i="1" dirty="0"/>
              <a:t>Pharmacoepidemiology and Drug Safety. </a:t>
            </a:r>
            <a:r>
              <a:rPr lang="en-GB" dirty="0"/>
              <a:t>2011. </a:t>
            </a:r>
          </a:p>
          <a:p>
            <a:endParaRPr lang="en-GB" dirty="0"/>
          </a:p>
          <a:p>
            <a:r>
              <a:rPr lang="en-GB" dirty="0"/>
              <a:t>[4] Caruana, E et al. A new weighted balance measure helped to select the variables to be included in a propensity score model. </a:t>
            </a:r>
            <a:r>
              <a:rPr lang="en-GB" i="1" dirty="0"/>
              <a:t>Journal of Clinical Epidemiology. </a:t>
            </a:r>
            <a:r>
              <a:rPr lang="en-GB" dirty="0"/>
              <a:t>2015.</a:t>
            </a:r>
          </a:p>
          <a:p>
            <a:endParaRPr lang="en-GB" dirty="0"/>
          </a:p>
          <a:p>
            <a:r>
              <a:rPr lang="en-GB" dirty="0"/>
              <a:t>[5] Stuart, EA et al. Prognostic score-based balance measures for propensity score methods in comparative effectiveness research. </a:t>
            </a:r>
            <a:r>
              <a:rPr lang="en-GB" i="1" dirty="0"/>
              <a:t>Journal of Clinical Epidemiology. </a:t>
            </a:r>
            <a:r>
              <a:rPr lang="en-GB" dirty="0"/>
              <a:t>2013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505DA-ECA2-4A1C-B548-B23CBFC72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25545-21D3-4EBC-B7A7-922E8D68E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78E56FB-7D25-4F71-A272-BEE4FA5E3499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10" name="Subtitle 8">
              <a:extLst>
                <a:ext uri="{FF2B5EF4-FFF2-40B4-BE49-F238E27FC236}">
                  <a16:creationId xmlns:a16="http://schemas.microsoft.com/office/drawing/2014/main" id="{68B3609F-B9BF-49EF-AD24-14B2BFECE600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460287-BE3C-413B-B441-AE43DF8C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47B6FE-5C39-4415-93CD-3E79C271D4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8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44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(stratification)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051E89-74E1-4CA0-85A5-AE3D7D9FD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2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Interaction terms (stratification)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2645E-7064-4B38-B191-9150B0E28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1919537" y="1268761"/>
            <a:ext cx="3931193" cy="225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E38C5-F825-4EBB-8D77-80720B64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4"/>
          <a:stretch/>
        </p:blipFill>
        <p:spPr>
          <a:xfrm>
            <a:off x="6090811" y="1268761"/>
            <a:ext cx="3944167" cy="225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3AF42-014B-46DA-B88B-0AA693836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4"/>
          <a:stretch/>
        </p:blipFill>
        <p:spPr>
          <a:xfrm>
            <a:off x="1919536" y="3640536"/>
            <a:ext cx="3931193" cy="224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355B6-C26F-4A4E-B192-5FF72E717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7"/>
          <a:stretch/>
        </p:blipFill>
        <p:spPr>
          <a:xfrm>
            <a:off x="6090811" y="3640536"/>
            <a:ext cx="3944167" cy="595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DEF56-2851-40DE-951E-340D45036B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5"/>
          <a:stretch/>
        </p:blipFill>
        <p:spPr>
          <a:xfrm>
            <a:off x="1919536" y="1268761"/>
            <a:ext cx="3931193" cy="226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AB202-7790-4A9B-972F-21270D0042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8"/>
          <a:stretch/>
        </p:blipFill>
        <p:spPr>
          <a:xfrm>
            <a:off x="1919536" y="3640536"/>
            <a:ext cx="3931193" cy="226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5834D-36C2-4AF2-B100-2EAB4450BF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6090811" y="1268761"/>
            <a:ext cx="3931193" cy="22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7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weights: Binary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2563D-FA0C-4EBE-8D21-CED77A655DC0}"/>
                  </a:ext>
                </a:extLst>
              </p:cNvPr>
              <p:cNvSpPr txBox="1"/>
              <p:nvPr/>
            </p:nvSpPr>
            <p:spPr>
              <a:xfrm>
                <a:off x="2120104" y="1639380"/>
                <a:ext cx="7951792" cy="100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2563D-FA0C-4EBE-8D21-CED77A655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1639380"/>
                <a:ext cx="7951792" cy="1008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3B661-3D82-4E50-BAA8-55DD636C42DB}"/>
                  </a:ext>
                </a:extLst>
              </p:cNvPr>
              <p:cNvSpPr/>
              <p:nvPr/>
            </p:nvSpPr>
            <p:spPr>
              <a:xfrm>
                <a:off x="2120104" y="2995186"/>
                <a:ext cx="8870955" cy="1141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deg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𝑂𝑅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  <m:r>
                        <a:rPr lang="en-GB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𝑂𝑅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rad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3B661-3D82-4E50-BAA8-55DD636C4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2995186"/>
                <a:ext cx="8870955" cy="1141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75490-0AD2-4963-94C9-056114AA38AB}"/>
                  </a:ext>
                </a:extLst>
              </p:cNvPr>
              <p:cNvSpPr/>
              <p:nvPr/>
            </p:nvSpPr>
            <p:spPr>
              <a:xfrm>
                <a:off x="2120104" y="4443325"/>
                <a:ext cx="9161995" cy="110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GB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𝑂𝑅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75490-0AD2-4963-94C9-056114AA3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4443325"/>
                <a:ext cx="9161995" cy="110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8EB199C-28A9-4250-892D-8DB547E0F0D3}"/>
              </a:ext>
            </a:extLst>
          </p:cNvPr>
          <p:cNvSpPr/>
          <p:nvPr/>
        </p:nvSpPr>
        <p:spPr>
          <a:xfrm>
            <a:off x="295922" y="5621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Belitser</a:t>
            </a:r>
            <a:r>
              <a:rPr lang="en-GB" dirty="0"/>
              <a:t>, SV et al. Measuring balance and model selection in propensity score methods. </a:t>
            </a:r>
            <a:r>
              <a:rPr lang="en-GB" i="1" dirty="0"/>
              <a:t>Pharmacoepidemiology and Drug Safety. </a:t>
            </a:r>
            <a:r>
              <a:rPr lang="en-GB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05357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scenario: Binary outcome (matching)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32E05B-7B8C-4034-B2ED-BEA1E74A93B2}"/>
              </a:ext>
            </a:extLst>
          </p:cNvPr>
          <p:cNvGrpSpPr/>
          <p:nvPr/>
        </p:nvGrpSpPr>
        <p:grpSpPr>
          <a:xfrm>
            <a:off x="2605180" y="1461356"/>
            <a:ext cx="6981640" cy="5077556"/>
            <a:chOff x="2605180" y="1461356"/>
            <a:chExt cx="6981640" cy="5077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259A69-063A-44C4-8637-3CF605EC326B}"/>
                </a:ext>
              </a:extLst>
            </p:cNvPr>
            <p:cNvGrpSpPr/>
            <p:nvPr/>
          </p:nvGrpSpPr>
          <p:grpSpPr>
            <a:xfrm>
              <a:off x="2605180" y="1461356"/>
              <a:ext cx="6981640" cy="5077556"/>
              <a:chOff x="2605180" y="1461356"/>
              <a:chExt cx="6981640" cy="507755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7867015-77D1-4F82-9606-3A12290CD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5180" y="1461356"/>
                <a:ext cx="6981640" cy="507755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8A2AE8-1416-45FA-9B8C-4DBFE66242B0}"/>
                  </a:ext>
                </a:extLst>
              </p:cNvPr>
              <p:cNvSpPr/>
              <p:nvPr/>
            </p:nvSpPr>
            <p:spPr>
              <a:xfrm>
                <a:off x="7883371" y="5770485"/>
                <a:ext cx="150920" cy="2219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40244-FF76-4EEC-9BB7-6B332A72C7CB}"/>
                </a:ext>
              </a:extLst>
            </p:cNvPr>
            <p:cNvSpPr/>
            <p:nvPr/>
          </p:nvSpPr>
          <p:spPr>
            <a:xfrm>
              <a:off x="5761608" y="5504155"/>
              <a:ext cx="150920" cy="74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461EB5-BFDE-48EE-8483-290700F0ECC4}"/>
              </a:ext>
            </a:extLst>
          </p:cNvPr>
          <p:cNvSpPr txBox="1"/>
          <p:nvPr/>
        </p:nvSpPr>
        <p:spPr>
          <a:xfrm>
            <a:off x="5690587" y="5468644"/>
            <a:ext cx="239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</a:p>
          <a:p>
            <a:r>
              <a:rPr lang="en-GB" sz="1600" dirty="0"/>
              <a:t>3</a:t>
            </a:r>
          </a:p>
          <a:p>
            <a:r>
              <a:rPr lang="en-GB" sz="16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5B3FF-1A27-4068-91AF-76EDBA3FDCCA}"/>
              </a:ext>
            </a:extLst>
          </p:cNvPr>
          <p:cNvSpPr txBox="1"/>
          <p:nvPr/>
        </p:nvSpPr>
        <p:spPr>
          <a:xfrm>
            <a:off x="7838982" y="5730254"/>
            <a:ext cx="23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5648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scenario: Binary outcome (stratification)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67015-77D1-4F82-9606-3A12290C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80" y="1461356"/>
            <a:ext cx="6981640" cy="50775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E58E9C-A27B-4080-A01C-64B0F0FBAAA7}"/>
              </a:ext>
            </a:extLst>
          </p:cNvPr>
          <p:cNvGrpSpPr/>
          <p:nvPr/>
        </p:nvGrpSpPr>
        <p:grpSpPr>
          <a:xfrm>
            <a:off x="2605180" y="1461356"/>
            <a:ext cx="6981640" cy="5077556"/>
            <a:chOff x="2605180" y="1461356"/>
            <a:chExt cx="6981640" cy="5077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32625B-F34B-4D7B-BD22-3CD1551C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180" y="1461356"/>
              <a:ext cx="6981640" cy="50775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EDC72-E53F-471B-9323-D4BD35BFC34F}"/>
                </a:ext>
              </a:extLst>
            </p:cNvPr>
            <p:cNvSpPr/>
            <p:nvPr/>
          </p:nvSpPr>
          <p:spPr>
            <a:xfrm>
              <a:off x="5761608" y="5504155"/>
              <a:ext cx="150920" cy="74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971836-3B78-4FBE-9A7F-5CB89C38A5FE}"/>
                </a:ext>
              </a:extLst>
            </p:cNvPr>
            <p:cNvSpPr/>
            <p:nvPr/>
          </p:nvSpPr>
          <p:spPr>
            <a:xfrm>
              <a:off x="7883371" y="5770485"/>
              <a:ext cx="150920" cy="221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971210-4AB2-41CA-992D-421A7237DC36}"/>
              </a:ext>
            </a:extLst>
          </p:cNvPr>
          <p:cNvSpPr txBox="1"/>
          <p:nvPr/>
        </p:nvSpPr>
        <p:spPr>
          <a:xfrm>
            <a:off x="5690587" y="5468644"/>
            <a:ext cx="239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</a:p>
          <a:p>
            <a:r>
              <a:rPr lang="en-GB" sz="1600" dirty="0"/>
              <a:t>3</a:t>
            </a:r>
          </a:p>
          <a:p>
            <a:r>
              <a:rPr lang="en-GB" sz="16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9518D-6B7B-4890-BE39-508DE82C0040}"/>
              </a:ext>
            </a:extLst>
          </p:cNvPr>
          <p:cNvSpPr txBox="1"/>
          <p:nvPr/>
        </p:nvSpPr>
        <p:spPr>
          <a:xfrm>
            <a:off x="7838982" y="5730254"/>
            <a:ext cx="23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45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36490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>
                    <a:lumMod val="75000"/>
                  </a:schemeClr>
                </a:solidFill>
              </a:rPr>
              <a:t>Aim 2: </a:t>
            </a:r>
          </a:p>
          <a:p>
            <a:pPr algn="ctr"/>
            <a:endParaRPr lang="en-GB" sz="27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5703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78F161-3D4F-4ED3-A4A4-20EF4DE548D0}"/>
              </a:ext>
            </a:extLst>
          </p:cNvPr>
          <p:cNvSpPr/>
          <p:nvPr/>
        </p:nvSpPr>
        <p:spPr>
          <a:xfrm>
            <a:off x="5460778" y="1268760"/>
            <a:ext cx="5361020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EEC99F-A587-4934-AB69-5B01AC4E3EB1}"/>
              </a:ext>
            </a:extLst>
          </p:cNvPr>
          <p:cNvSpPr/>
          <p:nvPr/>
        </p:nvSpPr>
        <p:spPr>
          <a:xfrm>
            <a:off x="5634380" y="1672488"/>
            <a:ext cx="503362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09C74-A5A3-4032-8994-6742A97ED5F9}"/>
              </a:ext>
            </a:extLst>
          </p:cNvPr>
          <p:cNvSpPr/>
          <p:nvPr/>
        </p:nvSpPr>
        <p:spPr>
          <a:xfrm>
            <a:off x="1829272" y="1672488"/>
            <a:ext cx="313285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latin typeface="Franklin Gothic Book" panose="020B0503020102020204" pitchFamily="34" charset="0"/>
                  </a:rPr>
                  <a:t>Mean-based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Standardised difference (SD)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t-test statistic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Percent reduction in mean difference (PR)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  <a:blipFill>
                <a:blip r:embed="rId4"/>
                <a:stretch>
                  <a:fillRect l="-2422" r="-4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9" y="1814876"/>
            <a:ext cx="5361019" cy="516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Distribution-based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1944" y="2739654"/>
            <a:ext cx="2192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Overlapping coefficient (OVL)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8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40277-22A8-4385-8A52-719A328B04B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Individual diagnostics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9AEDB-8FFD-4BB1-AD03-58AF78CB7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81" y="2539147"/>
            <a:ext cx="2399533" cy="1779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B4450-6572-48DD-9DD6-2497EA9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51" y="4318852"/>
            <a:ext cx="2276795" cy="20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9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9295A-7024-4C9B-8DD5-01EA76F3502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FFF2-9BD0-45AE-B499-573654F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Microsoft Office PowerPoint</Application>
  <PresentationFormat>Widescreen</PresentationFormat>
  <Paragraphs>592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Franklin Gothic Book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 Diagnostics  Emily Granger, Jamie Sergeant, Mark Lunt</dc:title>
  <dc:creator>Emily Granger</dc:creator>
  <cp:lastModifiedBy>Emily Granger</cp:lastModifiedBy>
  <cp:revision>43</cp:revision>
  <dcterms:created xsi:type="dcterms:W3CDTF">2020-05-17T11:31:31Z</dcterms:created>
  <dcterms:modified xsi:type="dcterms:W3CDTF">2020-08-20T19:14:55Z</dcterms:modified>
</cp:coreProperties>
</file>