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aveat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e95f3ee1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e95f3ee1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ea0f84525_7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ea0f84525_7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ea0f84525_7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ea0f84525_7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ea0f84525_7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ea0f84525_7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e95f3ee1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e95f3ee1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e95f3ee1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e95f3ee1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e95f3ee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e95f3ee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e95f3ee1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e95f3ee1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e95f3ee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e95f3ee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e95f3ee1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e95f3ee1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e95f3ee1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e95f3ee1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e95f3ee1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e95f3ee1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ea0f84525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ea0f84525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ea0f84525_7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ea0f84525_7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ea0f84525_7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ea0f84525_7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e95f3ee1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e95f3ee1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e95f3ee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e95f3ee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e95f3ee1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e95f3ee1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ingapps.org/view10726096" TargetMode="External"/><Relationship Id="rId5" Type="http://schemas.openxmlformats.org/officeDocument/2006/relationships/hyperlink" Target="https://wordwall.net/resource/13200453/comparative-and-superlative-adjectives" TargetMode="External"/><Relationship Id="rId4" Type="http://schemas.openxmlformats.org/officeDocument/2006/relationships/hyperlink" Target="https://wordwall.net/resource/29719305/superlative-adjectiv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EmilyGraceSeville7cf" TargetMode="External"/><Relationship Id="rId4" Type="http://schemas.openxmlformats.org/officeDocument/2006/relationships/hyperlink" Target="https://vk.com/s.muradya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5.xml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12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11.xml"/><Relationship Id="rId5" Type="http://schemas.openxmlformats.org/officeDocument/2006/relationships/slide" Target="slide3.xml"/><Relationship Id="rId15" Type="http://schemas.openxmlformats.org/officeDocument/2006/relationships/hyperlink" Target="https://sites.google.com/view/present-english/%D0%B4%D0%BE%D0%BC%D0%B0%D1%88%D0%BD%D1%8F%D1%8F-%D1%81%D1%82%D1%80%D0%B0%D0%BD%D0%B8%D1%86%D0%B0" TargetMode="External"/><Relationship Id="rId10" Type="http://schemas.openxmlformats.org/officeDocument/2006/relationships/slide" Target="slide10.xml"/><Relationship Id="rId4" Type="http://schemas.openxmlformats.org/officeDocument/2006/relationships/hyperlink" Target="https://www.ef.com/ca/english-resources/english-grammar/comparative-and-superlative/" TargetMode="External"/><Relationship Id="rId9" Type="http://schemas.openxmlformats.org/officeDocument/2006/relationships/slide" Target="slide9.xml"/><Relationship Id="rId1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ingapps.org/view25660761" TargetMode="External"/><Relationship Id="rId5" Type="http://schemas.openxmlformats.org/officeDocument/2006/relationships/hyperlink" Target="https://wordwall.net/resource/5897754/english/comparative-adjectives" TargetMode="External"/><Relationship Id="rId4" Type="http://schemas.openxmlformats.org/officeDocument/2006/relationships/hyperlink" Target="https://wordwall.net/resource/2784306/comparative-adjectiv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37800"/>
            <a:ext cx="8520600" cy="18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 u="sng">
                <a:solidFill>
                  <a:srgbClr val="FFFFFF"/>
                </a:solidFill>
              </a:rPr>
              <a:t>C</a:t>
            </a:r>
            <a:r>
              <a:rPr lang="en" sz="3600" b="1">
                <a:solidFill>
                  <a:srgbClr val="FFFFFF"/>
                </a:solidFill>
              </a:rPr>
              <a:t>omparative and superlative degrees of comparison of adjectives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69300"/>
            <a:ext cx="8520600" cy="9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Сравнительная и превосходная степени сравнения прилагательных</a:t>
            </a:r>
            <a:endParaRPr sz="3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571500" y="2969200"/>
            <a:ext cx="80010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/>
          <p:nvPr/>
        </p:nvSpPr>
        <p:spPr>
          <a:xfrm flipH="1">
            <a:off x="8388400" y="1214125"/>
            <a:ext cx="365700" cy="3657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✕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ctrTitle"/>
          </p:nvPr>
        </p:nvSpPr>
        <p:spPr>
          <a:xfrm>
            <a:off x="311700" y="293550"/>
            <a:ext cx="85206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solidFill>
                  <a:srgbClr val="FFFFFF"/>
                </a:solidFill>
              </a:rPr>
              <a:t>➥ </a:t>
            </a:r>
            <a:r>
              <a:rPr lang="en" sz="3000" b="1" u="sng">
                <a:solidFill>
                  <a:srgbClr val="FFFFFF"/>
                </a:solidFill>
              </a:rPr>
              <a:t>D</a:t>
            </a:r>
            <a:r>
              <a:rPr lang="en" sz="3000" b="1">
                <a:solidFill>
                  <a:srgbClr val="FFFFFF"/>
                </a:solidFill>
              </a:rPr>
              <a:t>efinition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Определение</a:t>
            </a:r>
            <a:endParaRPr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ctrTitle"/>
          </p:nvPr>
        </p:nvSpPr>
        <p:spPr>
          <a:xfrm>
            <a:off x="311700" y="1406450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b="1">
                <a:solidFill>
                  <a:srgbClr val="FFFFFF"/>
                </a:solidFill>
              </a:rPr>
              <a:t>Superlative degree of comparison of adjectives </a:t>
            </a:r>
            <a:r>
              <a:rPr lang="en" sz="2000">
                <a:solidFill>
                  <a:srgbClr val="FFFFFF"/>
                </a:solidFill>
              </a:rPr>
              <a:t>(Превосходная степень сравнения прилагательных) используется для сравнения </a:t>
            </a:r>
            <a:r>
              <a:rPr lang="en" sz="2000">
                <a:solidFill>
                  <a:schemeClr val="lt1"/>
                </a:solidFill>
              </a:rPr>
              <a:t>больше двух</a:t>
            </a:r>
            <a:r>
              <a:rPr lang="en" sz="2000">
                <a:solidFill>
                  <a:srgbClr val="FFFFFF"/>
                </a:solidFill>
              </a:rPr>
              <a:t> объектов.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large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>
                <a:solidFill>
                  <a:srgbClr val="9BFF66"/>
                </a:solidFill>
              </a:rPr>
              <a:t>the </a:t>
            </a:r>
            <a:r>
              <a:rPr lang="en" sz="2000">
                <a:solidFill>
                  <a:srgbClr val="FFFFFF"/>
                </a:solidFill>
              </a:rPr>
              <a:t>large</a:t>
            </a:r>
            <a:r>
              <a:rPr lang="en" sz="2000">
                <a:solidFill>
                  <a:srgbClr val="9BFF66"/>
                </a:solidFill>
              </a:rPr>
              <a:t>st</a:t>
            </a:r>
            <a:endParaRPr sz="2000">
              <a:solidFill>
                <a:srgbClr val="9BFF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small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>
                <a:solidFill>
                  <a:srgbClr val="9BFF66"/>
                </a:solidFill>
              </a:rPr>
              <a:t>the </a:t>
            </a:r>
            <a:r>
              <a:rPr lang="en" sz="2000">
                <a:solidFill>
                  <a:srgbClr val="FFFFFF"/>
                </a:solidFill>
              </a:rPr>
              <a:t>small</a:t>
            </a:r>
            <a:r>
              <a:rPr lang="en" sz="2000">
                <a:solidFill>
                  <a:srgbClr val="9BFF66"/>
                </a:solidFill>
              </a:rPr>
              <a:t>est</a:t>
            </a:r>
            <a:endParaRPr sz="2000">
              <a:solidFill>
                <a:srgbClr val="9BFF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fast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>
                <a:solidFill>
                  <a:srgbClr val="9BFF66"/>
                </a:solidFill>
              </a:rPr>
              <a:t>the </a:t>
            </a:r>
            <a:r>
              <a:rPr lang="en" sz="2000">
                <a:solidFill>
                  <a:srgbClr val="FFFFFF"/>
                </a:solidFill>
              </a:rPr>
              <a:t>fast</a:t>
            </a:r>
            <a:r>
              <a:rPr lang="en" sz="2000">
                <a:solidFill>
                  <a:srgbClr val="9BFF66"/>
                </a:solidFill>
              </a:rPr>
              <a:t>est</a:t>
            </a:r>
            <a:endParaRPr sz="2000">
              <a:solidFill>
                <a:srgbClr val="9BFF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high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>
                <a:solidFill>
                  <a:srgbClr val="9BFF66"/>
                </a:solidFill>
              </a:rPr>
              <a:t>the </a:t>
            </a:r>
            <a:r>
              <a:rPr lang="en" sz="2000">
                <a:solidFill>
                  <a:srgbClr val="FFFFFF"/>
                </a:solidFill>
              </a:rPr>
              <a:t>high</a:t>
            </a:r>
            <a:r>
              <a:rPr lang="en" sz="2000">
                <a:solidFill>
                  <a:srgbClr val="9BFF66"/>
                </a:solidFill>
              </a:rPr>
              <a:t>est</a:t>
            </a:r>
            <a:endParaRPr sz="2000" b="1">
              <a:solidFill>
                <a:srgbClr val="9BFF66"/>
              </a:solidFill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850950" y="4236725"/>
            <a:ext cx="7442100" cy="3555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uFill>
                  <a:noFill/>
                </a:u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↺ </a:t>
            </a:r>
            <a:r>
              <a:rPr lang="en" sz="2000" b="1" u="sng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Сравнительная степень сравнения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>
            <a:off x="311700" y="293550"/>
            <a:ext cx="85206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solidFill>
                  <a:srgbClr val="FFFFFF"/>
                </a:solidFill>
              </a:rPr>
              <a:t>➥ </a:t>
            </a:r>
            <a:r>
              <a:rPr lang="en" sz="3000" b="1" u="sng">
                <a:solidFill>
                  <a:srgbClr val="FFFFFF"/>
                </a:solidFill>
              </a:rPr>
              <a:t>B</a:t>
            </a:r>
            <a:r>
              <a:rPr lang="en" sz="3000" b="1">
                <a:solidFill>
                  <a:srgbClr val="FFFFFF"/>
                </a:solidFill>
              </a:rPr>
              <a:t>uilding rules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Правила построения</a:t>
            </a:r>
            <a:endParaRPr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ctrTitle"/>
          </p:nvPr>
        </p:nvSpPr>
        <p:spPr>
          <a:xfrm>
            <a:off x="311700" y="1406450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Односложные прилагательные (1 или 2 слога):</a:t>
            </a: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6689"/>
                </a:solidFill>
              </a:rPr>
              <a:t>the</a:t>
            </a:r>
            <a:r>
              <a:rPr lang="en" sz="2000">
                <a:solidFill>
                  <a:srgbClr val="FFFFFF"/>
                </a:solidFill>
              </a:rPr>
              <a:t> </a:t>
            </a:r>
            <a:r>
              <a:rPr lang="en" sz="2000">
                <a:solidFill>
                  <a:srgbClr val="FFA166"/>
                </a:solidFill>
              </a:rPr>
              <a:t>→ </a:t>
            </a:r>
            <a:r>
              <a:rPr lang="en" sz="2000">
                <a:solidFill>
                  <a:srgbClr val="FFFFFF"/>
                </a:solidFill>
              </a:rPr>
              <a:t>adjective</a:t>
            </a:r>
            <a:r>
              <a:rPr lang="en" sz="2000">
                <a:solidFill>
                  <a:srgbClr val="FFA166"/>
                </a:solidFill>
              </a:rPr>
              <a:t> + </a:t>
            </a:r>
            <a:r>
              <a:rPr lang="en" sz="2000">
                <a:solidFill>
                  <a:srgbClr val="FF6689"/>
                </a:solidFill>
              </a:rPr>
              <a:t>est </a:t>
            </a:r>
            <a:r>
              <a:rPr lang="en" sz="2000">
                <a:solidFill>
                  <a:srgbClr val="6683FF"/>
                </a:solidFill>
              </a:rPr>
              <a:t>|</a:t>
            </a:r>
            <a:r>
              <a:rPr lang="en" sz="2000">
                <a:solidFill>
                  <a:srgbClr val="FF6689"/>
                </a:solidFill>
              </a:rPr>
              <a:t> st</a:t>
            </a:r>
            <a:r>
              <a:rPr lang="en" sz="2000">
                <a:solidFill>
                  <a:srgbClr val="FFA166"/>
                </a:solidFill>
              </a:rPr>
              <a:t> ↔ </a:t>
            </a:r>
            <a:r>
              <a:rPr lang="en" sz="2000">
                <a:solidFill>
                  <a:srgbClr val="FF6689"/>
                </a:solidFill>
              </a:rPr>
              <a:t>the </a:t>
            </a:r>
            <a:r>
              <a:rPr lang="en" sz="2000">
                <a:solidFill>
                  <a:srgbClr val="FFA166"/>
                </a:solidFill>
              </a:rPr>
              <a:t>→ </a:t>
            </a:r>
            <a:r>
              <a:rPr lang="en" sz="2000">
                <a:solidFill>
                  <a:srgbClr val="FFFFFF"/>
                </a:solidFill>
              </a:rPr>
              <a:t>прилагательное</a:t>
            </a:r>
            <a:r>
              <a:rPr lang="en" sz="2000">
                <a:solidFill>
                  <a:srgbClr val="FFA166"/>
                </a:solidFill>
              </a:rPr>
              <a:t> + </a:t>
            </a:r>
            <a:r>
              <a:rPr lang="en" sz="2000">
                <a:solidFill>
                  <a:srgbClr val="FF6689"/>
                </a:solidFill>
              </a:rPr>
              <a:t>est </a:t>
            </a:r>
            <a:r>
              <a:rPr lang="en" sz="2000">
                <a:solidFill>
                  <a:srgbClr val="6683FF"/>
                </a:solidFill>
              </a:rPr>
              <a:t>|</a:t>
            </a:r>
            <a:r>
              <a:rPr lang="en" sz="2000">
                <a:solidFill>
                  <a:srgbClr val="FF6689"/>
                </a:solidFill>
              </a:rPr>
              <a:t> st</a:t>
            </a:r>
            <a:endParaRPr sz="2000">
              <a:solidFill>
                <a:srgbClr val="FF6689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small</a:t>
            </a:r>
            <a:r>
              <a:rPr lang="en" sz="2000">
                <a:solidFill>
                  <a:srgbClr val="FFA166"/>
                </a:solidFill>
              </a:rPr>
              <a:t> + </a:t>
            </a:r>
            <a:r>
              <a:rPr lang="en" sz="2000">
                <a:solidFill>
                  <a:srgbClr val="FF6689"/>
                </a:solidFill>
              </a:rPr>
              <a:t>est</a:t>
            </a:r>
            <a:r>
              <a:rPr lang="en" sz="2000">
                <a:solidFill>
                  <a:srgbClr val="FFA166"/>
                </a:solidFill>
              </a:rPr>
              <a:t> → </a:t>
            </a:r>
            <a:r>
              <a:rPr lang="en" sz="2000">
                <a:solidFill>
                  <a:srgbClr val="9BFF66"/>
                </a:solidFill>
              </a:rPr>
              <a:t>the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small</a:t>
            </a:r>
            <a:r>
              <a:rPr lang="en" sz="2000">
                <a:solidFill>
                  <a:srgbClr val="9BFF66"/>
                </a:solidFill>
              </a:rPr>
              <a:t>est</a:t>
            </a:r>
            <a:endParaRPr sz="2000">
              <a:solidFill>
                <a:srgbClr val="9BFF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fast</a:t>
            </a:r>
            <a:r>
              <a:rPr lang="en" sz="2000">
                <a:solidFill>
                  <a:srgbClr val="FFA166"/>
                </a:solidFill>
              </a:rPr>
              <a:t> + </a:t>
            </a:r>
            <a:r>
              <a:rPr lang="en" sz="2000">
                <a:solidFill>
                  <a:srgbClr val="FF6689"/>
                </a:solidFill>
              </a:rPr>
              <a:t>est</a:t>
            </a:r>
            <a:r>
              <a:rPr lang="en" sz="2000">
                <a:solidFill>
                  <a:srgbClr val="FFA166"/>
                </a:solidFill>
              </a:rPr>
              <a:t> → </a:t>
            </a:r>
            <a:r>
              <a:rPr lang="en" sz="2000">
                <a:solidFill>
                  <a:srgbClr val="9BFF66"/>
                </a:solidFill>
              </a:rPr>
              <a:t>the </a:t>
            </a:r>
            <a:r>
              <a:rPr lang="en" sz="2000">
                <a:solidFill>
                  <a:srgbClr val="FFFFFF"/>
                </a:solidFill>
              </a:rPr>
              <a:t>fast</a:t>
            </a:r>
            <a:r>
              <a:rPr lang="en" sz="2000">
                <a:solidFill>
                  <a:srgbClr val="9BFF66"/>
                </a:solidFill>
              </a:rPr>
              <a:t>est</a:t>
            </a:r>
            <a:endParaRPr sz="2000">
              <a:solidFill>
                <a:srgbClr val="9BFF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Многосложные прилагательные (более чем 2 слога):</a:t>
            </a:r>
            <a:endParaRPr sz="200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6689"/>
                </a:solidFill>
              </a:rPr>
              <a:t>the </a:t>
            </a:r>
            <a:r>
              <a:rPr lang="en" sz="2000">
                <a:solidFill>
                  <a:srgbClr val="FFA166"/>
                </a:solidFill>
              </a:rPr>
              <a:t>→ </a:t>
            </a:r>
            <a:r>
              <a:rPr lang="en" sz="2000">
                <a:solidFill>
                  <a:srgbClr val="FF6689"/>
                </a:solidFill>
              </a:rPr>
              <a:t>most</a:t>
            </a:r>
            <a:r>
              <a:rPr lang="en" sz="2000">
                <a:solidFill>
                  <a:srgbClr val="FFA166"/>
                </a:solidFill>
              </a:rPr>
              <a:t> → </a:t>
            </a:r>
            <a:r>
              <a:rPr lang="en" sz="2000">
                <a:solidFill>
                  <a:srgbClr val="FFFFFF"/>
                </a:solidFill>
              </a:rPr>
              <a:t>adjective</a:t>
            </a:r>
            <a:r>
              <a:rPr lang="en" sz="2000">
                <a:solidFill>
                  <a:srgbClr val="FFA166"/>
                </a:solidFill>
              </a:rPr>
              <a:t> ↔ </a:t>
            </a:r>
            <a:r>
              <a:rPr lang="en" sz="2000">
                <a:solidFill>
                  <a:srgbClr val="FF6689"/>
                </a:solidFill>
              </a:rPr>
              <a:t>the</a:t>
            </a:r>
            <a:r>
              <a:rPr lang="en" sz="2000">
                <a:solidFill>
                  <a:srgbClr val="FFA166"/>
                </a:solidFill>
              </a:rPr>
              <a:t> → </a:t>
            </a:r>
            <a:r>
              <a:rPr lang="en" sz="2000">
                <a:solidFill>
                  <a:srgbClr val="FF6689"/>
                </a:solidFill>
              </a:rPr>
              <a:t>most </a:t>
            </a:r>
            <a:r>
              <a:rPr lang="en" sz="2000">
                <a:solidFill>
                  <a:srgbClr val="FFA166"/>
                </a:solidFill>
              </a:rPr>
              <a:t>→ </a:t>
            </a:r>
            <a:r>
              <a:rPr lang="en" sz="2000">
                <a:solidFill>
                  <a:srgbClr val="FFFFFF"/>
                </a:solidFill>
              </a:rPr>
              <a:t>прилагательное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chemeClr val="lt1"/>
                </a:solidFill>
              </a:rPr>
              <a:t>important </a:t>
            </a:r>
            <a:r>
              <a:rPr lang="en" sz="2000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9BFF66"/>
                </a:solidFill>
              </a:rPr>
              <a:t>the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9BFF66"/>
                </a:solidFill>
              </a:rPr>
              <a:t>most</a:t>
            </a:r>
            <a:r>
              <a:rPr lang="en" sz="2000">
                <a:solidFill>
                  <a:schemeClr val="lt1"/>
                </a:solidFill>
              </a:rPr>
              <a:t> important</a:t>
            </a:r>
            <a:endParaRPr sz="20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chemeClr val="lt1"/>
                </a:solidFill>
              </a:rPr>
              <a:t>expensive </a:t>
            </a:r>
            <a:r>
              <a:rPr lang="en" sz="2000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9BFF66"/>
                </a:solidFill>
              </a:rPr>
              <a:t>the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9BFF66"/>
                </a:solidFill>
              </a:rPr>
              <a:t>most</a:t>
            </a:r>
            <a:r>
              <a:rPr lang="en" sz="2000">
                <a:solidFill>
                  <a:schemeClr val="lt1"/>
                </a:solidFill>
              </a:rPr>
              <a:t> expensive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ctrTitle"/>
          </p:nvPr>
        </p:nvSpPr>
        <p:spPr>
          <a:xfrm>
            <a:off x="311700" y="293550"/>
            <a:ext cx="85206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solidFill>
                  <a:srgbClr val="FFFFFF"/>
                </a:solidFill>
              </a:rPr>
              <a:t>➥ </a:t>
            </a:r>
            <a:r>
              <a:rPr lang="en" sz="3000" b="1" u="sng">
                <a:solidFill>
                  <a:srgbClr val="FFFFFF"/>
                </a:solidFill>
              </a:rPr>
              <a:t>N</a:t>
            </a:r>
            <a:r>
              <a:rPr lang="en" sz="3000" b="1">
                <a:solidFill>
                  <a:srgbClr val="FFFFFF"/>
                </a:solidFill>
              </a:rPr>
              <a:t>otes / One syllable adjectives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Заметки</a:t>
            </a:r>
            <a:r>
              <a:rPr lang="en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/ Односложные прилагательные</a:t>
            </a:r>
            <a:endParaRPr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8" name="Google Shape;128;p24"/>
          <p:cNvSpPr txBox="1">
            <a:spLocks noGrp="1"/>
          </p:cNvSpPr>
          <p:nvPr>
            <p:ph type="ctrTitle"/>
          </p:nvPr>
        </p:nvSpPr>
        <p:spPr>
          <a:xfrm>
            <a:off x="311700" y="1406450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Если прилагательное оканчивается на согласная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FFFF"/>
                </a:solidFill>
              </a:rPr>
              <a:t> гласная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FFFF"/>
                </a:solidFill>
              </a:rPr>
              <a:t> согласная, перед добавлением окончания необходимо удвоить последнюю согласную.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tall </a:t>
            </a:r>
            <a:r>
              <a:rPr lang="en" sz="2000">
                <a:solidFill>
                  <a:srgbClr val="FFA166"/>
                </a:solidFill>
              </a:rPr>
              <a:t>→ </a:t>
            </a:r>
            <a:r>
              <a:rPr lang="en" sz="2000">
                <a:solidFill>
                  <a:srgbClr val="9BFF66"/>
                </a:solidFill>
              </a:rPr>
              <a:t>the</a:t>
            </a:r>
            <a:r>
              <a:rPr lang="en" sz="2000">
                <a:solidFill>
                  <a:srgbClr val="FFFFFF"/>
                </a:solidFill>
              </a:rPr>
              <a:t> tall</a:t>
            </a:r>
            <a:r>
              <a:rPr lang="en" sz="2000">
                <a:solidFill>
                  <a:srgbClr val="9BFF66"/>
                </a:solidFill>
              </a:rPr>
              <a:t>est</a:t>
            </a:r>
            <a:endParaRPr sz="2000">
              <a:solidFill>
                <a:srgbClr val="9BFF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fat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9BFF66"/>
                </a:solidFill>
              </a:rPr>
              <a:t>the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fat</a:t>
            </a:r>
            <a:r>
              <a:rPr lang="en" sz="2000">
                <a:solidFill>
                  <a:srgbClr val="9BFF66"/>
                </a:solidFill>
              </a:rPr>
              <a:t>test</a:t>
            </a:r>
            <a:endParaRPr sz="2000">
              <a:solidFill>
                <a:srgbClr val="9BFF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big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9BFF66"/>
                </a:solidFill>
              </a:rPr>
              <a:t>the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big</a:t>
            </a:r>
            <a:r>
              <a:rPr lang="en" sz="2000">
                <a:solidFill>
                  <a:srgbClr val="9BFF66"/>
                </a:solidFill>
              </a:rPr>
              <a:t>gest</a:t>
            </a:r>
            <a:endParaRPr sz="2000">
              <a:solidFill>
                <a:srgbClr val="9BFF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sad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9BFF66"/>
                </a:solidFill>
              </a:rPr>
              <a:t>the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sad</a:t>
            </a:r>
            <a:r>
              <a:rPr lang="en" sz="2000">
                <a:solidFill>
                  <a:srgbClr val="9BFF66"/>
                </a:solidFill>
              </a:rPr>
              <a:t>dest</a:t>
            </a:r>
            <a:endParaRPr sz="2000">
              <a:solidFill>
                <a:srgbClr val="9B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xfrm>
            <a:off x="311700" y="293550"/>
            <a:ext cx="85206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solidFill>
                  <a:srgbClr val="FFFFFF"/>
                </a:solidFill>
              </a:rPr>
              <a:t>➥ </a:t>
            </a:r>
            <a:r>
              <a:rPr lang="en" sz="3000" b="1" u="sng">
                <a:solidFill>
                  <a:schemeClr val="lt1"/>
                </a:solidFill>
              </a:rPr>
              <a:t>N</a:t>
            </a:r>
            <a:r>
              <a:rPr lang="en" sz="3000" b="1">
                <a:solidFill>
                  <a:schemeClr val="lt1"/>
                </a:solidFill>
              </a:rPr>
              <a:t>otes /</a:t>
            </a:r>
            <a:r>
              <a:rPr lang="en" sz="3000" b="1">
                <a:solidFill>
                  <a:srgbClr val="FFFFFF"/>
                </a:solidFill>
              </a:rPr>
              <a:t> Two syllable adjectives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Заметки / Двусложные прилагательные</a:t>
            </a:r>
            <a:endParaRPr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ctrTitle"/>
          </p:nvPr>
        </p:nvSpPr>
        <p:spPr>
          <a:xfrm>
            <a:off x="311700" y="1406450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У прилагательных, оканчивающихся на </a:t>
            </a:r>
            <a:r>
              <a:rPr lang="en" sz="2000">
                <a:solidFill>
                  <a:srgbClr val="FF6689"/>
                </a:solidFill>
              </a:rPr>
              <a:t>y</a:t>
            </a:r>
            <a:r>
              <a:rPr lang="en" sz="2000">
                <a:solidFill>
                  <a:srgbClr val="FFFFFF"/>
                </a:solidFill>
              </a:rPr>
              <a:t>, замените </a:t>
            </a:r>
            <a:r>
              <a:rPr lang="en" sz="2000">
                <a:solidFill>
                  <a:srgbClr val="FF6689"/>
                </a:solidFill>
              </a:rPr>
              <a:t>y</a:t>
            </a:r>
            <a:r>
              <a:rPr lang="en" sz="2000">
                <a:solidFill>
                  <a:srgbClr val="FFFFFF"/>
                </a:solidFill>
              </a:rPr>
              <a:t> на </a:t>
            </a:r>
            <a:r>
              <a:rPr lang="en" sz="2000">
                <a:solidFill>
                  <a:srgbClr val="FF6689"/>
                </a:solidFill>
              </a:rPr>
              <a:t>i</a:t>
            </a:r>
            <a:r>
              <a:rPr lang="en" sz="2000">
                <a:solidFill>
                  <a:srgbClr val="FFFFFF"/>
                </a:solidFill>
              </a:rPr>
              <a:t> и  добавьте окончание.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happ</a:t>
            </a:r>
            <a:r>
              <a:rPr lang="en" sz="2000">
                <a:solidFill>
                  <a:srgbClr val="FF6689"/>
                </a:solidFill>
              </a:rPr>
              <a:t>y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9BFF66"/>
                </a:solidFill>
              </a:rPr>
              <a:t>the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happ</a:t>
            </a:r>
            <a:r>
              <a:rPr lang="en" sz="2000">
                <a:solidFill>
                  <a:srgbClr val="9BFF66"/>
                </a:solidFill>
              </a:rPr>
              <a:t>iest</a:t>
            </a:r>
            <a:endParaRPr sz="2000">
              <a:solidFill>
                <a:srgbClr val="9BFF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funn</a:t>
            </a:r>
            <a:r>
              <a:rPr lang="en" sz="2000">
                <a:solidFill>
                  <a:srgbClr val="FF6689"/>
                </a:solidFill>
              </a:rPr>
              <a:t>y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9BFF66"/>
                </a:solidFill>
              </a:rPr>
              <a:t>the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funn</a:t>
            </a:r>
            <a:r>
              <a:rPr lang="en" sz="2000">
                <a:solidFill>
                  <a:srgbClr val="9BFF66"/>
                </a:solidFill>
              </a:rPr>
              <a:t>iest</a:t>
            </a:r>
            <a:endParaRPr sz="2000">
              <a:solidFill>
                <a:srgbClr val="9B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ctrTitle"/>
          </p:nvPr>
        </p:nvSpPr>
        <p:spPr>
          <a:xfrm>
            <a:off x="311700" y="293550"/>
            <a:ext cx="85206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solidFill>
                  <a:srgbClr val="FFFFFF"/>
                </a:solidFill>
              </a:rPr>
              <a:t>➥ </a:t>
            </a:r>
            <a:r>
              <a:rPr lang="en" sz="3000" b="1" u="sng">
                <a:solidFill>
                  <a:srgbClr val="FFFFFF"/>
                </a:solidFill>
              </a:rPr>
              <a:t>U</a:t>
            </a:r>
            <a:r>
              <a:rPr lang="en" sz="3000" b="1">
                <a:solidFill>
                  <a:srgbClr val="FFFFFF"/>
                </a:solidFill>
              </a:rPr>
              <a:t>sage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Использование</a:t>
            </a:r>
            <a:endParaRPr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ctrTitle"/>
          </p:nvPr>
        </p:nvSpPr>
        <p:spPr>
          <a:xfrm>
            <a:off x="311700" y="1406450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Они используются в предложениях, где подлежащее сравнивается с группой объектов, по следующей схеме: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chemeClr val="lt1"/>
                </a:solidFill>
              </a:rPr>
              <a:t>noun</a:t>
            </a:r>
            <a:r>
              <a:rPr lang="en" sz="2000">
                <a:solidFill>
                  <a:srgbClr val="FFFFFF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FFFF"/>
                </a:solidFill>
              </a:rPr>
              <a:t> </a:t>
            </a:r>
            <a:r>
              <a:rPr lang="en" sz="2000" i="1">
                <a:solidFill>
                  <a:srgbClr val="FF6689"/>
                </a:solidFill>
              </a:rPr>
              <a:t>to be</a:t>
            </a:r>
            <a:r>
              <a:rPr lang="en" sz="2000">
                <a:solidFill>
                  <a:srgbClr val="FFFFFF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FFFF"/>
                </a:solidFill>
              </a:rPr>
              <a:t> </a:t>
            </a:r>
            <a:r>
              <a:rPr lang="en" sz="2000">
                <a:solidFill>
                  <a:srgbClr val="FF6689"/>
                </a:solidFill>
              </a:rPr>
              <a:t>the</a:t>
            </a:r>
            <a:r>
              <a:rPr lang="en" sz="2000">
                <a:solidFill>
                  <a:srgbClr val="FFFFFF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 </a:t>
            </a:r>
            <a:r>
              <a:rPr lang="en" sz="2000">
                <a:solidFill>
                  <a:srgbClr val="FFFFFF"/>
                </a:solidFill>
              </a:rPr>
              <a:t>superlative adjective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FFFF"/>
                </a:solidFill>
              </a:rPr>
              <a:t> noun</a:t>
            </a:r>
            <a:endParaRPr sz="2000">
              <a:solidFill>
                <a:srgbClr val="CCCCC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A166"/>
                </a:solidFill>
              </a:rPr>
              <a:t>↕</a:t>
            </a:r>
            <a:endParaRPr sz="2000">
              <a:solidFill>
                <a:srgbClr val="FFA1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chemeClr val="lt1"/>
                </a:solidFill>
              </a:rPr>
              <a:t>подлежащее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 i="1">
                <a:solidFill>
                  <a:srgbClr val="FF6689"/>
                </a:solidFill>
              </a:rPr>
              <a:t>to be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6689"/>
                </a:solidFill>
              </a:rPr>
              <a:t>the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 </a:t>
            </a:r>
            <a:r>
              <a:rPr lang="en" sz="2000">
                <a:solidFill>
                  <a:schemeClr val="lt1"/>
                </a:solidFill>
              </a:rPr>
              <a:t>прилагательное в превосходной степени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существительное</a:t>
            </a:r>
            <a:endParaRPr sz="2000">
              <a:solidFill>
                <a:srgbClr val="CCCC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ctrTitle"/>
          </p:nvPr>
        </p:nvSpPr>
        <p:spPr>
          <a:xfrm>
            <a:off x="311700" y="293550"/>
            <a:ext cx="85206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solidFill>
                  <a:srgbClr val="FFFFFF"/>
                </a:solidFill>
              </a:rPr>
              <a:t>➥ </a:t>
            </a:r>
            <a:r>
              <a:rPr lang="en" sz="3000" b="1" u="sng">
                <a:solidFill>
                  <a:srgbClr val="FFFFFF"/>
                </a:solidFill>
              </a:rPr>
              <a:t>E</a:t>
            </a:r>
            <a:r>
              <a:rPr lang="en" sz="3000" b="1">
                <a:solidFill>
                  <a:srgbClr val="FFFFFF"/>
                </a:solidFill>
              </a:rPr>
              <a:t>xamples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Примеры</a:t>
            </a:r>
            <a:endParaRPr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6" name="Google Shape;146;p27"/>
          <p:cNvSpPr txBox="1">
            <a:spLocks noGrp="1"/>
          </p:cNvSpPr>
          <p:nvPr>
            <p:ph type="ctrTitle"/>
          </p:nvPr>
        </p:nvSpPr>
        <p:spPr>
          <a:xfrm>
            <a:off x="311700" y="1406450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FFFFFF"/>
                </a:solidFill>
              </a:rPr>
              <a:t>My house is </a:t>
            </a:r>
            <a:r>
              <a:rPr lang="en" sz="2000">
                <a:solidFill>
                  <a:srgbClr val="FF6689"/>
                </a:solidFill>
              </a:rPr>
              <a:t>the largest</a:t>
            </a:r>
            <a:r>
              <a:rPr lang="en" sz="2000">
                <a:solidFill>
                  <a:srgbClr val="FFFFFF"/>
                </a:solidFill>
              </a:rPr>
              <a:t> in our сity. </a:t>
            </a:r>
            <a:r>
              <a:rPr lang="en" sz="2000">
                <a:solidFill>
                  <a:srgbClr val="FFA166"/>
                </a:solidFill>
              </a:rPr>
              <a:t>⇆</a:t>
            </a:r>
            <a:r>
              <a:rPr lang="en" sz="2000">
                <a:solidFill>
                  <a:srgbClr val="FFFFFF"/>
                </a:solidFill>
              </a:rPr>
              <a:t> Мой дом </a:t>
            </a:r>
            <a:r>
              <a:rPr lang="en" sz="2000">
                <a:solidFill>
                  <a:srgbClr val="FF6689"/>
                </a:solidFill>
              </a:rPr>
              <a:t>самый большой</a:t>
            </a:r>
            <a:r>
              <a:rPr lang="en" sz="2000">
                <a:solidFill>
                  <a:srgbClr val="FFFFFF"/>
                </a:solidFill>
              </a:rPr>
              <a:t> в нашем городе.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FFFFFF"/>
                </a:solidFill>
              </a:rPr>
              <a:t>This is </a:t>
            </a:r>
            <a:r>
              <a:rPr lang="en" sz="2000">
                <a:solidFill>
                  <a:srgbClr val="FF6689"/>
                </a:solidFill>
              </a:rPr>
              <a:t>the smallest</a:t>
            </a:r>
            <a:r>
              <a:rPr lang="en" sz="2000">
                <a:solidFill>
                  <a:srgbClr val="FFFFFF"/>
                </a:solidFill>
              </a:rPr>
              <a:t> box of all boxes.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A166"/>
                </a:solidFill>
              </a:rPr>
              <a:t>⇆</a:t>
            </a:r>
            <a:r>
              <a:rPr lang="en" sz="2000">
                <a:solidFill>
                  <a:srgbClr val="FFFFFF"/>
                </a:solidFill>
              </a:rPr>
              <a:t> Это </a:t>
            </a:r>
            <a:r>
              <a:rPr lang="en" sz="2000">
                <a:solidFill>
                  <a:srgbClr val="FF6689"/>
                </a:solidFill>
              </a:rPr>
              <a:t>самая маленькая</a:t>
            </a:r>
            <a:r>
              <a:rPr lang="en" sz="2000">
                <a:solidFill>
                  <a:srgbClr val="FFFFFF"/>
                </a:solidFill>
              </a:rPr>
              <a:t> коробка из всех.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Your dog is </a:t>
            </a:r>
            <a:r>
              <a:rPr lang="en" sz="2000">
                <a:solidFill>
                  <a:srgbClr val="FF6689"/>
                </a:solidFill>
              </a:rPr>
              <a:t>the fastest</a:t>
            </a:r>
            <a:r>
              <a:rPr lang="en" sz="2000">
                <a:solidFill>
                  <a:srgbClr val="FFFFFF"/>
                </a:solidFill>
              </a:rPr>
              <a:t> of any dog in the race.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A166"/>
                </a:solidFill>
              </a:rPr>
              <a:t>⇆</a:t>
            </a:r>
            <a:r>
              <a:rPr lang="en" sz="2000">
                <a:solidFill>
                  <a:srgbClr val="FFFFFF"/>
                </a:solidFill>
              </a:rPr>
              <a:t> Ваша собака </a:t>
            </a:r>
            <a:r>
              <a:rPr lang="en" sz="2000">
                <a:solidFill>
                  <a:srgbClr val="FF6689"/>
                </a:solidFill>
              </a:rPr>
              <a:t>самая быстрая</a:t>
            </a:r>
            <a:r>
              <a:rPr lang="en" sz="2000">
                <a:solidFill>
                  <a:srgbClr val="FFFFFF"/>
                </a:solidFill>
              </a:rPr>
              <a:t> из всех собак в забеге.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ctrTitle"/>
          </p:nvPr>
        </p:nvSpPr>
        <p:spPr>
          <a:xfrm>
            <a:off x="311700" y="293550"/>
            <a:ext cx="85206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solidFill>
                  <a:srgbClr val="FFFFFF"/>
                </a:solidFill>
              </a:rPr>
              <a:t>➥ </a:t>
            </a:r>
            <a:r>
              <a:rPr lang="en" sz="3000" b="1" u="sng">
                <a:solidFill>
                  <a:srgbClr val="FFFFFF"/>
                </a:solidFill>
              </a:rPr>
              <a:t>E</a:t>
            </a:r>
            <a:r>
              <a:rPr lang="en" sz="3000" b="1">
                <a:solidFill>
                  <a:srgbClr val="FFFFFF"/>
                </a:solidFill>
              </a:rPr>
              <a:t>xercises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Упражнения</a:t>
            </a:r>
            <a:endParaRPr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ctrTitle"/>
          </p:nvPr>
        </p:nvSpPr>
        <p:spPr>
          <a:xfrm>
            <a:off x="311700" y="1406450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>
                <a:solidFill>
                  <a:srgbClr val="FFFFFF"/>
                </a:solidFill>
              </a:rPr>
              <a:t>Wordwall</a:t>
            </a:r>
            <a:endParaRPr sz="2000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u="sng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 the match</a:t>
            </a:r>
            <a:endParaRPr sz="2000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u="sng" dirty="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Quiz</a:t>
            </a:r>
            <a:endParaRPr sz="2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dirty="0">
                <a:solidFill>
                  <a:srgbClr val="FFFFFF"/>
                </a:solidFill>
              </a:rPr>
              <a:t>Learning apps</a:t>
            </a:r>
            <a:endParaRPr sz="2000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u="sng" dirty="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Crossword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ctrTitle"/>
          </p:nvPr>
        </p:nvSpPr>
        <p:spPr>
          <a:xfrm>
            <a:off x="311700" y="293550"/>
            <a:ext cx="85206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solidFill>
                  <a:srgbClr val="FFFFFF"/>
                </a:solidFill>
              </a:rPr>
              <a:t>➥ </a:t>
            </a:r>
            <a:r>
              <a:rPr lang="en" sz="3000" b="1" u="sng">
                <a:solidFill>
                  <a:srgbClr val="FFFFFF"/>
                </a:solidFill>
              </a:rPr>
              <a:t>C</a:t>
            </a:r>
            <a:r>
              <a:rPr lang="en" sz="3000" b="1">
                <a:solidFill>
                  <a:srgbClr val="FFFFFF"/>
                </a:solidFill>
              </a:rPr>
              <a:t>ontacts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Контакты</a:t>
            </a:r>
            <a:endParaRPr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8" name="Google Shape;158;p29"/>
          <p:cNvSpPr txBox="1">
            <a:spLocks noGrp="1"/>
          </p:cNvSpPr>
          <p:nvPr>
            <p:ph type="ctrTitle"/>
          </p:nvPr>
        </p:nvSpPr>
        <p:spPr>
          <a:xfrm>
            <a:off x="311700" y="1406450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b="1" dirty="0">
                <a:solidFill>
                  <a:srgbClr val="FFFFFF"/>
                </a:solidFill>
              </a:rPr>
              <a:t>Lana - учитель английского / немецкого языка</a:t>
            </a:r>
            <a:br>
              <a:rPr lang="en" sz="2000" b="1" dirty="0">
                <a:solidFill>
                  <a:srgbClr val="FFFFFF"/>
                </a:solidFill>
              </a:rPr>
            </a:br>
            <a:r>
              <a:rPr lang="en" sz="2000" b="1" u="sng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VK</a:t>
            </a:r>
            <a:br>
              <a:rPr lang="en" sz="2000" b="1" dirty="0">
                <a:solidFill>
                  <a:srgbClr val="FFFFFF"/>
                </a:solidFill>
              </a:rPr>
            </a:br>
            <a:r>
              <a:rPr lang="en" sz="2000" b="1" dirty="0">
                <a:solidFill>
                  <a:srgbClr val="FFFFFF"/>
                </a:solidFill>
              </a:rPr>
              <a:t>+7 910 714 54 10</a:t>
            </a:r>
            <a:br>
              <a:rPr lang="en" sz="2000" b="1" dirty="0">
                <a:solidFill>
                  <a:srgbClr val="FFFFFF"/>
                </a:solidFill>
              </a:rPr>
            </a:br>
            <a:endParaRPr sz="2000" b="1" dirty="0">
              <a:solidFill>
                <a:srgbClr val="FFFFFF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b="1" dirty="0">
                <a:solidFill>
                  <a:srgbClr val="FFFFFF"/>
                </a:solidFill>
              </a:rPr>
              <a:t>Emily - технический разработчик презентации</a:t>
            </a:r>
            <a:br>
              <a:rPr lang="en" sz="2000" b="1" dirty="0">
                <a:solidFill>
                  <a:srgbClr val="FFFFFF"/>
                </a:solidFill>
              </a:rPr>
            </a:br>
            <a:r>
              <a:rPr lang="en" sz="2000" b="1" u="sng" dirty="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br>
              <a:rPr lang="en" sz="2000" b="1" dirty="0">
                <a:solidFill>
                  <a:srgbClr val="FFFFFF"/>
                </a:solidFill>
              </a:rPr>
            </a:br>
            <a:r>
              <a:rPr lang="en" sz="2000" b="1" dirty="0">
                <a:solidFill>
                  <a:srgbClr val="FFFFFF"/>
                </a:solidFill>
              </a:rPr>
              <a:t>+7 999 808 09 30</a:t>
            </a:r>
            <a:endParaRPr sz="2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ctrTitle"/>
          </p:nvPr>
        </p:nvSpPr>
        <p:spPr>
          <a:xfrm>
            <a:off x="311700" y="1137800"/>
            <a:ext cx="8520600" cy="18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 u="sng">
                <a:solidFill>
                  <a:srgbClr val="FFFFFF"/>
                </a:solidFill>
              </a:rPr>
              <a:t>T</a:t>
            </a:r>
            <a:r>
              <a:rPr lang="en" sz="3600" b="1">
                <a:solidFill>
                  <a:srgbClr val="FFFFFF"/>
                </a:solidFill>
              </a:rPr>
              <a:t>hanks for watching, and I’ll see you in the next one!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"/>
          </p:nvPr>
        </p:nvSpPr>
        <p:spPr>
          <a:xfrm>
            <a:off x="311700" y="2969300"/>
            <a:ext cx="8520600" cy="9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Сравнительная и превосходная степени сравнения прилагательных</a:t>
            </a:r>
            <a:endParaRPr sz="3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65" name="Google Shape;165;p30"/>
          <p:cNvCxnSpPr/>
          <p:nvPr/>
        </p:nvCxnSpPr>
        <p:spPr>
          <a:xfrm>
            <a:off x="571500" y="2969200"/>
            <a:ext cx="80010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30"/>
          <p:cNvSpPr/>
          <p:nvPr/>
        </p:nvSpPr>
        <p:spPr>
          <a:xfrm flipH="1">
            <a:off x="8388400" y="1214125"/>
            <a:ext cx="365700" cy="3657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✕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30"/>
          <p:cNvSpPr/>
          <p:nvPr/>
        </p:nvSpPr>
        <p:spPr>
          <a:xfrm flipH="1">
            <a:off x="7966700" y="1214125"/>
            <a:ext cx="365700" cy="3657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uFill>
                  <a:noFill/>
                </a:uFill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↺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11700" y="293550"/>
            <a:ext cx="85206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solidFill>
                  <a:srgbClr val="FFFFFF"/>
                </a:solidFill>
              </a:rPr>
              <a:t>➥ </a:t>
            </a:r>
            <a:r>
              <a:rPr lang="en" sz="3000" b="1" u="sng">
                <a:solidFill>
                  <a:srgbClr val="FFFFFF"/>
                </a:solidFill>
              </a:rPr>
              <a:t>T</a:t>
            </a:r>
            <a:r>
              <a:rPr lang="en" sz="3000" b="1">
                <a:solidFill>
                  <a:srgbClr val="FFFFFF"/>
                </a:solidFill>
              </a:rPr>
              <a:t>able of contents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Оглавление</a:t>
            </a:r>
            <a:endParaRPr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11700" y="1406450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b="1" dirty="0">
                <a:solidFill>
                  <a:srgbClr val="FFFFFF"/>
                </a:solidFill>
              </a:rPr>
              <a:t>Сравнительная степень сравнения </a:t>
            </a:r>
            <a:r>
              <a:rPr lang="en" sz="2000" b="1" dirty="0">
                <a:solidFill>
                  <a:srgbClr val="FFA166"/>
                </a:solidFill>
              </a:rPr>
              <a:t>←</a:t>
            </a:r>
            <a:r>
              <a:rPr lang="en" sz="2000" b="1" dirty="0">
                <a:solidFill>
                  <a:srgbClr val="FFFFFF"/>
                </a:solidFill>
              </a:rPr>
              <a:t> </a:t>
            </a:r>
            <a:r>
              <a:rPr lang="en" sz="2000" b="1" u="sng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источник</a:t>
            </a:r>
            <a:endParaRPr sz="2000" b="1" u="sng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  <a:buSzPts val="990"/>
            </a:pPr>
            <a:r>
              <a:rPr lang="en" sz="2000" b="1" u="sng" dirty="0">
                <a:solidFill>
                  <a:srgbClr val="FFFF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Определение</a:t>
            </a:r>
            <a:r>
              <a:rPr lang="en" sz="2000" dirty="0">
                <a:solidFill>
                  <a:srgbClr val="FFFFFF"/>
                </a:solidFill>
              </a:rPr>
              <a:t> </a:t>
            </a:r>
            <a:r>
              <a:rPr lang="en" sz="2000" b="1" u="sng" dirty="0">
                <a:solidFill>
                  <a:srgbClr val="FFFF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Правила построения</a:t>
            </a:r>
            <a:br>
              <a:rPr lang="en" sz="2000" b="1" u="sng" dirty="0">
                <a:solidFill>
                  <a:srgbClr val="FFFFFF"/>
                </a:solidFill>
              </a:rPr>
            </a:br>
            <a:r>
              <a:rPr lang="en" sz="2000" b="1" u="sng" dirty="0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Использование</a:t>
            </a:r>
            <a:r>
              <a:rPr lang="en" sz="2000" dirty="0">
                <a:solidFill>
                  <a:srgbClr val="FFFFFF"/>
                </a:solidFill>
              </a:rPr>
              <a:t> </a:t>
            </a:r>
            <a:r>
              <a:rPr lang="en" sz="2000" b="1" u="sng" dirty="0">
                <a:solidFill>
                  <a:srgbClr val="FFFFFF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Примеры</a:t>
            </a:r>
            <a:r>
              <a:rPr lang="en" sz="2000" dirty="0">
                <a:solidFill>
                  <a:srgbClr val="FFFFFF"/>
                </a:solidFill>
              </a:rPr>
              <a:t> </a:t>
            </a:r>
            <a:r>
              <a:rPr lang="en" sz="2000" b="1" u="sng" dirty="0">
                <a:solidFill>
                  <a:srgbClr val="FFFFFF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Упражнения</a:t>
            </a:r>
            <a:endParaRPr sz="20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FFFFFF"/>
                </a:solidFill>
              </a:rPr>
              <a:t>Превосходная степень сравнения</a:t>
            </a:r>
            <a:r>
              <a:rPr lang="en" sz="2000" b="1" dirty="0">
                <a:solidFill>
                  <a:schemeClr val="lt1"/>
                </a:solidFill>
              </a:rPr>
              <a:t> </a:t>
            </a:r>
            <a:r>
              <a:rPr lang="en" sz="2000" b="1" dirty="0">
                <a:solidFill>
                  <a:srgbClr val="FFA166"/>
                </a:solidFill>
              </a:rPr>
              <a:t>←</a:t>
            </a:r>
            <a:r>
              <a:rPr lang="en" sz="2000" b="1" dirty="0">
                <a:solidFill>
                  <a:schemeClr val="lt1"/>
                </a:solidFill>
              </a:rPr>
              <a:t> </a:t>
            </a:r>
            <a:r>
              <a:rPr lang="en" sz="2000" b="1" u="sng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источник</a:t>
            </a:r>
            <a:endParaRPr sz="2000" b="1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2000" b="1" u="sng" dirty="0">
                <a:solidFill>
                  <a:srgbClr val="FFFFFF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Определение</a:t>
            </a:r>
            <a:r>
              <a:rPr lang="en" sz="2000" b="1" dirty="0">
                <a:solidFill>
                  <a:srgbClr val="FFFFFF"/>
                </a:solidFill>
              </a:rPr>
              <a:t> </a:t>
            </a:r>
            <a:r>
              <a:rPr lang="en" sz="2000" b="1" u="sng" dirty="0">
                <a:solidFill>
                  <a:srgbClr val="FFFFFF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Правила построения</a:t>
            </a:r>
            <a:br>
              <a:rPr lang="en" sz="2000" b="1" dirty="0">
                <a:solidFill>
                  <a:srgbClr val="FFFFFF"/>
                </a:solidFill>
              </a:rPr>
            </a:br>
            <a:r>
              <a:rPr lang="en" sz="2000" b="1" u="sng" dirty="0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Использование</a:t>
            </a:r>
            <a:r>
              <a:rPr lang="en" sz="2000" b="1" dirty="0">
                <a:solidFill>
                  <a:srgbClr val="FFFFFF"/>
                </a:solidFill>
              </a:rPr>
              <a:t> </a:t>
            </a:r>
            <a:r>
              <a:rPr lang="en" sz="2000" b="1" u="sng" dirty="0">
                <a:solidFill>
                  <a:srgbClr val="FFFFFF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Примеры</a:t>
            </a:r>
            <a:r>
              <a:rPr lang="en" sz="2000" b="1" dirty="0">
                <a:solidFill>
                  <a:srgbClr val="FFFFFF"/>
                </a:solidFill>
              </a:rPr>
              <a:t> </a:t>
            </a:r>
            <a:r>
              <a:rPr lang="en" sz="2000" b="1" u="sng" dirty="0">
                <a:solidFill>
                  <a:srgbClr val="FFFFFF"/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Упражнения</a:t>
            </a:r>
            <a:endParaRPr sz="20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 b="1" dirty="0"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50950" y="4236725"/>
            <a:ext cx="7442100" cy="3555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↺ </a:t>
            </a:r>
            <a:r>
              <a:rPr lang="en" sz="2000" b="1" u="sng">
                <a:solidFill>
                  <a:srgbClr val="FFFFFF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Другие презентации</a:t>
            </a:r>
            <a:endParaRPr sz="2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311700" y="293550"/>
            <a:ext cx="85206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solidFill>
                  <a:srgbClr val="FFFFFF"/>
                </a:solidFill>
              </a:rPr>
              <a:t>➥ </a:t>
            </a:r>
            <a:r>
              <a:rPr lang="en" sz="3000" b="1" u="sng">
                <a:solidFill>
                  <a:srgbClr val="FFFFFF"/>
                </a:solidFill>
              </a:rPr>
              <a:t>D</a:t>
            </a:r>
            <a:r>
              <a:rPr lang="en" sz="3000" b="1">
                <a:solidFill>
                  <a:srgbClr val="FFFFFF"/>
                </a:solidFill>
              </a:rPr>
              <a:t>efinition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Определение</a:t>
            </a:r>
            <a:endParaRPr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311700" y="1406450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b="1">
                <a:solidFill>
                  <a:srgbClr val="FFFFFF"/>
                </a:solidFill>
              </a:rPr>
              <a:t>Comparative degree of comparison of adjectives </a:t>
            </a:r>
            <a:r>
              <a:rPr lang="en" sz="2000">
                <a:solidFill>
                  <a:srgbClr val="FFFFFF"/>
                </a:solidFill>
              </a:rPr>
              <a:t>(Сравнительная степень сравнения прилагательных) используется для сравнения  двух объектов.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large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large</a:t>
            </a:r>
            <a:r>
              <a:rPr lang="en" sz="2000">
                <a:solidFill>
                  <a:srgbClr val="9BFF66"/>
                </a:solidFill>
              </a:rPr>
              <a:t>r</a:t>
            </a:r>
            <a:endParaRPr sz="2000">
              <a:solidFill>
                <a:srgbClr val="9BFF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small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small</a:t>
            </a:r>
            <a:r>
              <a:rPr lang="en" sz="2000">
                <a:solidFill>
                  <a:srgbClr val="9BFF66"/>
                </a:solidFill>
              </a:rPr>
              <a:t>er</a:t>
            </a:r>
            <a:endParaRPr sz="2000">
              <a:solidFill>
                <a:srgbClr val="9BFF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fast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fast</a:t>
            </a:r>
            <a:r>
              <a:rPr lang="en" sz="2000">
                <a:solidFill>
                  <a:srgbClr val="9BFF66"/>
                </a:solidFill>
              </a:rPr>
              <a:t>er</a:t>
            </a:r>
            <a:endParaRPr sz="2000">
              <a:solidFill>
                <a:srgbClr val="9BFF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high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A166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high</a:t>
            </a:r>
            <a:r>
              <a:rPr lang="en" sz="2000">
                <a:solidFill>
                  <a:srgbClr val="9BFF66"/>
                </a:solidFill>
              </a:rPr>
              <a:t>er</a:t>
            </a:r>
            <a:endParaRPr sz="2000" b="1">
              <a:solidFill>
                <a:srgbClr val="9BFF66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850950" y="4236725"/>
            <a:ext cx="7442100" cy="3555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FFFFFF"/>
                </a:solidFill>
                <a:uFill>
                  <a:noFill/>
                </a:u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↺ </a:t>
            </a:r>
            <a:r>
              <a:rPr lang="en" sz="2000" b="1" u="sng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Превосходная степень сравнения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0" y="293550"/>
            <a:ext cx="85206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solidFill>
                  <a:srgbClr val="FFFFFF"/>
                </a:solidFill>
              </a:rPr>
              <a:t>➥ </a:t>
            </a:r>
            <a:r>
              <a:rPr lang="en" sz="3000" b="1" u="sng">
                <a:solidFill>
                  <a:srgbClr val="FFFFFF"/>
                </a:solidFill>
              </a:rPr>
              <a:t>B</a:t>
            </a:r>
            <a:r>
              <a:rPr lang="en" sz="3000" b="1">
                <a:solidFill>
                  <a:srgbClr val="FFFFFF"/>
                </a:solidFill>
              </a:rPr>
              <a:t>uilding rules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Правила построения</a:t>
            </a:r>
            <a:endParaRPr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311700" y="1406450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Односложные прилагательные (1 или 2 слога):</a:t>
            </a: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adjective</a:t>
            </a:r>
            <a:r>
              <a:rPr lang="en" sz="2000">
                <a:solidFill>
                  <a:srgbClr val="FFA166"/>
                </a:solidFill>
              </a:rPr>
              <a:t> + </a:t>
            </a:r>
            <a:r>
              <a:rPr lang="en" sz="2000">
                <a:solidFill>
                  <a:srgbClr val="FF6689"/>
                </a:solidFill>
              </a:rPr>
              <a:t>er </a:t>
            </a:r>
            <a:r>
              <a:rPr lang="en" sz="2000">
                <a:solidFill>
                  <a:srgbClr val="6683FF"/>
                </a:solidFill>
              </a:rPr>
              <a:t>|</a:t>
            </a:r>
            <a:r>
              <a:rPr lang="en" sz="2000">
                <a:solidFill>
                  <a:srgbClr val="FF6689"/>
                </a:solidFill>
              </a:rPr>
              <a:t> r</a:t>
            </a:r>
            <a:r>
              <a:rPr lang="en" sz="2000">
                <a:solidFill>
                  <a:srgbClr val="FFA166"/>
                </a:solidFill>
              </a:rPr>
              <a:t> ↔ </a:t>
            </a:r>
            <a:r>
              <a:rPr lang="en" sz="2000">
                <a:solidFill>
                  <a:srgbClr val="FFFFFF"/>
                </a:solidFill>
              </a:rPr>
              <a:t>прилагательное</a:t>
            </a:r>
            <a:r>
              <a:rPr lang="en" sz="2000">
                <a:solidFill>
                  <a:srgbClr val="FFA166"/>
                </a:solidFill>
              </a:rPr>
              <a:t> + </a:t>
            </a:r>
            <a:r>
              <a:rPr lang="en" sz="2000">
                <a:solidFill>
                  <a:srgbClr val="FF6689"/>
                </a:solidFill>
              </a:rPr>
              <a:t>er </a:t>
            </a:r>
            <a:r>
              <a:rPr lang="en" sz="2000">
                <a:solidFill>
                  <a:srgbClr val="6683FF"/>
                </a:solidFill>
              </a:rPr>
              <a:t>|</a:t>
            </a:r>
            <a:r>
              <a:rPr lang="en" sz="2000">
                <a:solidFill>
                  <a:srgbClr val="FF6689"/>
                </a:solidFill>
              </a:rPr>
              <a:t> r</a:t>
            </a:r>
            <a:endParaRPr sz="2000">
              <a:solidFill>
                <a:srgbClr val="FF6689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small</a:t>
            </a:r>
            <a:r>
              <a:rPr lang="en" sz="2000">
                <a:solidFill>
                  <a:srgbClr val="FFA166"/>
                </a:solidFill>
              </a:rPr>
              <a:t> + </a:t>
            </a:r>
            <a:r>
              <a:rPr lang="en" sz="2000">
                <a:solidFill>
                  <a:srgbClr val="FF6689"/>
                </a:solidFill>
              </a:rPr>
              <a:t>er</a:t>
            </a:r>
            <a:r>
              <a:rPr lang="en" sz="2000">
                <a:solidFill>
                  <a:srgbClr val="FFA166"/>
                </a:solidFill>
              </a:rPr>
              <a:t> → </a:t>
            </a:r>
            <a:r>
              <a:rPr lang="en" sz="2000">
                <a:solidFill>
                  <a:srgbClr val="FFFFFF"/>
                </a:solidFill>
              </a:rPr>
              <a:t>small</a:t>
            </a:r>
            <a:r>
              <a:rPr lang="en" sz="2000">
                <a:solidFill>
                  <a:srgbClr val="9BFF66"/>
                </a:solidFill>
              </a:rPr>
              <a:t>er</a:t>
            </a:r>
            <a:endParaRPr sz="2000">
              <a:solidFill>
                <a:srgbClr val="9BFF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fast</a:t>
            </a:r>
            <a:r>
              <a:rPr lang="en" sz="2000">
                <a:solidFill>
                  <a:srgbClr val="FFA166"/>
                </a:solidFill>
              </a:rPr>
              <a:t> + </a:t>
            </a:r>
            <a:r>
              <a:rPr lang="en" sz="2000">
                <a:solidFill>
                  <a:srgbClr val="FF6689"/>
                </a:solidFill>
              </a:rPr>
              <a:t>er</a:t>
            </a:r>
            <a:r>
              <a:rPr lang="en" sz="2000">
                <a:solidFill>
                  <a:srgbClr val="FFA166"/>
                </a:solidFill>
              </a:rPr>
              <a:t> → </a:t>
            </a:r>
            <a:r>
              <a:rPr lang="en" sz="2000">
                <a:solidFill>
                  <a:srgbClr val="FFFFFF"/>
                </a:solidFill>
              </a:rPr>
              <a:t>fast</a:t>
            </a:r>
            <a:r>
              <a:rPr lang="en" sz="2000">
                <a:solidFill>
                  <a:srgbClr val="9BFF66"/>
                </a:solidFill>
              </a:rPr>
              <a:t>er</a:t>
            </a:r>
            <a:endParaRPr sz="2000">
              <a:solidFill>
                <a:srgbClr val="9BFF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Многосложные прилагательные (более чем 2 слога):</a:t>
            </a:r>
            <a:endParaRPr sz="200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6689"/>
                </a:solidFill>
              </a:rPr>
              <a:t>more</a:t>
            </a:r>
            <a:r>
              <a:rPr lang="en" sz="2000">
                <a:solidFill>
                  <a:srgbClr val="FFA166"/>
                </a:solidFill>
              </a:rPr>
              <a:t> → </a:t>
            </a:r>
            <a:r>
              <a:rPr lang="en" sz="2000">
                <a:solidFill>
                  <a:srgbClr val="FFFFFF"/>
                </a:solidFill>
              </a:rPr>
              <a:t>adjective</a:t>
            </a:r>
            <a:r>
              <a:rPr lang="en" sz="2000">
                <a:solidFill>
                  <a:srgbClr val="FFA166"/>
                </a:solidFill>
              </a:rPr>
              <a:t> ↔ </a:t>
            </a:r>
            <a:r>
              <a:rPr lang="en" sz="2000">
                <a:solidFill>
                  <a:srgbClr val="FF6689"/>
                </a:solidFill>
              </a:rPr>
              <a:t>more</a:t>
            </a:r>
            <a:r>
              <a:rPr lang="en" sz="2000">
                <a:solidFill>
                  <a:srgbClr val="FFA166"/>
                </a:solidFill>
              </a:rPr>
              <a:t> → </a:t>
            </a:r>
            <a:r>
              <a:rPr lang="en" sz="2000">
                <a:solidFill>
                  <a:srgbClr val="FFFFFF"/>
                </a:solidFill>
              </a:rPr>
              <a:t>прилагательное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important </a:t>
            </a:r>
            <a:r>
              <a:rPr lang="en" sz="2000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9BFF66"/>
                </a:solidFill>
              </a:rPr>
              <a:t>more</a:t>
            </a:r>
            <a:r>
              <a:rPr lang="en" sz="2000">
                <a:solidFill>
                  <a:schemeClr val="lt1"/>
                </a:solidFill>
              </a:rPr>
              <a:t> important</a:t>
            </a:r>
            <a:endParaRPr sz="20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expensive </a:t>
            </a:r>
            <a:r>
              <a:rPr lang="en" sz="2000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9BFF66"/>
                </a:solidFill>
              </a:rPr>
              <a:t>more</a:t>
            </a:r>
            <a:r>
              <a:rPr lang="en" sz="2000">
                <a:solidFill>
                  <a:schemeClr val="lt1"/>
                </a:solidFill>
              </a:rPr>
              <a:t> expensive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/>
          </p:nvPr>
        </p:nvSpPr>
        <p:spPr>
          <a:xfrm>
            <a:off x="311700" y="293550"/>
            <a:ext cx="85206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solidFill>
                  <a:srgbClr val="FFFFFF"/>
                </a:solidFill>
              </a:rPr>
              <a:t>➥ </a:t>
            </a:r>
            <a:r>
              <a:rPr lang="en" sz="3000" b="1" u="sng">
                <a:solidFill>
                  <a:srgbClr val="FFFFFF"/>
                </a:solidFill>
              </a:rPr>
              <a:t>N</a:t>
            </a:r>
            <a:r>
              <a:rPr lang="en" sz="3000" b="1">
                <a:solidFill>
                  <a:srgbClr val="FFFFFF"/>
                </a:solidFill>
              </a:rPr>
              <a:t>otes / One syllable adjectives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Заметки</a:t>
            </a:r>
            <a:r>
              <a:rPr lang="en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/ Односложные прилагательные</a:t>
            </a:r>
            <a:endParaRPr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ctrTitle"/>
          </p:nvPr>
        </p:nvSpPr>
        <p:spPr>
          <a:xfrm>
            <a:off x="311700" y="1406450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Если прилагательное оканчивается на согласная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FFFF"/>
                </a:solidFill>
              </a:rPr>
              <a:t> гласная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FFFF"/>
                </a:solidFill>
              </a:rPr>
              <a:t> согласная, перед добавлением окончания необходимо удвоить последнюю согласную.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tall </a:t>
            </a:r>
            <a:r>
              <a:rPr lang="en" sz="2000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FFFF"/>
                </a:solidFill>
              </a:rPr>
              <a:t> tall</a:t>
            </a:r>
            <a:r>
              <a:rPr lang="en" sz="2000">
                <a:solidFill>
                  <a:srgbClr val="9BFF66"/>
                </a:solidFill>
              </a:rPr>
              <a:t>er</a:t>
            </a:r>
            <a:endParaRPr sz="2000">
              <a:solidFill>
                <a:srgbClr val="9BFF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fat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fat</a:t>
            </a:r>
            <a:r>
              <a:rPr lang="en" sz="2000">
                <a:solidFill>
                  <a:srgbClr val="9BFF66"/>
                </a:solidFill>
              </a:rPr>
              <a:t>ter</a:t>
            </a:r>
            <a:endParaRPr sz="2000">
              <a:solidFill>
                <a:srgbClr val="9BFF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big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big</a:t>
            </a:r>
            <a:r>
              <a:rPr lang="en" sz="2000">
                <a:solidFill>
                  <a:srgbClr val="9BFF66"/>
                </a:solidFill>
              </a:rPr>
              <a:t>ger</a:t>
            </a:r>
            <a:endParaRPr sz="2000">
              <a:solidFill>
                <a:srgbClr val="9BFF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sad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sad</a:t>
            </a:r>
            <a:r>
              <a:rPr lang="en" sz="2000">
                <a:solidFill>
                  <a:srgbClr val="9BFF66"/>
                </a:solidFill>
              </a:rPr>
              <a:t>der</a:t>
            </a:r>
            <a:endParaRPr sz="2000">
              <a:solidFill>
                <a:srgbClr val="9B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311700" y="293550"/>
            <a:ext cx="85206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solidFill>
                  <a:srgbClr val="FFFFFF"/>
                </a:solidFill>
              </a:rPr>
              <a:t>➥ </a:t>
            </a:r>
            <a:r>
              <a:rPr lang="en" sz="3000" b="1" u="sng">
                <a:solidFill>
                  <a:schemeClr val="lt1"/>
                </a:solidFill>
              </a:rPr>
              <a:t>N</a:t>
            </a:r>
            <a:r>
              <a:rPr lang="en" sz="3000" b="1">
                <a:solidFill>
                  <a:schemeClr val="lt1"/>
                </a:solidFill>
              </a:rPr>
              <a:t>otes /</a:t>
            </a:r>
            <a:r>
              <a:rPr lang="en" sz="3000" b="1">
                <a:solidFill>
                  <a:srgbClr val="FFFFFF"/>
                </a:solidFill>
              </a:rPr>
              <a:t> Two syllable adjectives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Заметки / Двусложные прилагательные</a:t>
            </a:r>
            <a:endParaRPr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ctrTitle"/>
          </p:nvPr>
        </p:nvSpPr>
        <p:spPr>
          <a:xfrm>
            <a:off x="311700" y="1406450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У прилагательных, оканчивающихся на </a:t>
            </a:r>
            <a:r>
              <a:rPr lang="en" sz="2000">
                <a:solidFill>
                  <a:srgbClr val="FF6689"/>
                </a:solidFill>
              </a:rPr>
              <a:t>y</a:t>
            </a:r>
            <a:r>
              <a:rPr lang="en" sz="2000">
                <a:solidFill>
                  <a:srgbClr val="FFFFFF"/>
                </a:solidFill>
              </a:rPr>
              <a:t>, замените </a:t>
            </a:r>
            <a:r>
              <a:rPr lang="en" sz="2000">
                <a:solidFill>
                  <a:srgbClr val="FF6689"/>
                </a:solidFill>
              </a:rPr>
              <a:t>y</a:t>
            </a:r>
            <a:r>
              <a:rPr lang="en" sz="2000">
                <a:solidFill>
                  <a:srgbClr val="FFFFFF"/>
                </a:solidFill>
              </a:rPr>
              <a:t> на </a:t>
            </a:r>
            <a:r>
              <a:rPr lang="en" sz="2000">
                <a:solidFill>
                  <a:srgbClr val="FF6689"/>
                </a:solidFill>
              </a:rPr>
              <a:t>i</a:t>
            </a:r>
            <a:r>
              <a:rPr lang="en" sz="2000">
                <a:solidFill>
                  <a:srgbClr val="FFFFFF"/>
                </a:solidFill>
              </a:rPr>
              <a:t> и  добавьте окончание.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happ</a:t>
            </a:r>
            <a:r>
              <a:rPr lang="en" sz="2000">
                <a:solidFill>
                  <a:srgbClr val="FF6689"/>
                </a:solidFill>
              </a:rPr>
              <a:t>y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happ</a:t>
            </a:r>
            <a:r>
              <a:rPr lang="en" sz="2000">
                <a:solidFill>
                  <a:srgbClr val="9BFF66"/>
                </a:solidFill>
              </a:rPr>
              <a:t>ier</a:t>
            </a:r>
            <a:endParaRPr sz="2000">
              <a:solidFill>
                <a:srgbClr val="9BFF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funn</a:t>
            </a:r>
            <a:r>
              <a:rPr lang="en" sz="2000">
                <a:solidFill>
                  <a:srgbClr val="FF6689"/>
                </a:solidFill>
              </a:rPr>
              <a:t>y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funn</a:t>
            </a:r>
            <a:r>
              <a:rPr lang="en" sz="2000">
                <a:solidFill>
                  <a:srgbClr val="9BFF66"/>
                </a:solidFill>
              </a:rPr>
              <a:t>ier</a:t>
            </a:r>
            <a:endParaRPr sz="2000">
              <a:solidFill>
                <a:srgbClr val="9B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ctrTitle"/>
          </p:nvPr>
        </p:nvSpPr>
        <p:spPr>
          <a:xfrm>
            <a:off x="311700" y="293550"/>
            <a:ext cx="85206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solidFill>
                  <a:srgbClr val="FFFFFF"/>
                </a:solidFill>
              </a:rPr>
              <a:t>➥ </a:t>
            </a:r>
            <a:r>
              <a:rPr lang="en" sz="3000" b="1" u="sng">
                <a:solidFill>
                  <a:srgbClr val="FFFFFF"/>
                </a:solidFill>
              </a:rPr>
              <a:t>U</a:t>
            </a:r>
            <a:r>
              <a:rPr lang="en" sz="3000" b="1">
                <a:solidFill>
                  <a:srgbClr val="FFFFFF"/>
                </a:solidFill>
              </a:rPr>
              <a:t>sage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Использование</a:t>
            </a:r>
            <a:endParaRPr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ctrTitle"/>
          </p:nvPr>
        </p:nvSpPr>
        <p:spPr>
          <a:xfrm>
            <a:off x="311700" y="1406450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FFFF"/>
                </a:solidFill>
              </a:rPr>
              <a:t>Они используются в предложениях, в которых сравниваются два существительного, по следующей схеме: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chemeClr val="lt1"/>
                </a:solidFill>
              </a:rPr>
              <a:t>noun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FFFF"/>
                </a:solidFill>
              </a:rPr>
              <a:t> </a:t>
            </a:r>
            <a:r>
              <a:rPr lang="en" sz="2000" i="1">
                <a:solidFill>
                  <a:srgbClr val="FF6689"/>
                </a:solidFill>
              </a:rPr>
              <a:t>to be</a:t>
            </a:r>
            <a:r>
              <a:rPr lang="en" sz="2000">
                <a:solidFill>
                  <a:srgbClr val="FFFFFF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FFFF"/>
                </a:solidFill>
              </a:rPr>
              <a:t> comparative adjective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FFFF"/>
                </a:solidFill>
              </a:rPr>
              <a:t> </a:t>
            </a:r>
            <a:r>
              <a:rPr lang="en" sz="2000">
                <a:solidFill>
                  <a:srgbClr val="FF6689"/>
                </a:solidFill>
              </a:rPr>
              <a:t>than</a:t>
            </a:r>
            <a:r>
              <a:rPr lang="en" sz="2000">
                <a:solidFill>
                  <a:srgbClr val="FFFFFF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rgbClr val="FFFFFF"/>
                </a:solidFill>
              </a:rPr>
              <a:t> noun</a:t>
            </a:r>
            <a:endParaRPr sz="2000">
              <a:solidFill>
                <a:srgbClr val="CCCCC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FFA166"/>
                </a:solidFill>
              </a:rPr>
              <a:t>↕</a:t>
            </a:r>
            <a:endParaRPr sz="2000">
              <a:solidFill>
                <a:srgbClr val="FFA1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подлежащее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 i="1">
                <a:solidFill>
                  <a:srgbClr val="FF6689"/>
                </a:solidFill>
              </a:rPr>
              <a:t>to be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прилагательное в сравнительной степени 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6689"/>
                </a:solidFill>
              </a:rPr>
              <a:t>than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 b="1">
                <a:solidFill>
                  <a:srgbClr val="FFA166"/>
                </a:solidFill>
              </a:rPr>
              <a:t>→</a:t>
            </a:r>
            <a:r>
              <a:rPr lang="en" sz="2000">
                <a:solidFill>
                  <a:schemeClr val="lt1"/>
                </a:solidFill>
              </a:rPr>
              <a:t> существительное</a:t>
            </a:r>
            <a:endParaRPr sz="2000">
              <a:solidFill>
                <a:srgbClr val="CCCC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ctrTitle"/>
          </p:nvPr>
        </p:nvSpPr>
        <p:spPr>
          <a:xfrm>
            <a:off x="311700" y="293550"/>
            <a:ext cx="85206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solidFill>
                  <a:srgbClr val="FFFFFF"/>
                </a:solidFill>
              </a:rPr>
              <a:t>➥ </a:t>
            </a:r>
            <a:r>
              <a:rPr lang="en" sz="3000" b="1" u="sng">
                <a:solidFill>
                  <a:srgbClr val="FFFFFF"/>
                </a:solidFill>
              </a:rPr>
              <a:t>E</a:t>
            </a:r>
            <a:r>
              <a:rPr lang="en" sz="3000" b="1">
                <a:solidFill>
                  <a:srgbClr val="FFFFFF"/>
                </a:solidFill>
              </a:rPr>
              <a:t>xamples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Примеры</a:t>
            </a:r>
            <a:endParaRPr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ctrTitle"/>
          </p:nvPr>
        </p:nvSpPr>
        <p:spPr>
          <a:xfrm>
            <a:off x="311700" y="1406450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My house is </a:t>
            </a:r>
            <a:r>
              <a:rPr lang="en" sz="2000">
                <a:solidFill>
                  <a:srgbClr val="FF6689"/>
                </a:solidFill>
              </a:rPr>
              <a:t>larger</a:t>
            </a:r>
            <a:r>
              <a:rPr lang="en" sz="2000">
                <a:solidFill>
                  <a:srgbClr val="FFFFFF"/>
                </a:solidFill>
              </a:rPr>
              <a:t> than hers. </a:t>
            </a:r>
            <a:r>
              <a:rPr lang="en" sz="2000">
                <a:solidFill>
                  <a:srgbClr val="FFA166"/>
                </a:solidFill>
              </a:rPr>
              <a:t>⇆</a:t>
            </a:r>
            <a:r>
              <a:rPr lang="en" sz="2000">
                <a:solidFill>
                  <a:srgbClr val="FFFFFF"/>
                </a:solidFill>
              </a:rPr>
              <a:t> Мой дом </a:t>
            </a:r>
            <a:r>
              <a:rPr lang="en" sz="2000">
                <a:solidFill>
                  <a:srgbClr val="FF6689"/>
                </a:solidFill>
              </a:rPr>
              <a:t>больше</a:t>
            </a:r>
            <a:r>
              <a:rPr lang="en" sz="2000">
                <a:solidFill>
                  <a:srgbClr val="FFFFFF"/>
                </a:solidFill>
              </a:rPr>
              <a:t>, чем ее.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This box is </a:t>
            </a:r>
            <a:r>
              <a:rPr lang="en" sz="2000">
                <a:solidFill>
                  <a:srgbClr val="FF6689"/>
                </a:solidFill>
              </a:rPr>
              <a:t>smaller</a:t>
            </a:r>
            <a:r>
              <a:rPr lang="en" sz="2000">
                <a:solidFill>
                  <a:srgbClr val="FFFFFF"/>
                </a:solidFill>
              </a:rPr>
              <a:t> than mine.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A166"/>
                </a:solidFill>
              </a:rPr>
              <a:t>⇆</a:t>
            </a:r>
            <a:r>
              <a:rPr lang="en" sz="2000">
                <a:solidFill>
                  <a:srgbClr val="FFFFFF"/>
                </a:solidFill>
              </a:rPr>
              <a:t> Эта коробка </a:t>
            </a:r>
            <a:r>
              <a:rPr lang="en" sz="2000">
                <a:solidFill>
                  <a:srgbClr val="FF6689"/>
                </a:solidFill>
              </a:rPr>
              <a:t>меньше</a:t>
            </a:r>
            <a:r>
              <a:rPr lang="en" sz="2000">
                <a:solidFill>
                  <a:srgbClr val="FFFFFF"/>
                </a:solidFill>
              </a:rPr>
              <a:t> моей.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Your dog is </a:t>
            </a:r>
            <a:r>
              <a:rPr lang="en" sz="2000">
                <a:solidFill>
                  <a:srgbClr val="FF6689"/>
                </a:solidFill>
              </a:rPr>
              <a:t>faster</a:t>
            </a:r>
            <a:r>
              <a:rPr lang="en" sz="2000">
                <a:solidFill>
                  <a:srgbClr val="FFFFFF"/>
                </a:solidFill>
              </a:rPr>
              <a:t> than Jim's dog.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A166"/>
                </a:solidFill>
              </a:rPr>
              <a:t>⇆</a:t>
            </a:r>
            <a:r>
              <a:rPr lang="en" sz="2000">
                <a:solidFill>
                  <a:srgbClr val="FFFFFF"/>
                </a:solidFill>
              </a:rPr>
              <a:t> Твоя собака </a:t>
            </a:r>
            <a:r>
              <a:rPr lang="en" sz="2000">
                <a:solidFill>
                  <a:srgbClr val="FF6689"/>
                </a:solidFill>
              </a:rPr>
              <a:t>более быстрая</a:t>
            </a:r>
            <a:r>
              <a:rPr lang="en" sz="2000">
                <a:solidFill>
                  <a:srgbClr val="FFFFFF"/>
                </a:solidFill>
              </a:rPr>
              <a:t>, чем собака Джима.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700" y="293550"/>
            <a:ext cx="8520600" cy="8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solidFill>
                  <a:srgbClr val="FFFFFF"/>
                </a:solidFill>
              </a:rPr>
              <a:t>➥ </a:t>
            </a:r>
            <a:r>
              <a:rPr lang="en" sz="3000" b="1" u="sng">
                <a:solidFill>
                  <a:srgbClr val="FFFFFF"/>
                </a:solidFill>
              </a:rPr>
              <a:t>E</a:t>
            </a:r>
            <a:r>
              <a:rPr lang="en" sz="3000" b="1">
                <a:solidFill>
                  <a:srgbClr val="FFFFFF"/>
                </a:solidFill>
              </a:rPr>
              <a:t>xercises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Упражнения</a:t>
            </a:r>
            <a:endParaRPr sz="25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ctrTitle"/>
          </p:nvPr>
        </p:nvSpPr>
        <p:spPr>
          <a:xfrm>
            <a:off x="311700" y="1406450"/>
            <a:ext cx="85206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>
                <a:solidFill>
                  <a:srgbClr val="FFFFFF"/>
                </a:solidFill>
              </a:rPr>
              <a:t>Wordwall</a:t>
            </a:r>
            <a:endParaRPr sz="2000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u="sng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 the wheel</a:t>
            </a:r>
            <a:endParaRPr sz="2000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u="sng" dirty="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Quiz</a:t>
            </a:r>
            <a:endParaRPr sz="2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</a:rPr>
              <a:t>Learning apps</a:t>
            </a:r>
            <a:endParaRPr sz="2000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" sz="2000" u="sng" dirty="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puzzle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675</Words>
  <Application>Microsoft Office PowerPoint</Application>
  <PresentationFormat>On-screen Show (16:9)</PresentationFormat>
  <Paragraphs>131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Caveat</vt:lpstr>
      <vt:lpstr>Arial</vt:lpstr>
      <vt:lpstr>Simple Light</vt:lpstr>
      <vt:lpstr>Comparative and superlative degrees of comparison of adjectives</vt:lpstr>
      <vt:lpstr>➥ Table of contents Оглавление</vt:lpstr>
      <vt:lpstr>➥ Definition Определение</vt:lpstr>
      <vt:lpstr>➥ Building rules Правила построения</vt:lpstr>
      <vt:lpstr>➥ Notes / One syllable adjectives Заметки / Односложные прилагательные</vt:lpstr>
      <vt:lpstr>➥ Notes / Two syllable adjectives Заметки / Двусложные прилагательные</vt:lpstr>
      <vt:lpstr>➥ Usage Использование</vt:lpstr>
      <vt:lpstr>➥ Examples Примеры</vt:lpstr>
      <vt:lpstr>➥ Exercises Упражнения</vt:lpstr>
      <vt:lpstr>➥ Definition Определение</vt:lpstr>
      <vt:lpstr>➥ Building rules Правила построения</vt:lpstr>
      <vt:lpstr>➥ Notes / One syllable adjectives Заметки / Односложные прилагательные</vt:lpstr>
      <vt:lpstr>➥ Notes / Two syllable adjectives Заметки / Двусложные прилагательные</vt:lpstr>
      <vt:lpstr>➥ Usage Использование</vt:lpstr>
      <vt:lpstr>➥ Examples Примеры</vt:lpstr>
      <vt:lpstr>➥ Exercises Упражнения</vt:lpstr>
      <vt:lpstr>➥ Contacts Контакты</vt:lpstr>
      <vt:lpstr>Thanks for watching, and I’ll see you in the next one!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Виктория Мурадян</cp:lastModifiedBy>
  <cp:revision>5</cp:revision>
  <dcterms:modified xsi:type="dcterms:W3CDTF">2024-12-21T09:19:56Z</dcterms:modified>
</cp:coreProperties>
</file>