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efcd7e11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efcd7e11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4ebb2b67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4ebb2b67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5a3bead1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5a3bead1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5a3bead1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5a3bead1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a3bead1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a3bead1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5cc0698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5cc0698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51eb4d25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51eb4d25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4ebb2b67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4ebb2b67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drive.google.com/file/d/1XXaRnAzunCnNjL3xmiaCgQw5znQ6Hawg/view" TargetMode="External"/><Relationship Id="rId4" Type="http://schemas.openxmlformats.org/officeDocument/2006/relationships/hyperlink" Target="https://signal.me/#eu/-xVbMeyDih_CE6JuCn-XuEtIbbXgv2H5M7WS7U_87KQeEycaT2hIiZYmFvuJVyAq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rfect-english-grammar.com/second-conditional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learningapps.org/view2555755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hyperlink" Target="https://learningapps.org/view29913064" TargetMode="Externa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hyperlink" Target="https://www.perfect-english-grammar.com/first-conditional.html" TargetMode="External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ites.google.com/view/present-english/%D0%B4%D0%BE%D0%BC%D0%B0%D1%88%D0%BD%D1%8F%D1%8F-%D1%81%D1%82%D1%80%D0%B0%D0%BD%D0%B8%D1%86%D0%B0" TargetMode="External"/><Relationship Id="rId4" Type="http://schemas.openxmlformats.org/officeDocument/2006/relationships/hyperlink" Target="https://signal.me/#eu/-xVbMeyDih_CE6JuCn-XuEtIbbXgv2H5M7WS7U_87KQeEycaT2hIiZYmFvuJVyA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59100" y="2119950"/>
            <a:ext cx="70482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📚 Conditionals</a:t>
            </a:r>
            <a:endParaRPr sz="4500">
              <a:solidFill>
                <a:srgbClr val="364364"/>
              </a:solidFill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8378250" y="2247450"/>
            <a:ext cx="648600" cy="648600"/>
            <a:chOff x="5037650" y="614425"/>
            <a:chExt cx="648600" cy="648600"/>
          </a:xfrm>
        </p:grpSpPr>
        <p:sp>
          <p:nvSpPr>
            <p:cNvPr id="56" name="Google Shape;56;p13"/>
            <p:cNvSpPr/>
            <p:nvPr/>
          </p:nvSpPr>
          <p:spPr>
            <a:xfrm>
              <a:off x="5037650" y="614425"/>
              <a:ext cx="648600" cy="648600"/>
            </a:xfrm>
            <a:prstGeom prst="ellipse">
              <a:avLst/>
            </a:prstGeom>
            <a:solidFill>
              <a:srgbClr val="364364">
                <a:alpha val="54549"/>
              </a:srgbClr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188700" y="823225"/>
              <a:ext cx="346500" cy="23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13"/>
          <p:cNvSpPr/>
          <p:nvPr/>
        </p:nvSpPr>
        <p:spPr>
          <a:xfrm>
            <a:off x="-994425" y="0"/>
            <a:ext cx="524400" cy="69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{}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319325" y="505225"/>
            <a:ext cx="19131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4A7D6"/>
                </a:solidFill>
              </a:rPr>
              <a:t>if</a:t>
            </a:r>
            <a:endParaRPr sz="6000">
              <a:solidFill>
                <a:srgbClr val="B4A7D6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743800" y="3965225"/>
            <a:ext cx="3135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B4A7D6"/>
                </a:solidFill>
              </a:rPr>
              <a:t>unless</a:t>
            </a:r>
            <a:endParaRPr sz="7000">
              <a:solidFill>
                <a:srgbClr val="B4A7D6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11925" y="3623750"/>
            <a:ext cx="23202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B4A7D6"/>
                </a:solidFill>
              </a:rPr>
              <a:t>when</a:t>
            </a:r>
            <a:endParaRPr sz="5000">
              <a:solidFill>
                <a:srgbClr val="D5A6BD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22875" y="0"/>
            <a:ext cx="85206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📑 </a:t>
            </a:r>
            <a:r>
              <a:rPr lang="en" sz="2000" i="1" dirty="0">
                <a:solidFill>
                  <a:srgbClr val="A3AFFF"/>
                </a:solidFill>
              </a:rPr>
              <a:t>Создано </a:t>
            </a:r>
            <a:r>
              <a:rPr lang="en-US" sz="2000" i="1" u="sng" dirty="0">
                <a:solidFill>
                  <a:schemeClr val="hlink"/>
                </a:solidFill>
                <a:hlinkClick r:id="rId4"/>
              </a:rPr>
              <a:t>Emily Grace Seville</a:t>
            </a:r>
            <a:endParaRPr sz="2000" i="1" dirty="0">
              <a:solidFill>
                <a:srgbClr val="A3AFFF"/>
              </a:solidFill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643825" y="2119950"/>
            <a:ext cx="78564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📚 Условные предложения</a:t>
            </a:r>
            <a:endParaRPr sz="4500">
              <a:solidFill>
                <a:srgbClr val="364364"/>
              </a:solidFill>
            </a:endParaRPr>
          </a:p>
        </p:txBody>
      </p:sp>
      <p:pic>
        <p:nvPicPr>
          <p:cNvPr id="64" name="Google Shape;64;p13" title="The Boys Season 3 Episode 1 Soundtrack- Life Worth Living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0475" y="4450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4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400"/>
                            </p:stCondLst>
                            <p:childTnLst>
                              <p:par>
                                <p:cTn id="66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4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800"/>
                            </p:stCondLst>
                            <p:childTnLst>
                              <p:par>
                                <p:cTn id="7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4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📜 </a:t>
            </a:r>
            <a:r>
              <a:rPr lang="en" sz="4500" u="sng">
                <a:solidFill>
                  <a:srgbClr val="364364"/>
                </a:solidFill>
              </a:rPr>
              <a:t>T</a:t>
            </a:r>
            <a:r>
              <a:rPr lang="en" sz="4500">
                <a:solidFill>
                  <a:srgbClr val="364364"/>
                </a:solidFill>
              </a:rPr>
              <a:t>able of contents</a:t>
            </a:r>
            <a:endParaRPr sz="4500">
              <a:solidFill>
                <a:srgbClr val="364364"/>
              </a:solidFill>
            </a:endParaRPr>
          </a:p>
        </p:txBody>
      </p:sp>
      <p:grpSp>
        <p:nvGrpSpPr>
          <p:cNvPr id="70" name="Google Shape;70;p14"/>
          <p:cNvGrpSpPr/>
          <p:nvPr/>
        </p:nvGrpSpPr>
        <p:grpSpPr>
          <a:xfrm>
            <a:off x="8183700" y="180075"/>
            <a:ext cx="648600" cy="648600"/>
            <a:chOff x="5037650" y="614425"/>
            <a:chExt cx="648600" cy="648600"/>
          </a:xfrm>
        </p:grpSpPr>
        <p:sp>
          <p:nvSpPr>
            <p:cNvPr id="71" name="Google Shape;71;p14"/>
            <p:cNvSpPr/>
            <p:nvPr/>
          </p:nvSpPr>
          <p:spPr>
            <a:xfrm>
              <a:off x="5037650" y="614425"/>
              <a:ext cx="648600" cy="648600"/>
            </a:xfrm>
            <a:prstGeom prst="ellipse">
              <a:avLst/>
            </a:prstGeom>
            <a:solidFill>
              <a:srgbClr val="364364">
                <a:alpha val="54549"/>
              </a:srgbClr>
            </a:solidFill>
            <a:ln>
              <a:noFill/>
            </a:ln>
            <a:effectLst>
              <a:outerShdw blurRad="142875" dist="952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188700" y="823225"/>
              <a:ext cx="346500" cy="23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4"/>
          <p:cNvSpPr/>
          <p:nvPr/>
        </p:nvSpPr>
        <p:spPr>
          <a:xfrm>
            <a:off x="-994425" y="0"/>
            <a:ext cx="524400" cy="69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{}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 flipH="1">
            <a:off x="311700" y="180075"/>
            <a:ext cx="648600" cy="648600"/>
            <a:chOff x="5037650" y="614425"/>
            <a:chExt cx="648600" cy="648600"/>
          </a:xfrm>
        </p:grpSpPr>
        <p:sp>
          <p:nvSpPr>
            <p:cNvPr id="75" name="Google Shape;75;p14"/>
            <p:cNvSpPr/>
            <p:nvPr/>
          </p:nvSpPr>
          <p:spPr>
            <a:xfrm>
              <a:off x="5037650" y="614425"/>
              <a:ext cx="648600" cy="648600"/>
            </a:xfrm>
            <a:prstGeom prst="ellipse">
              <a:avLst/>
            </a:prstGeom>
            <a:solidFill>
              <a:srgbClr val="364364">
                <a:alpha val="54549"/>
              </a:srgbClr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188700" y="823225"/>
              <a:ext cx="346500" cy="23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4"/>
          <p:cNvSpPr txBox="1"/>
          <p:nvPr/>
        </p:nvSpPr>
        <p:spPr>
          <a:xfrm>
            <a:off x="3758225" y="1900000"/>
            <a:ext cx="2658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4A7D6"/>
                </a:solidFill>
              </a:rPr>
              <a:t>if</a:t>
            </a:r>
            <a:endParaRPr sz="6000">
              <a:solidFill>
                <a:srgbClr val="B4A7D6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181825" y="3322850"/>
            <a:ext cx="44325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B4A7D6"/>
                </a:solidFill>
              </a:rPr>
              <a:t>unless</a:t>
            </a:r>
            <a:endParaRPr sz="5000">
              <a:solidFill>
                <a:srgbClr val="D5A6BD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73600" y="2372125"/>
            <a:ext cx="3135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B4A7D6"/>
                </a:solidFill>
              </a:rPr>
              <a:t>when</a:t>
            </a:r>
            <a:endParaRPr sz="7000">
              <a:solidFill>
                <a:srgbClr val="B4A7D6"/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📜 </a:t>
            </a:r>
            <a:r>
              <a:rPr lang="en" sz="4500" u="sng">
                <a:solidFill>
                  <a:srgbClr val="364364"/>
                </a:solidFill>
              </a:rPr>
              <a:t>С</a:t>
            </a:r>
            <a:r>
              <a:rPr lang="en" sz="4500">
                <a:solidFill>
                  <a:srgbClr val="364364"/>
                </a:solidFill>
              </a:rPr>
              <a:t>одержание</a:t>
            </a:r>
            <a:endParaRPr sz="4500">
              <a:solidFill>
                <a:srgbClr val="364364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11700" y="1677575"/>
            <a:ext cx="8520600" cy="23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📂 </a:t>
            </a:r>
            <a:r>
              <a:rPr lang="en" sz="1600" i="1">
                <a:solidFill>
                  <a:srgbClr val="9900FF"/>
                </a:solidFill>
              </a:rPr>
              <a:t>1st conditional (</a:t>
            </a:r>
            <a:r>
              <a:rPr lang="en" sz="1600" i="1" u="sng">
                <a:solidFill>
                  <a:schemeClr val="hlink"/>
                </a:solidFill>
                <a:hlinkClick r:id="rId4"/>
              </a:rPr>
              <a:t>перейти к источнику материала</a:t>
            </a:r>
            <a:r>
              <a:rPr lang="en" sz="1600" i="1">
                <a:solidFill>
                  <a:srgbClr val="9900FF"/>
                </a:solidFill>
              </a:rPr>
              <a:t>)</a:t>
            </a:r>
            <a:endParaRPr sz="1600" i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00FF"/>
                </a:solidFill>
              </a:rPr>
              <a:t>	📘 </a:t>
            </a:r>
            <a:r>
              <a:rPr lang="en" sz="1600" u="sng">
                <a:solidFill>
                  <a:schemeClr val="hlink"/>
                </a:solidFill>
                <a:hlinkClick r:id="rId5" action="ppaction://hlinksldjump"/>
              </a:rPr>
              <a:t>Структура</a:t>
            </a:r>
            <a:endParaRPr sz="1600">
              <a:solidFill>
                <a:srgbClr val="9900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00FF"/>
                </a:solidFill>
              </a:rPr>
              <a:t>📘 </a:t>
            </a:r>
            <a:r>
              <a:rPr lang="en" sz="1600" u="sng">
                <a:solidFill>
                  <a:schemeClr val="hlink"/>
                </a:solidFill>
                <a:hlinkClick r:id="rId6" action="ppaction://hlinksldjump"/>
              </a:rPr>
              <a:t>Когда использовать</a:t>
            </a:r>
            <a:endParaRPr sz="1600">
              <a:solidFill>
                <a:srgbClr val="9900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00FF"/>
                </a:solidFill>
              </a:rPr>
              <a:t>📘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Упражнение</a:t>
            </a:r>
            <a:endParaRPr sz="160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📂 </a:t>
            </a:r>
            <a:r>
              <a:rPr lang="en" sz="1600" i="1">
                <a:solidFill>
                  <a:srgbClr val="9900FF"/>
                </a:solidFill>
              </a:rPr>
              <a:t>2nd conditional (</a:t>
            </a:r>
            <a:r>
              <a:rPr lang="en" sz="1600" i="1" u="sng">
                <a:solidFill>
                  <a:schemeClr val="hlink"/>
                </a:solidFill>
                <a:hlinkClick r:id="rId8"/>
              </a:rPr>
              <a:t>перейти к источнику материала</a:t>
            </a:r>
            <a:r>
              <a:rPr lang="en" sz="1600" i="1">
                <a:solidFill>
                  <a:srgbClr val="9900FF"/>
                </a:solidFill>
              </a:rPr>
              <a:t>)</a:t>
            </a:r>
            <a:endParaRPr sz="1600" i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00FF"/>
                </a:solidFill>
              </a:rPr>
              <a:t>	📘 </a:t>
            </a:r>
            <a:r>
              <a:rPr lang="en" sz="1600" u="sng">
                <a:solidFill>
                  <a:schemeClr val="hlink"/>
                </a:solidFill>
                <a:hlinkClick r:id="rId9" action="ppaction://hlinksldjump"/>
              </a:rPr>
              <a:t>Структура</a:t>
            </a:r>
            <a:endParaRPr sz="1600">
              <a:solidFill>
                <a:srgbClr val="9900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00FF"/>
                </a:solidFill>
              </a:rPr>
              <a:t>📘 </a:t>
            </a:r>
            <a:r>
              <a:rPr lang="en" sz="1600" u="sng">
                <a:solidFill>
                  <a:schemeClr val="hlink"/>
                </a:solidFill>
                <a:hlinkClick r:id="rId10" action="ppaction://hlinksldjump"/>
              </a:rPr>
              <a:t>Когда использовать</a:t>
            </a:r>
            <a:endParaRPr sz="1600" i="1">
              <a:solidFill>
                <a:srgbClr val="351C75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51C75"/>
                </a:solidFill>
              </a:rPr>
              <a:t>📘</a:t>
            </a:r>
            <a:r>
              <a:rPr lang="en" sz="1600" i="1">
                <a:solidFill>
                  <a:srgbClr val="351C75"/>
                </a:solidFill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11"/>
              </a:rPr>
              <a:t>Упражнение</a:t>
            </a:r>
            <a:endParaRPr sz="1600">
              <a:solidFill>
                <a:srgbClr val="351C7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🔒</a:t>
            </a:r>
            <a:r>
              <a:rPr lang="en" sz="1600">
                <a:solidFill>
                  <a:srgbClr val="351C75"/>
                </a:solidFill>
              </a:rPr>
              <a:t> conditionals…</a:t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30400" y="1677575"/>
            <a:ext cx="81300" cy="2316600"/>
          </a:xfrm>
          <a:prstGeom prst="rect">
            <a:avLst/>
          </a:prstGeom>
          <a:solidFill>
            <a:srgbClr val="9900FF">
              <a:alpha val="2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400"/>
                            </p:stCondLst>
                            <p:childTnLst>
                              <p:par>
                                <p:cTn id="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4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🔧 </a:t>
            </a:r>
            <a:r>
              <a:rPr lang="en" sz="4500" u="sng">
                <a:solidFill>
                  <a:srgbClr val="364364"/>
                </a:solidFill>
              </a:rPr>
              <a:t>S</a:t>
            </a:r>
            <a:r>
              <a:rPr lang="en" sz="4500">
                <a:solidFill>
                  <a:srgbClr val="364364"/>
                </a:solidFill>
              </a:rPr>
              <a:t>tructure (1st type)</a:t>
            </a:r>
            <a:endParaRPr sz="4500">
              <a:solidFill>
                <a:srgbClr val="364364"/>
              </a:solidFill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8183700" y="180075"/>
            <a:ext cx="648600" cy="648600"/>
            <a:chOff x="5037650" y="614425"/>
            <a:chExt cx="648600" cy="648600"/>
          </a:xfrm>
        </p:grpSpPr>
        <p:sp>
          <p:nvSpPr>
            <p:cNvPr id="89" name="Google Shape;89;p15"/>
            <p:cNvSpPr/>
            <p:nvPr/>
          </p:nvSpPr>
          <p:spPr>
            <a:xfrm>
              <a:off x="5037650" y="614425"/>
              <a:ext cx="648600" cy="648600"/>
            </a:xfrm>
            <a:prstGeom prst="ellipse">
              <a:avLst/>
            </a:prstGeom>
            <a:solidFill>
              <a:srgbClr val="364364">
                <a:alpha val="54549"/>
              </a:srgbClr>
            </a:solidFill>
            <a:ln>
              <a:noFill/>
            </a:ln>
            <a:effectLst>
              <a:outerShdw blurRad="142875" dist="952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188700" y="823225"/>
              <a:ext cx="346500" cy="23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/>
          <p:nvPr/>
        </p:nvSpPr>
        <p:spPr>
          <a:xfrm>
            <a:off x="-994425" y="0"/>
            <a:ext cx="524400" cy="69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{}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92" name="Google Shape;92;p15"/>
          <p:cNvGrpSpPr/>
          <p:nvPr/>
        </p:nvGrpSpPr>
        <p:grpSpPr>
          <a:xfrm flipH="1">
            <a:off x="311700" y="180075"/>
            <a:ext cx="648600" cy="648600"/>
            <a:chOff x="5037650" y="614425"/>
            <a:chExt cx="648600" cy="648600"/>
          </a:xfrm>
        </p:grpSpPr>
        <p:sp>
          <p:nvSpPr>
            <p:cNvPr id="93" name="Google Shape;93;p15"/>
            <p:cNvSpPr/>
            <p:nvPr/>
          </p:nvSpPr>
          <p:spPr>
            <a:xfrm>
              <a:off x="5037650" y="614425"/>
              <a:ext cx="648600" cy="648600"/>
            </a:xfrm>
            <a:prstGeom prst="ellipse">
              <a:avLst/>
            </a:prstGeom>
            <a:solidFill>
              <a:srgbClr val="364364">
                <a:alpha val="54549"/>
              </a:srgbClr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188700" y="823225"/>
              <a:ext cx="346500" cy="23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5"/>
          <p:cNvSpPr txBox="1"/>
          <p:nvPr/>
        </p:nvSpPr>
        <p:spPr>
          <a:xfrm>
            <a:off x="3758225" y="1900000"/>
            <a:ext cx="2658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4A7D6"/>
                </a:solidFill>
              </a:rPr>
              <a:t>if</a:t>
            </a:r>
            <a:endParaRPr sz="6000">
              <a:solidFill>
                <a:srgbClr val="B4A7D6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181825" y="3322850"/>
            <a:ext cx="44325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B4A7D6"/>
                </a:solidFill>
              </a:rPr>
              <a:t>unless</a:t>
            </a:r>
            <a:endParaRPr sz="5000">
              <a:solidFill>
                <a:srgbClr val="D5A6BD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773600" y="2372125"/>
            <a:ext cx="3135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B4A7D6"/>
                </a:solidFill>
              </a:rPr>
              <a:t>when</a:t>
            </a:r>
            <a:endParaRPr sz="7000">
              <a:solidFill>
                <a:srgbClr val="B4A7D6"/>
              </a:solidFill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🔧 </a:t>
            </a:r>
            <a:r>
              <a:rPr lang="en" sz="4500" u="sng">
                <a:solidFill>
                  <a:srgbClr val="364364"/>
                </a:solidFill>
              </a:rPr>
              <a:t>С</a:t>
            </a:r>
            <a:r>
              <a:rPr lang="en" sz="4500">
                <a:solidFill>
                  <a:srgbClr val="364364"/>
                </a:solidFill>
              </a:rPr>
              <a:t>труктура (1-й тип)</a:t>
            </a:r>
            <a:endParaRPr sz="4500">
              <a:solidFill>
                <a:srgbClr val="364364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11700" y="1677575"/>
            <a:ext cx="85206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u="sng">
                <a:solidFill>
                  <a:srgbClr val="9900FF"/>
                </a:solidFill>
              </a:rPr>
              <a:t>if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>
                <a:solidFill>
                  <a:srgbClr val="9900FF"/>
                </a:solidFill>
              </a:rPr>
              <a:t>+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 b="1" u="sng">
                <a:solidFill>
                  <a:srgbClr val="9900FF"/>
                </a:solidFill>
              </a:rPr>
              <a:t>verb in present simple</a:t>
            </a:r>
            <a:r>
              <a:rPr lang="en" sz="1600">
                <a:solidFill>
                  <a:srgbClr val="9900FF"/>
                </a:solidFill>
              </a:rPr>
              <a:t>, </a:t>
            </a:r>
            <a:r>
              <a:rPr lang="en" sz="1600" b="1" u="sng">
                <a:solidFill>
                  <a:srgbClr val="9900FF"/>
                </a:solidFill>
              </a:rPr>
              <a:t>will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>
                <a:solidFill>
                  <a:srgbClr val="9900FF"/>
                </a:solidFill>
              </a:rPr>
              <a:t>+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 u="sng">
                <a:solidFill>
                  <a:srgbClr val="9900FF"/>
                </a:solidFill>
              </a:rPr>
              <a:t>(</a:t>
            </a:r>
            <a:r>
              <a:rPr lang="en" sz="1600" b="1" u="sng">
                <a:solidFill>
                  <a:srgbClr val="9900FF"/>
                </a:solidFill>
              </a:rPr>
              <a:t>not</a:t>
            </a:r>
            <a:r>
              <a:rPr lang="en" sz="1600" u="sng">
                <a:solidFill>
                  <a:srgbClr val="9900FF"/>
                </a:solidFill>
              </a:rPr>
              <a:t>)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>
                <a:solidFill>
                  <a:srgbClr val="9900FF"/>
                </a:solidFill>
              </a:rPr>
              <a:t>+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 b="1" u="sng">
                <a:solidFill>
                  <a:srgbClr val="9900FF"/>
                </a:solidFill>
              </a:rPr>
              <a:t>verb in infinitive</a:t>
            </a:r>
            <a:endParaRPr sz="1600" b="1" u="sng">
              <a:solidFill>
                <a:srgbClr val="9900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u="sng">
                <a:solidFill>
                  <a:srgbClr val="9900FF"/>
                </a:solidFill>
              </a:rPr>
              <a:t>if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>
                <a:solidFill>
                  <a:srgbClr val="9900FF"/>
                </a:solidFill>
              </a:rPr>
              <a:t>+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 b="1" u="sng">
                <a:solidFill>
                  <a:srgbClr val="9900FF"/>
                </a:solidFill>
              </a:rPr>
              <a:t>глагол в настоящем простом времени</a:t>
            </a:r>
            <a:r>
              <a:rPr lang="en" sz="1600">
                <a:solidFill>
                  <a:srgbClr val="9900FF"/>
                </a:solidFill>
              </a:rPr>
              <a:t>, </a:t>
            </a:r>
            <a:r>
              <a:rPr lang="en" sz="1600" b="1" u="sng">
                <a:solidFill>
                  <a:srgbClr val="9900FF"/>
                </a:solidFill>
              </a:rPr>
              <a:t>will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>
                <a:solidFill>
                  <a:srgbClr val="9900FF"/>
                </a:solidFill>
              </a:rPr>
              <a:t>+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 u="sng">
                <a:solidFill>
                  <a:srgbClr val="9900FF"/>
                </a:solidFill>
              </a:rPr>
              <a:t>(</a:t>
            </a:r>
            <a:r>
              <a:rPr lang="en" sz="1600" b="1" u="sng">
                <a:solidFill>
                  <a:srgbClr val="9900FF"/>
                </a:solidFill>
              </a:rPr>
              <a:t>not</a:t>
            </a:r>
            <a:r>
              <a:rPr lang="en" sz="1600" u="sng">
                <a:solidFill>
                  <a:srgbClr val="9900FF"/>
                </a:solidFill>
              </a:rPr>
              <a:t>)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>
                <a:solidFill>
                  <a:srgbClr val="9900FF"/>
                </a:solidFill>
              </a:rPr>
              <a:t>+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 b="1" u="sng">
                <a:solidFill>
                  <a:srgbClr val="9900FF"/>
                </a:solidFill>
              </a:rPr>
              <a:t>глагол в инфинитиве</a:t>
            </a:r>
            <a:endParaRPr sz="1600" b="1" u="sng">
              <a:solidFill>
                <a:srgbClr val="9900FF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230400" y="1677575"/>
            <a:ext cx="81300" cy="608100"/>
          </a:xfrm>
          <a:prstGeom prst="rect">
            <a:avLst/>
          </a:prstGeom>
          <a:solidFill>
            <a:srgbClr val="9900FF">
              <a:alpha val="2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311700" y="2659475"/>
            <a:ext cx="8520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9900FF"/>
                </a:solidFill>
              </a:rPr>
              <a:t>If</a:t>
            </a:r>
            <a:r>
              <a:rPr lang="en" sz="1600">
                <a:solidFill>
                  <a:srgbClr val="9900FF"/>
                </a:solidFill>
              </a:rPr>
              <a:t> I </a:t>
            </a:r>
            <a:r>
              <a:rPr lang="en" sz="1600" b="1" u="sng">
                <a:solidFill>
                  <a:srgbClr val="9900FF"/>
                </a:solidFill>
              </a:rPr>
              <a:t>study</a:t>
            </a:r>
            <a:r>
              <a:rPr lang="en" sz="1600">
                <a:solidFill>
                  <a:srgbClr val="9900FF"/>
                </a:solidFill>
              </a:rPr>
              <a:t> today, </a:t>
            </a:r>
            <a:r>
              <a:rPr lang="en" sz="1600" b="1" u="sng">
                <a:solidFill>
                  <a:srgbClr val="9900FF"/>
                </a:solidFill>
              </a:rPr>
              <a:t>I'll go</a:t>
            </a:r>
            <a:r>
              <a:rPr lang="en" sz="1600">
                <a:solidFill>
                  <a:srgbClr val="9900FF"/>
                </a:solidFill>
              </a:rPr>
              <a:t> to the party tonight. </a:t>
            </a:r>
            <a:r>
              <a:rPr lang="en" sz="1600">
                <a:solidFill>
                  <a:srgbClr val="FF00FF"/>
                </a:solidFill>
              </a:rPr>
              <a:t>↔</a:t>
            </a:r>
            <a:r>
              <a:rPr lang="en" sz="1600">
                <a:solidFill>
                  <a:srgbClr val="9900FF"/>
                </a:solidFill>
              </a:rPr>
              <a:t> </a:t>
            </a:r>
            <a:r>
              <a:rPr lang="en" sz="1600" b="1" i="1" u="sng">
                <a:solidFill>
                  <a:srgbClr val="9900FF"/>
                </a:solidFill>
              </a:rPr>
              <a:t>Если</a:t>
            </a:r>
            <a:r>
              <a:rPr lang="en" sz="1600" i="1">
                <a:solidFill>
                  <a:srgbClr val="9900FF"/>
                </a:solidFill>
              </a:rPr>
              <a:t> я сегодня </a:t>
            </a:r>
            <a:r>
              <a:rPr lang="en" sz="1600" b="1" i="1" u="sng">
                <a:solidFill>
                  <a:srgbClr val="9900FF"/>
                </a:solidFill>
              </a:rPr>
              <a:t>учусь</a:t>
            </a:r>
            <a:r>
              <a:rPr lang="en" sz="1600" i="1">
                <a:solidFill>
                  <a:srgbClr val="9900FF"/>
                </a:solidFill>
              </a:rPr>
              <a:t>, я </a:t>
            </a:r>
            <a:r>
              <a:rPr lang="en" sz="1600" b="1" i="1" u="sng">
                <a:solidFill>
                  <a:srgbClr val="9900FF"/>
                </a:solidFill>
              </a:rPr>
              <a:t>пойду</a:t>
            </a:r>
            <a:r>
              <a:rPr lang="en" sz="1600" i="1">
                <a:solidFill>
                  <a:srgbClr val="9900FF"/>
                </a:solidFill>
              </a:rPr>
              <a:t> сегодня вечером на вечеринку.</a:t>
            </a:r>
            <a:endParaRPr sz="1600" i="1">
              <a:solidFill>
                <a:srgbClr val="9900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9900FF"/>
                </a:solidFill>
              </a:rPr>
              <a:t>If</a:t>
            </a:r>
            <a:r>
              <a:rPr lang="en" sz="1600">
                <a:solidFill>
                  <a:srgbClr val="9900FF"/>
                </a:solidFill>
              </a:rPr>
              <a:t> it </a:t>
            </a:r>
            <a:r>
              <a:rPr lang="en" sz="1600" b="1" u="sng">
                <a:solidFill>
                  <a:srgbClr val="9900FF"/>
                </a:solidFill>
              </a:rPr>
              <a:t>rains</a:t>
            </a:r>
            <a:r>
              <a:rPr lang="en" sz="1600">
                <a:solidFill>
                  <a:srgbClr val="9900FF"/>
                </a:solidFill>
              </a:rPr>
              <a:t>, I </a:t>
            </a:r>
            <a:r>
              <a:rPr lang="en" sz="1600" b="1" u="sng">
                <a:solidFill>
                  <a:srgbClr val="9900FF"/>
                </a:solidFill>
              </a:rPr>
              <a:t>won't go</a:t>
            </a:r>
            <a:r>
              <a:rPr lang="en" sz="1600">
                <a:solidFill>
                  <a:srgbClr val="9900FF"/>
                </a:solidFill>
              </a:rPr>
              <a:t> to the park. </a:t>
            </a:r>
            <a:r>
              <a:rPr lang="en" sz="1600">
                <a:solidFill>
                  <a:srgbClr val="FF00FF"/>
                </a:solidFill>
              </a:rPr>
              <a:t>↔</a:t>
            </a:r>
            <a:r>
              <a:rPr lang="en" sz="1600">
                <a:solidFill>
                  <a:srgbClr val="9900FF"/>
                </a:solidFill>
              </a:rPr>
              <a:t> </a:t>
            </a:r>
            <a:r>
              <a:rPr lang="en" sz="1600" b="1" i="1" u="sng">
                <a:solidFill>
                  <a:srgbClr val="9900FF"/>
                </a:solidFill>
              </a:rPr>
              <a:t>Если</a:t>
            </a:r>
            <a:r>
              <a:rPr lang="en" sz="1600" i="1">
                <a:solidFill>
                  <a:srgbClr val="9900FF"/>
                </a:solidFill>
              </a:rPr>
              <a:t> </a:t>
            </a:r>
            <a:r>
              <a:rPr lang="en" sz="1600" b="1" i="1" u="sng">
                <a:solidFill>
                  <a:srgbClr val="9900FF"/>
                </a:solidFill>
              </a:rPr>
              <a:t>пойдет</a:t>
            </a:r>
            <a:r>
              <a:rPr lang="en" sz="1600" i="1">
                <a:solidFill>
                  <a:srgbClr val="9900FF"/>
                </a:solidFill>
              </a:rPr>
              <a:t> дождь, я </a:t>
            </a:r>
            <a:r>
              <a:rPr lang="en" sz="1600" b="1" i="1" u="sng">
                <a:solidFill>
                  <a:srgbClr val="9900FF"/>
                </a:solidFill>
              </a:rPr>
              <a:t>не пойду</a:t>
            </a:r>
            <a:r>
              <a:rPr lang="en" sz="1600" i="1">
                <a:solidFill>
                  <a:srgbClr val="9900FF"/>
                </a:solidFill>
              </a:rPr>
              <a:t> в парк.</a:t>
            </a:r>
            <a:endParaRPr sz="1600" i="1">
              <a:solidFill>
                <a:srgbClr val="9900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9900FF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30400" y="2659475"/>
            <a:ext cx="81300" cy="826800"/>
          </a:xfrm>
          <a:prstGeom prst="rect">
            <a:avLst/>
          </a:prstGeom>
          <a:solidFill>
            <a:srgbClr val="9900FF">
              <a:alpha val="2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311700" y="4699200"/>
            <a:ext cx="85206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📜 </a:t>
            </a:r>
            <a:r>
              <a:rPr lang="en" sz="2000" u="sng">
                <a:solidFill>
                  <a:schemeClr val="hlink"/>
                </a:solidFill>
                <a:hlinkClick r:id="rId4" action="ppaction://hlinksldjump"/>
              </a:rPr>
              <a:t>Table of contents</a:t>
            </a:r>
            <a:r>
              <a:rPr lang="en" sz="2000" i="1" u="sng">
                <a:solidFill>
                  <a:schemeClr val="hlink"/>
                </a:solidFill>
                <a:hlinkClick r:id="rId4" action="ppaction://hlinksldjump"/>
              </a:rPr>
              <a:t> (содержание)</a:t>
            </a:r>
            <a:endParaRPr sz="2000" i="1">
              <a:solidFill>
                <a:srgbClr val="364364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2272200" y="2464350"/>
            <a:ext cx="972900" cy="214800"/>
          </a:xfrm>
          <a:prstGeom prst="wedgeRoundRectCallout">
            <a:avLst>
              <a:gd name="adj1" fmla="val -49283"/>
              <a:gd name="adj2" fmla="val 103305"/>
              <a:gd name="adj3" fmla="val 0"/>
            </a:avLst>
          </a:prstGeom>
          <a:solidFill>
            <a:srgbClr val="9900FF">
              <a:alpha val="2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= </a:t>
            </a:r>
            <a:r>
              <a:rPr lang="en" u="sng">
                <a:solidFill>
                  <a:srgbClr val="9900FF"/>
                </a:solidFill>
              </a:rPr>
              <a:t>I</a:t>
            </a:r>
            <a:r>
              <a:rPr lang="en">
                <a:solidFill>
                  <a:srgbClr val="9900FF"/>
                </a:solidFill>
              </a:rPr>
              <a:t> wi</a:t>
            </a:r>
            <a:r>
              <a:rPr lang="en" u="sng">
                <a:solidFill>
                  <a:srgbClr val="9900FF"/>
                </a:solidFill>
              </a:rPr>
              <a:t>ll</a:t>
            </a:r>
            <a:r>
              <a:rPr lang="en">
                <a:solidFill>
                  <a:srgbClr val="9900FF"/>
                </a:solidFill>
              </a:rPr>
              <a:t> go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1767950" y="3628850"/>
            <a:ext cx="1259100" cy="214800"/>
          </a:xfrm>
          <a:prstGeom prst="wedgeRoundRectCallout">
            <a:avLst>
              <a:gd name="adj1" fmla="val -42217"/>
              <a:gd name="adj2" fmla="val -101723"/>
              <a:gd name="adj3" fmla="val 0"/>
            </a:avLst>
          </a:prstGeom>
          <a:solidFill>
            <a:srgbClr val="9900FF">
              <a:alpha val="2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= I </a:t>
            </a:r>
            <a:r>
              <a:rPr lang="en" u="sng">
                <a:solidFill>
                  <a:srgbClr val="9900FF"/>
                </a:solidFill>
              </a:rPr>
              <a:t>w</a:t>
            </a:r>
            <a:r>
              <a:rPr lang="en">
                <a:solidFill>
                  <a:srgbClr val="9900FF"/>
                </a:solidFill>
              </a:rPr>
              <a:t>ill </a:t>
            </a:r>
            <a:r>
              <a:rPr lang="en" u="sng">
                <a:solidFill>
                  <a:srgbClr val="9900FF"/>
                </a:solidFill>
              </a:rPr>
              <a:t>n</a:t>
            </a:r>
            <a:r>
              <a:rPr lang="en">
                <a:solidFill>
                  <a:srgbClr val="9900FF"/>
                </a:solidFill>
              </a:rPr>
              <a:t>ot go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6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🖊 </a:t>
            </a:r>
            <a:r>
              <a:rPr lang="en" sz="4500" u="sng">
                <a:solidFill>
                  <a:srgbClr val="364364"/>
                </a:solidFill>
              </a:rPr>
              <a:t>U</a:t>
            </a:r>
            <a:r>
              <a:rPr lang="en" sz="4500">
                <a:solidFill>
                  <a:srgbClr val="364364"/>
                </a:solidFill>
              </a:rPr>
              <a:t>sage</a:t>
            </a:r>
            <a:endParaRPr sz="4500">
              <a:solidFill>
                <a:srgbClr val="364364"/>
              </a:solidFill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8183700" y="180075"/>
            <a:ext cx="648600" cy="648600"/>
            <a:chOff x="5037650" y="614425"/>
            <a:chExt cx="648600" cy="648600"/>
          </a:xfrm>
        </p:grpSpPr>
        <p:sp>
          <p:nvSpPr>
            <p:cNvPr id="112" name="Google Shape;112;p16"/>
            <p:cNvSpPr/>
            <p:nvPr/>
          </p:nvSpPr>
          <p:spPr>
            <a:xfrm>
              <a:off x="5037650" y="614425"/>
              <a:ext cx="648600" cy="648600"/>
            </a:xfrm>
            <a:prstGeom prst="ellipse">
              <a:avLst/>
            </a:prstGeom>
            <a:solidFill>
              <a:srgbClr val="364364">
                <a:alpha val="54549"/>
              </a:srgbClr>
            </a:solidFill>
            <a:ln>
              <a:noFill/>
            </a:ln>
            <a:effectLst>
              <a:outerShdw blurRad="142875" dist="952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188700" y="823225"/>
              <a:ext cx="346500" cy="23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6"/>
          <p:cNvSpPr/>
          <p:nvPr/>
        </p:nvSpPr>
        <p:spPr>
          <a:xfrm>
            <a:off x="-994425" y="0"/>
            <a:ext cx="524400" cy="69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{}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 flipH="1">
            <a:off x="311700" y="180075"/>
            <a:ext cx="648600" cy="648600"/>
            <a:chOff x="5037650" y="614425"/>
            <a:chExt cx="648600" cy="648600"/>
          </a:xfrm>
        </p:grpSpPr>
        <p:sp>
          <p:nvSpPr>
            <p:cNvPr id="116" name="Google Shape;116;p16"/>
            <p:cNvSpPr/>
            <p:nvPr/>
          </p:nvSpPr>
          <p:spPr>
            <a:xfrm>
              <a:off x="5037650" y="614425"/>
              <a:ext cx="648600" cy="648600"/>
            </a:xfrm>
            <a:prstGeom prst="ellipse">
              <a:avLst/>
            </a:prstGeom>
            <a:solidFill>
              <a:srgbClr val="364364">
                <a:alpha val="54549"/>
              </a:srgbClr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188700" y="823225"/>
              <a:ext cx="346500" cy="23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6"/>
          <p:cNvSpPr txBox="1"/>
          <p:nvPr/>
        </p:nvSpPr>
        <p:spPr>
          <a:xfrm>
            <a:off x="3758225" y="1900000"/>
            <a:ext cx="2658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4A7D6"/>
                </a:solidFill>
              </a:rPr>
              <a:t>if</a:t>
            </a:r>
            <a:endParaRPr sz="6000">
              <a:solidFill>
                <a:srgbClr val="B4A7D6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181825" y="3322850"/>
            <a:ext cx="44325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B4A7D6"/>
                </a:solidFill>
              </a:rPr>
              <a:t>unless</a:t>
            </a:r>
            <a:endParaRPr sz="5000">
              <a:solidFill>
                <a:srgbClr val="D5A6BD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773600" y="2372125"/>
            <a:ext cx="3135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B4A7D6"/>
                </a:solidFill>
              </a:rPr>
              <a:t>when</a:t>
            </a:r>
            <a:endParaRPr sz="7000">
              <a:solidFill>
                <a:srgbClr val="B4A7D6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🖊 </a:t>
            </a:r>
            <a:r>
              <a:rPr lang="en" sz="4500" u="sng">
                <a:solidFill>
                  <a:srgbClr val="364364"/>
                </a:solidFill>
              </a:rPr>
              <a:t>И</a:t>
            </a:r>
            <a:r>
              <a:rPr lang="en" sz="4500">
                <a:solidFill>
                  <a:srgbClr val="364364"/>
                </a:solidFill>
              </a:rPr>
              <a:t>спользование</a:t>
            </a:r>
            <a:endParaRPr sz="4500">
              <a:solidFill>
                <a:srgbClr val="364364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11700" y="1677575"/>
            <a:ext cx="8520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00FF"/>
                </a:solidFill>
              </a:rPr>
              <a:t>Этот условный тип используется, чтобы говорить о вещах, которые могут произойти в будущем. Описываются возможные вещи, которые могут сбыться если будет выполнено условие, которое описано в части предложения после </a:t>
            </a:r>
            <a:r>
              <a:rPr lang="en" sz="1600" b="1" u="sng">
                <a:solidFill>
                  <a:srgbClr val="9900FF"/>
                </a:solidFill>
              </a:rPr>
              <a:t>if</a:t>
            </a:r>
            <a:r>
              <a:rPr lang="en" sz="1600">
                <a:solidFill>
                  <a:srgbClr val="9900FF"/>
                </a:solidFill>
              </a:rPr>
              <a:t>.</a:t>
            </a:r>
            <a:endParaRPr sz="1600">
              <a:solidFill>
                <a:srgbClr val="9900FF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30400" y="1677575"/>
            <a:ext cx="81300" cy="826800"/>
          </a:xfrm>
          <a:prstGeom prst="rect">
            <a:avLst/>
          </a:prstGeom>
          <a:solidFill>
            <a:srgbClr val="9900FF">
              <a:alpha val="2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311700" y="4699200"/>
            <a:ext cx="85206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📜 </a:t>
            </a:r>
            <a:r>
              <a:rPr lang="en" sz="2000" u="sng">
                <a:solidFill>
                  <a:schemeClr val="hlink"/>
                </a:solidFill>
                <a:hlinkClick r:id="rId4" action="ppaction://hlinksldjump"/>
              </a:rPr>
              <a:t>Table of contents</a:t>
            </a:r>
            <a:r>
              <a:rPr lang="en" sz="2000" i="1" u="sng">
                <a:solidFill>
                  <a:schemeClr val="hlink"/>
                </a:solidFill>
                <a:hlinkClick r:id="rId4" action="ppaction://hlinksldjump"/>
              </a:rPr>
              <a:t> (содержание)</a:t>
            </a:r>
            <a:endParaRPr sz="2000" i="1">
              <a:solidFill>
                <a:srgbClr val="3643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400"/>
                            </p:stCondLst>
                            <p:childTnLst>
                              <p:par>
                                <p:cTn id="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4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4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🔧 </a:t>
            </a:r>
            <a:r>
              <a:rPr lang="en" sz="4500" u="sng">
                <a:solidFill>
                  <a:srgbClr val="364364"/>
                </a:solidFill>
              </a:rPr>
              <a:t>S</a:t>
            </a:r>
            <a:r>
              <a:rPr lang="en" sz="4500">
                <a:solidFill>
                  <a:srgbClr val="364364"/>
                </a:solidFill>
              </a:rPr>
              <a:t>tructure (2nd type)</a:t>
            </a:r>
            <a:endParaRPr sz="4500">
              <a:solidFill>
                <a:srgbClr val="364364"/>
              </a:solidFill>
            </a:endParaRPr>
          </a:p>
        </p:txBody>
      </p:sp>
      <p:grpSp>
        <p:nvGrpSpPr>
          <p:cNvPr id="130" name="Google Shape;130;p17"/>
          <p:cNvGrpSpPr/>
          <p:nvPr/>
        </p:nvGrpSpPr>
        <p:grpSpPr>
          <a:xfrm>
            <a:off x="8183700" y="180075"/>
            <a:ext cx="648600" cy="648600"/>
            <a:chOff x="5037650" y="614425"/>
            <a:chExt cx="648600" cy="648600"/>
          </a:xfrm>
        </p:grpSpPr>
        <p:sp>
          <p:nvSpPr>
            <p:cNvPr id="131" name="Google Shape;131;p17"/>
            <p:cNvSpPr/>
            <p:nvPr/>
          </p:nvSpPr>
          <p:spPr>
            <a:xfrm>
              <a:off x="5037650" y="614425"/>
              <a:ext cx="648600" cy="648600"/>
            </a:xfrm>
            <a:prstGeom prst="ellipse">
              <a:avLst/>
            </a:prstGeom>
            <a:solidFill>
              <a:srgbClr val="364364">
                <a:alpha val="54549"/>
              </a:srgbClr>
            </a:solidFill>
            <a:ln>
              <a:noFill/>
            </a:ln>
            <a:effectLst>
              <a:outerShdw blurRad="142875" dist="952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5188700" y="823225"/>
              <a:ext cx="346500" cy="23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7"/>
          <p:cNvSpPr/>
          <p:nvPr/>
        </p:nvSpPr>
        <p:spPr>
          <a:xfrm>
            <a:off x="-994425" y="0"/>
            <a:ext cx="524400" cy="69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{}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134" name="Google Shape;134;p17"/>
          <p:cNvGrpSpPr/>
          <p:nvPr/>
        </p:nvGrpSpPr>
        <p:grpSpPr>
          <a:xfrm flipH="1">
            <a:off x="311700" y="180075"/>
            <a:ext cx="648600" cy="648600"/>
            <a:chOff x="5037650" y="614425"/>
            <a:chExt cx="648600" cy="648600"/>
          </a:xfrm>
        </p:grpSpPr>
        <p:sp>
          <p:nvSpPr>
            <p:cNvPr id="135" name="Google Shape;135;p17"/>
            <p:cNvSpPr/>
            <p:nvPr/>
          </p:nvSpPr>
          <p:spPr>
            <a:xfrm>
              <a:off x="5037650" y="614425"/>
              <a:ext cx="648600" cy="648600"/>
            </a:xfrm>
            <a:prstGeom prst="ellipse">
              <a:avLst/>
            </a:prstGeom>
            <a:solidFill>
              <a:srgbClr val="364364">
                <a:alpha val="54549"/>
              </a:srgbClr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5188700" y="823225"/>
              <a:ext cx="346500" cy="23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7"/>
          <p:cNvSpPr txBox="1"/>
          <p:nvPr/>
        </p:nvSpPr>
        <p:spPr>
          <a:xfrm>
            <a:off x="3758225" y="1900000"/>
            <a:ext cx="2658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4A7D6"/>
                </a:solidFill>
              </a:rPr>
              <a:t>if</a:t>
            </a:r>
            <a:endParaRPr sz="6000">
              <a:solidFill>
                <a:srgbClr val="B4A7D6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181825" y="3322850"/>
            <a:ext cx="44325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B4A7D6"/>
                </a:solidFill>
              </a:rPr>
              <a:t>unless</a:t>
            </a:r>
            <a:endParaRPr sz="5000">
              <a:solidFill>
                <a:srgbClr val="D5A6BD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5773600" y="2372125"/>
            <a:ext cx="3135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B4A7D6"/>
                </a:solidFill>
              </a:rPr>
              <a:t>when</a:t>
            </a:r>
            <a:endParaRPr sz="7000">
              <a:solidFill>
                <a:srgbClr val="B4A7D6"/>
              </a:solidFill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ctrTitle"/>
          </p:nvPr>
        </p:nvSpPr>
        <p:spPr>
          <a:xfrm>
            <a:off x="311700" y="-31750"/>
            <a:ext cx="85206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🔧 </a:t>
            </a:r>
            <a:r>
              <a:rPr lang="en" sz="4500" u="sng">
                <a:solidFill>
                  <a:srgbClr val="364364"/>
                </a:solidFill>
              </a:rPr>
              <a:t>С</a:t>
            </a:r>
            <a:r>
              <a:rPr lang="en" sz="4500">
                <a:solidFill>
                  <a:srgbClr val="364364"/>
                </a:solidFill>
              </a:rPr>
              <a:t>труктура (2-й тип)</a:t>
            </a:r>
            <a:endParaRPr sz="4500">
              <a:solidFill>
                <a:srgbClr val="364364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311700" y="1677575"/>
            <a:ext cx="85206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u="sng">
                <a:solidFill>
                  <a:srgbClr val="9900FF"/>
                </a:solidFill>
              </a:rPr>
              <a:t>if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>
                <a:solidFill>
                  <a:srgbClr val="9900FF"/>
                </a:solidFill>
              </a:rPr>
              <a:t>+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 b="1" u="sng">
                <a:solidFill>
                  <a:srgbClr val="9900FF"/>
                </a:solidFill>
              </a:rPr>
              <a:t>verb in past simple</a:t>
            </a:r>
            <a:r>
              <a:rPr lang="en" sz="1600" b="1">
                <a:solidFill>
                  <a:srgbClr val="9900FF"/>
                </a:solidFill>
              </a:rPr>
              <a:t>, </a:t>
            </a:r>
            <a:r>
              <a:rPr lang="en" sz="1600" b="1" u="sng">
                <a:solidFill>
                  <a:srgbClr val="9900FF"/>
                </a:solidFill>
              </a:rPr>
              <a:t>would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>
                <a:solidFill>
                  <a:srgbClr val="9900FF"/>
                </a:solidFill>
              </a:rPr>
              <a:t>+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>
                <a:solidFill>
                  <a:srgbClr val="9900FF"/>
                </a:solidFill>
              </a:rPr>
              <a:t>(</a:t>
            </a:r>
            <a:r>
              <a:rPr lang="en" sz="1600" b="1" u="sng">
                <a:solidFill>
                  <a:srgbClr val="9900FF"/>
                </a:solidFill>
              </a:rPr>
              <a:t>not</a:t>
            </a:r>
            <a:r>
              <a:rPr lang="en" sz="1600">
                <a:solidFill>
                  <a:srgbClr val="9900FF"/>
                </a:solidFill>
              </a:rPr>
              <a:t>)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>
                <a:solidFill>
                  <a:srgbClr val="9900FF"/>
                </a:solidFill>
              </a:rPr>
              <a:t>+</a:t>
            </a:r>
            <a:r>
              <a:rPr lang="en" sz="1600" b="1">
                <a:solidFill>
                  <a:srgbClr val="9900FF"/>
                </a:solidFill>
              </a:rPr>
              <a:t> </a:t>
            </a:r>
            <a:r>
              <a:rPr lang="en" sz="1600" b="1" u="sng">
                <a:solidFill>
                  <a:srgbClr val="9900FF"/>
                </a:solidFill>
              </a:rPr>
              <a:t>verb in infinitive</a:t>
            </a:r>
            <a:endParaRPr sz="1600" b="1" u="sng">
              <a:solidFill>
                <a:srgbClr val="9900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u="sng">
                <a:solidFill>
                  <a:srgbClr val="9900FF"/>
                </a:solidFill>
              </a:rPr>
              <a:t>if</a:t>
            </a:r>
            <a:r>
              <a:rPr lang="en" sz="1600">
                <a:solidFill>
                  <a:srgbClr val="9900FF"/>
                </a:solidFill>
              </a:rPr>
              <a:t> + </a:t>
            </a:r>
            <a:r>
              <a:rPr lang="en" sz="1600" b="1" u="sng">
                <a:solidFill>
                  <a:srgbClr val="9900FF"/>
                </a:solidFill>
              </a:rPr>
              <a:t>глагол в прошедшем простом времени</a:t>
            </a:r>
            <a:r>
              <a:rPr lang="en" sz="1600">
                <a:solidFill>
                  <a:srgbClr val="9900FF"/>
                </a:solidFill>
              </a:rPr>
              <a:t>, </a:t>
            </a:r>
            <a:r>
              <a:rPr lang="en" sz="1600" b="1" u="sng">
                <a:solidFill>
                  <a:srgbClr val="9900FF"/>
                </a:solidFill>
              </a:rPr>
              <a:t>would</a:t>
            </a:r>
            <a:r>
              <a:rPr lang="en" sz="1600">
                <a:solidFill>
                  <a:srgbClr val="9900FF"/>
                </a:solidFill>
              </a:rPr>
              <a:t> + (</a:t>
            </a:r>
            <a:r>
              <a:rPr lang="en" sz="1600" b="1" u="sng">
                <a:solidFill>
                  <a:srgbClr val="9900FF"/>
                </a:solidFill>
              </a:rPr>
              <a:t>not</a:t>
            </a:r>
            <a:r>
              <a:rPr lang="en" sz="1600">
                <a:solidFill>
                  <a:srgbClr val="9900FF"/>
                </a:solidFill>
              </a:rPr>
              <a:t>) + </a:t>
            </a:r>
            <a:r>
              <a:rPr lang="en" sz="1600" b="1" u="sng">
                <a:solidFill>
                  <a:srgbClr val="9900FF"/>
                </a:solidFill>
              </a:rPr>
              <a:t>глагол в инфинитиве</a:t>
            </a:r>
            <a:endParaRPr sz="1600" b="1" u="sng">
              <a:solidFill>
                <a:srgbClr val="9900FF"/>
              </a:solidFill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30400" y="1677575"/>
            <a:ext cx="81300" cy="608100"/>
          </a:xfrm>
          <a:prstGeom prst="rect">
            <a:avLst/>
          </a:prstGeom>
          <a:solidFill>
            <a:srgbClr val="9900FF">
              <a:alpha val="2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311700" y="2659475"/>
            <a:ext cx="8520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9900FF"/>
                </a:solidFill>
              </a:rPr>
              <a:t>If</a:t>
            </a:r>
            <a:r>
              <a:rPr lang="en" sz="1600">
                <a:solidFill>
                  <a:srgbClr val="9900FF"/>
                </a:solidFill>
              </a:rPr>
              <a:t> I </a:t>
            </a:r>
            <a:r>
              <a:rPr lang="en" sz="1600" b="1" u="sng">
                <a:solidFill>
                  <a:srgbClr val="9900FF"/>
                </a:solidFill>
              </a:rPr>
              <a:t>studied</a:t>
            </a:r>
            <a:r>
              <a:rPr lang="en" sz="1600">
                <a:solidFill>
                  <a:srgbClr val="9900FF"/>
                </a:solidFill>
              </a:rPr>
              <a:t> today, </a:t>
            </a:r>
            <a:r>
              <a:rPr lang="en" sz="1600" b="1" u="sng">
                <a:solidFill>
                  <a:srgbClr val="9900FF"/>
                </a:solidFill>
              </a:rPr>
              <a:t>I'd go</a:t>
            </a:r>
            <a:r>
              <a:rPr lang="en" sz="1600">
                <a:solidFill>
                  <a:srgbClr val="9900FF"/>
                </a:solidFill>
              </a:rPr>
              <a:t> to the party tonight. </a:t>
            </a:r>
            <a:r>
              <a:rPr lang="en" sz="1600">
                <a:solidFill>
                  <a:srgbClr val="FF00FF"/>
                </a:solidFill>
              </a:rPr>
              <a:t>↔</a:t>
            </a:r>
            <a:r>
              <a:rPr lang="en" sz="1600">
                <a:solidFill>
                  <a:srgbClr val="9900FF"/>
                </a:solidFill>
              </a:rPr>
              <a:t> </a:t>
            </a:r>
            <a:r>
              <a:rPr lang="en" sz="1600" b="1" i="1" u="sng">
                <a:solidFill>
                  <a:srgbClr val="9900FF"/>
                </a:solidFill>
              </a:rPr>
              <a:t>Если</a:t>
            </a:r>
            <a:r>
              <a:rPr lang="en" sz="1600" i="1">
                <a:solidFill>
                  <a:srgbClr val="9900FF"/>
                </a:solidFill>
              </a:rPr>
              <a:t> </a:t>
            </a:r>
            <a:r>
              <a:rPr lang="en" sz="1600" b="1" i="1" u="sng">
                <a:solidFill>
                  <a:srgbClr val="9900FF"/>
                </a:solidFill>
              </a:rPr>
              <a:t>бы</a:t>
            </a:r>
            <a:r>
              <a:rPr lang="en" sz="1600" i="1">
                <a:solidFill>
                  <a:srgbClr val="9900FF"/>
                </a:solidFill>
              </a:rPr>
              <a:t> я </a:t>
            </a:r>
            <a:r>
              <a:rPr lang="en" sz="1600" b="1" i="1" u="sng">
                <a:solidFill>
                  <a:srgbClr val="9900FF"/>
                </a:solidFill>
              </a:rPr>
              <a:t>учился</a:t>
            </a:r>
            <a:r>
              <a:rPr lang="en" sz="1600" i="1">
                <a:solidFill>
                  <a:srgbClr val="9900FF"/>
                </a:solidFill>
              </a:rPr>
              <a:t> сегодня, я </a:t>
            </a:r>
            <a:r>
              <a:rPr lang="en" sz="1600" b="1" i="1" u="sng">
                <a:solidFill>
                  <a:srgbClr val="9900FF"/>
                </a:solidFill>
              </a:rPr>
              <a:t>бы пошел</a:t>
            </a:r>
            <a:r>
              <a:rPr lang="en" sz="1600" i="1">
                <a:solidFill>
                  <a:srgbClr val="9900FF"/>
                </a:solidFill>
              </a:rPr>
              <a:t> на вечеринку сегодня вечером.</a:t>
            </a:r>
            <a:endParaRPr sz="1600" i="1">
              <a:solidFill>
                <a:srgbClr val="9900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9900FF"/>
                </a:solidFill>
              </a:rPr>
              <a:t>If</a:t>
            </a:r>
            <a:r>
              <a:rPr lang="en" sz="1600">
                <a:solidFill>
                  <a:srgbClr val="9900FF"/>
                </a:solidFill>
              </a:rPr>
              <a:t> it </a:t>
            </a:r>
            <a:r>
              <a:rPr lang="en" sz="1600" b="1" u="sng">
                <a:solidFill>
                  <a:srgbClr val="9900FF"/>
                </a:solidFill>
              </a:rPr>
              <a:t>rained</a:t>
            </a:r>
            <a:r>
              <a:rPr lang="en" sz="1600">
                <a:solidFill>
                  <a:srgbClr val="9900FF"/>
                </a:solidFill>
              </a:rPr>
              <a:t>, I </a:t>
            </a:r>
            <a:r>
              <a:rPr lang="en" sz="1600" b="1" u="sng">
                <a:solidFill>
                  <a:srgbClr val="9900FF"/>
                </a:solidFill>
              </a:rPr>
              <a:t>wouldn't go</a:t>
            </a:r>
            <a:r>
              <a:rPr lang="en" sz="1600">
                <a:solidFill>
                  <a:srgbClr val="9900FF"/>
                </a:solidFill>
              </a:rPr>
              <a:t> to the park. </a:t>
            </a:r>
            <a:r>
              <a:rPr lang="en" sz="1600">
                <a:solidFill>
                  <a:srgbClr val="FF00FF"/>
                </a:solidFill>
              </a:rPr>
              <a:t>↔</a:t>
            </a:r>
            <a:r>
              <a:rPr lang="en" sz="1600">
                <a:solidFill>
                  <a:srgbClr val="9900FF"/>
                </a:solidFill>
              </a:rPr>
              <a:t> </a:t>
            </a:r>
            <a:r>
              <a:rPr lang="en" sz="1600" b="1" i="1" u="sng">
                <a:solidFill>
                  <a:srgbClr val="9900FF"/>
                </a:solidFill>
              </a:rPr>
              <a:t>Если</a:t>
            </a:r>
            <a:r>
              <a:rPr lang="en" sz="1600" i="1">
                <a:solidFill>
                  <a:srgbClr val="9900FF"/>
                </a:solidFill>
              </a:rPr>
              <a:t> </a:t>
            </a:r>
            <a:r>
              <a:rPr lang="en" sz="1600" b="1" i="1" u="sng">
                <a:solidFill>
                  <a:srgbClr val="9900FF"/>
                </a:solidFill>
              </a:rPr>
              <a:t>бы шел</a:t>
            </a:r>
            <a:r>
              <a:rPr lang="en" sz="1600" i="1">
                <a:solidFill>
                  <a:srgbClr val="9900FF"/>
                </a:solidFill>
              </a:rPr>
              <a:t> дождь, я </a:t>
            </a:r>
            <a:r>
              <a:rPr lang="en" sz="1600" b="1" i="1" u="sng">
                <a:solidFill>
                  <a:srgbClr val="9900FF"/>
                </a:solidFill>
              </a:rPr>
              <a:t>бы не пошел </a:t>
            </a:r>
            <a:r>
              <a:rPr lang="en" sz="1600" i="1">
                <a:solidFill>
                  <a:srgbClr val="9900FF"/>
                </a:solidFill>
              </a:rPr>
              <a:t>в парк.</a:t>
            </a:r>
            <a:endParaRPr sz="1600" i="1">
              <a:solidFill>
                <a:srgbClr val="9900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9900FF"/>
              </a:solidFill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230400" y="2659475"/>
            <a:ext cx="81300" cy="826800"/>
          </a:xfrm>
          <a:prstGeom prst="rect">
            <a:avLst/>
          </a:prstGeom>
          <a:solidFill>
            <a:srgbClr val="9900FF">
              <a:alpha val="2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311700" y="4699200"/>
            <a:ext cx="85206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📜 </a:t>
            </a:r>
            <a:r>
              <a:rPr lang="en" sz="2000" u="sng">
                <a:solidFill>
                  <a:schemeClr val="hlink"/>
                </a:solidFill>
                <a:hlinkClick r:id="rId4" action="ppaction://hlinksldjump"/>
              </a:rPr>
              <a:t>Table of contents</a:t>
            </a:r>
            <a:r>
              <a:rPr lang="en" sz="2000" i="1" u="sng">
                <a:solidFill>
                  <a:schemeClr val="hlink"/>
                </a:solidFill>
                <a:hlinkClick r:id="rId4" action="ppaction://hlinksldjump"/>
              </a:rPr>
              <a:t> (содержание)</a:t>
            </a:r>
            <a:endParaRPr sz="2000" i="1">
              <a:solidFill>
                <a:srgbClr val="364364"/>
              </a:solidFill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2272200" y="2464350"/>
            <a:ext cx="1189500" cy="214800"/>
          </a:xfrm>
          <a:prstGeom prst="wedgeRoundRectCallout">
            <a:avLst>
              <a:gd name="adj1" fmla="val -49283"/>
              <a:gd name="adj2" fmla="val 103305"/>
              <a:gd name="adj3" fmla="val 0"/>
            </a:avLst>
          </a:prstGeom>
          <a:solidFill>
            <a:srgbClr val="9900FF">
              <a:alpha val="2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= </a:t>
            </a:r>
            <a:r>
              <a:rPr lang="en" u="sng">
                <a:solidFill>
                  <a:srgbClr val="9900FF"/>
                </a:solidFill>
              </a:rPr>
              <a:t>I</a:t>
            </a:r>
            <a:r>
              <a:rPr lang="en">
                <a:solidFill>
                  <a:srgbClr val="9900FF"/>
                </a:solidFill>
              </a:rPr>
              <a:t> woul</a:t>
            </a:r>
            <a:r>
              <a:rPr lang="en" u="sng">
                <a:solidFill>
                  <a:srgbClr val="9900FF"/>
                </a:solidFill>
              </a:rPr>
              <a:t>d</a:t>
            </a:r>
            <a:r>
              <a:rPr lang="en">
                <a:solidFill>
                  <a:srgbClr val="9900FF"/>
                </a:solidFill>
              </a:rPr>
              <a:t> go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1767950" y="3628850"/>
            <a:ext cx="1523100" cy="214800"/>
          </a:xfrm>
          <a:prstGeom prst="wedgeRoundRectCallout">
            <a:avLst>
              <a:gd name="adj1" fmla="val -42217"/>
              <a:gd name="adj2" fmla="val -101723"/>
              <a:gd name="adj3" fmla="val 0"/>
            </a:avLst>
          </a:prstGeom>
          <a:solidFill>
            <a:srgbClr val="9900FF">
              <a:alpha val="2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= I </a:t>
            </a:r>
            <a:r>
              <a:rPr lang="en" u="sng">
                <a:solidFill>
                  <a:srgbClr val="9900FF"/>
                </a:solidFill>
              </a:rPr>
              <a:t>would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 u="sng">
                <a:solidFill>
                  <a:srgbClr val="9900FF"/>
                </a:solidFill>
              </a:rPr>
              <a:t>n</a:t>
            </a:r>
            <a:r>
              <a:rPr lang="en">
                <a:solidFill>
                  <a:srgbClr val="9900FF"/>
                </a:solidFill>
              </a:rPr>
              <a:t>ot go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6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📙 </a:t>
            </a:r>
            <a:r>
              <a:rPr lang="en" sz="4500" u="sng">
                <a:solidFill>
                  <a:srgbClr val="364364"/>
                </a:solidFill>
              </a:rPr>
              <a:t>N</a:t>
            </a:r>
            <a:r>
              <a:rPr lang="en" sz="4500">
                <a:solidFill>
                  <a:srgbClr val="364364"/>
                </a:solidFill>
              </a:rPr>
              <a:t>otes</a:t>
            </a:r>
            <a:endParaRPr sz="4500">
              <a:solidFill>
                <a:srgbClr val="364364"/>
              </a:solidFill>
            </a:endParaRPr>
          </a:p>
        </p:txBody>
      </p:sp>
      <p:grpSp>
        <p:nvGrpSpPr>
          <p:cNvPr id="153" name="Google Shape;153;p18"/>
          <p:cNvGrpSpPr/>
          <p:nvPr/>
        </p:nvGrpSpPr>
        <p:grpSpPr>
          <a:xfrm>
            <a:off x="8183700" y="180075"/>
            <a:ext cx="648600" cy="648600"/>
            <a:chOff x="5037650" y="614425"/>
            <a:chExt cx="648600" cy="648600"/>
          </a:xfrm>
        </p:grpSpPr>
        <p:sp>
          <p:nvSpPr>
            <p:cNvPr id="154" name="Google Shape;154;p18"/>
            <p:cNvSpPr/>
            <p:nvPr/>
          </p:nvSpPr>
          <p:spPr>
            <a:xfrm>
              <a:off x="5037650" y="614425"/>
              <a:ext cx="648600" cy="648600"/>
            </a:xfrm>
            <a:prstGeom prst="ellipse">
              <a:avLst/>
            </a:prstGeom>
            <a:solidFill>
              <a:srgbClr val="364364">
                <a:alpha val="54549"/>
              </a:srgbClr>
            </a:solidFill>
            <a:ln>
              <a:noFill/>
            </a:ln>
            <a:effectLst>
              <a:outerShdw blurRad="142875" dist="952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5188700" y="823225"/>
              <a:ext cx="346500" cy="23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8"/>
          <p:cNvSpPr/>
          <p:nvPr/>
        </p:nvSpPr>
        <p:spPr>
          <a:xfrm>
            <a:off x="-994425" y="0"/>
            <a:ext cx="524400" cy="69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{}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 flipH="1">
            <a:off x="311700" y="180075"/>
            <a:ext cx="648600" cy="648600"/>
            <a:chOff x="5037650" y="614425"/>
            <a:chExt cx="648600" cy="648600"/>
          </a:xfrm>
        </p:grpSpPr>
        <p:sp>
          <p:nvSpPr>
            <p:cNvPr id="158" name="Google Shape;158;p18"/>
            <p:cNvSpPr/>
            <p:nvPr/>
          </p:nvSpPr>
          <p:spPr>
            <a:xfrm>
              <a:off x="5037650" y="614425"/>
              <a:ext cx="648600" cy="648600"/>
            </a:xfrm>
            <a:prstGeom prst="ellipse">
              <a:avLst/>
            </a:prstGeom>
            <a:solidFill>
              <a:srgbClr val="364364">
                <a:alpha val="54549"/>
              </a:srgbClr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188700" y="823225"/>
              <a:ext cx="346500" cy="23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8"/>
          <p:cNvSpPr txBox="1"/>
          <p:nvPr/>
        </p:nvSpPr>
        <p:spPr>
          <a:xfrm>
            <a:off x="3758225" y="1900000"/>
            <a:ext cx="2658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4A7D6"/>
                </a:solidFill>
              </a:rPr>
              <a:t>if</a:t>
            </a:r>
            <a:endParaRPr sz="6000">
              <a:solidFill>
                <a:srgbClr val="B4A7D6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4181825" y="3322850"/>
            <a:ext cx="44325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B4A7D6"/>
                </a:solidFill>
              </a:rPr>
              <a:t>unless</a:t>
            </a:r>
            <a:endParaRPr sz="5000">
              <a:solidFill>
                <a:srgbClr val="D5A6BD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773600" y="2372125"/>
            <a:ext cx="3135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B4A7D6"/>
                </a:solidFill>
              </a:rPr>
              <a:t>when</a:t>
            </a:r>
            <a:endParaRPr sz="7000">
              <a:solidFill>
                <a:srgbClr val="B4A7D6"/>
              </a:solidFill>
            </a:endParaRPr>
          </a:p>
        </p:txBody>
      </p:sp>
      <p:sp>
        <p:nvSpPr>
          <p:cNvPr id="163" name="Google Shape;163;p18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📙 </a:t>
            </a:r>
            <a:r>
              <a:rPr lang="en" sz="4500" u="sng">
                <a:solidFill>
                  <a:srgbClr val="364364"/>
                </a:solidFill>
              </a:rPr>
              <a:t>П</a:t>
            </a:r>
            <a:r>
              <a:rPr lang="en" sz="4500">
                <a:solidFill>
                  <a:srgbClr val="364364"/>
                </a:solidFill>
              </a:rPr>
              <a:t>римечания</a:t>
            </a:r>
            <a:endParaRPr sz="4500">
              <a:solidFill>
                <a:srgbClr val="364364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311700" y="1677575"/>
            <a:ext cx="85206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00FF"/>
                </a:solidFill>
              </a:rPr>
              <a:t>В предложении после </a:t>
            </a:r>
            <a:r>
              <a:rPr lang="en" sz="1600" b="1" u="sng">
                <a:solidFill>
                  <a:srgbClr val="9900FF"/>
                </a:solidFill>
              </a:rPr>
              <a:t>if</a:t>
            </a:r>
            <a:r>
              <a:rPr lang="en" sz="1600">
                <a:solidFill>
                  <a:srgbClr val="9900FF"/>
                </a:solidFill>
              </a:rPr>
              <a:t> глагол </a:t>
            </a:r>
            <a:r>
              <a:rPr lang="en" sz="1600" b="1" u="sng">
                <a:solidFill>
                  <a:srgbClr val="9900FF"/>
                </a:solidFill>
              </a:rPr>
              <a:t>to be</a:t>
            </a:r>
            <a:r>
              <a:rPr lang="en" sz="1600">
                <a:solidFill>
                  <a:srgbClr val="9900FF"/>
                </a:solidFill>
              </a:rPr>
              <a:t> всегда употребляется в форме </a:t>
            </a:r>
            <a:r>
              <a:rPr lang="en" sz="1600" b="1" u="sng">
                <a:solidFill>
                  <a:srgbClr val="9900FF"/>
                </a:solidFill>
              </a:rPr>
              <a:t>were</a:t>
            </a:r>
            <a:r>
              <a:rPr lang="en" sz="1600">
                <a:solidFill>
                  <a:srgbClr val="9900FF"/>
                </a:solidFill>
              </a:rPr>
              <a:t>.</a:t>
            </a:r>
            <a:endParaRPr sz="160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600">
                <a:solidFill>
                  <a:srgbClr val="9900FF"/>
                </a:solidFill>
              </a:rPr>
            </a:br>
            <a:endParaRPr sz="1600">
              <a:solidFill>
                <a:srgbClr val="9900FF"/>
              </a:solidFill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230400" y="1677575"/>
            <a:ext cx="81300" cy="376800"/>
          </a:xfrm>
          <a:prstGeom prst="rect">
            <a:avLst/>
          </a:prstGeom>
          <a:solidFill>
            <a:srgbClr val="9900FF">
              <a:alpha val="2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311700" y="4699200"/>
            <a:ext cx="85206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📜 </a:t>
            </a:r>
            <a:r>
              <a:rPr lang="en" sz="2000" u="sng">
                <a:solidFill>
                  <a:schemeClr val="hlink"/>
                </a:solidFill>
                <a:hlinkClick r:id="rId4" action="ppaction://hlinksldjump"/>
              </a:rPr>
              <a:t>Table of contents</a:t>
            </a:r>
            <a:r>
              <a:rPr lang="en" sz="2000" i="1" u="sng">
                <a:solidFill>
                  <a:schemeClr val="hlink"/>
                </a:solidFill>
                <a:hlinkClick r:id="rId4" action="ppaction://hlinksldjump"/>
              </a:rPr>
              <a:t> (содержание)</a:t>
            </a:r>
            <a:endParaRPr sz="2000" i="1">
              <a:solidFill>
                <a:srgbClr val="364364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325475" y="2428175"/>
            <a:ext cx="8520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9900FF"/>
                </a:solidFill>
              </a:rPr>
              <a:t>If</a:t>
            </a:r>
            <a:r>
              <a:rPr lang="en" sz="1600">
                <a:solidFill>
                  <a:srgbClr val="9900FF"/>
                </a:solidFill>
              </a:rPr>
              <a:t> I </a:t>
            </a:r>
            <a:r>
              <a:rPr lang="en" sz="1600" b="1" u="sng">
                <a:solidFill>
                  <a:srgbClr val="9900FF"/>
                </a:solidFill>
              </a:rPr>
              <a:t>were</a:t>
            </a:r>
            <a:r>
              <a:rPr lang="en" sz="1600">
                <a:solidFill>
                  <a:srgbClr val="9900FF"/>
                </a:solidFill>
              </a:rPr>
              <a:t> you, I </a:t>
            </a:r>
            <a:r>
              <a:rPr lang="en" sz="1600" b="1" u="sng">
                <a:solidFill>
                  <a:srgbClr val="9900FF"/>
                </a:solidFill>
              </a:rPr>
              <a:t>would not</a:t>
            </a:r>
            <a:r>
              <a:rPr lang="en" sz="1600">
                <a:solidFill>
                  <a:srgbClr val="9900FF"/>
                </a:solidFill>
              </a:rPr>
              <a:t> listen to his advice. </a:t>
            </a:r>
            <a:r>
              <a:rPr lang="en" sz="1600">
                <a:solidFill>
                  <a:srgbClr val="FF00FF"/>
                </a:solidFill>
              </a:rPr>
              <a:t>↔ </a:t>
            </a:r>
            <a:r>
              <a:rPr lang="en" sz="1600">
                <a:solidFill>
                  <a:srgbClr val="9900FF"/>
                </a:solidFill>
              </a:rPr>
              <a:t>На твоем месте я </a:t>
            </a:r>
            <a:r>
              <a:rPr lang="en" sz="1600" b="1" u="sng">
                <a:solidFill>
                  <a:srgbClr val="9900FF"/>
                </a:solidFill>
              </a:rPr>
              <a:t>бы не слушала</a:t>
            </a:r>
            <a:r>
              <a:rPr lang="en" sz="1600">
                <a:solidFill>
                  <a:srgbClr val="9900FF"/>
                </a:solidFill>
              </a:rPr>
              <a:t> его советов.</a:t>
            </a:r>
            <a:endParaRPr sz="160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9900FF"/>
                </a:solidFill>
              </a:rPr>
              <a:t>If</a:t>
            </a:r>
            <a:r>
              <a:rPr lang="en" sz="1600">
                <a:solidFill>
                  <a:srgbClr val="9900FF"/>
                </a:solidFill>
              </a:rPr>
              <a:t> she </a:t>
            </a:r>
            <a:r>
              <a:rPr lang="en" sz="1600" b="1" u="sng">
                <a:solidFill>
                  <a:srgbClr val="9900FF"/>
                </a:solidFill>
              </a:rPr>
              <a:t>were</a:t>
            </a:r>
            <a:r>
              <a:rPr lang="en" sz="1600">
                <a:solidFill>
                  <a:srgbClr val="9900FF"/>
                </a:solidFill>
              </a:rPr>
              <a:t> here now, she </a:t>
            </a:r>
            <a:r>
              <a:rPr lang="en" sz="1600" b="1" u="sng">
                <a:solidFill>
                  <a:srgbClr val="9900FF"/>
                </a:solidFill>
              </a:rPr>
              <a:t>would laugh</a:t>
            </a:r>
            <a:r>
              <a:rPr lang="en" sz="1600">
                <a:solidFill>
                  <a:srgbClr val="9900FF"/>
                </a:solidFill>
              </a:rPr>
              <a:t> at your words. </a:t>
            </a:r>
            <a:r>
              <a:rPr lang="en" sz="1600">
                <a:solidFill>
                  <a:srgbClr val="FF00FF"/>
                </a:solidFill>
              </a:rPr>
              <a:t>↔</a:t>
            </a:r>
            <a:r>
              <a:rPr lang="en" sz="1600">
                <a:solidFill>
                  <a:srgbClr val="9900FF"/>
                </a:solidFill>
              </a:rPr>
              <a:t> </a:t>
            </a:r>
            <a:r>
              <a:rPr lang="en" sz="1600" b="1" u="sng">
                <a:solidFill>
                  <a:srgbClr val="9900FF"/>
                </a:solidFill>
              </a:rPr>
              <a:t>Если</a:t>
            </a:r>
            <a:r>
              <a:rPr lang="en" sz="1600">
                <a:solidFill>
                  <a:srgbClr val="9900FF"/>
                </a:solidFill>
              </a:rPr>
              <a:t> </a:t>
            </a:r>
            <a:r>
              <a:rPr lang="en" sz="1600" b="1" u="sng">
                <a:solidFill>
                  <a:srgbClr val="9900FF"/>
                </a:solidFill>
              </a:rPr>
              <a:t>бы</a:t>
            </a:r>
            <a:r>
              <a:rPr lang="en" sz="1600">
                <a:solidFill>
                  <a:srgbClr val="9900FF"/>
                </a:solidFill>
              </a:rPr>
              <a:t> она </a:t>
            </a:r>
            <a:r>
              <a:rPr lang="en" sz="1600" b="1" u="sng">
                <a:solidFill>
                  <a:srgbClr val="9900FF"/>
                </a:solidFill>
              </a:rPr>
              <a:t>была</a:t>
            </a:r>
            <a:r>
              <a:rPr lang="en" sz="1600">
                <a:solidFill>
                  <a:srgbClr val="9900FF"/>
                </a:solidFill>
              </a:rPr>
              <a:t> сейчас здесь, она </a:t>
            </a:r>
            <a:r>
              <a:rPr lang="en" sz="1600" b="1" u="sng">
                <a:solidFill>
                  <a:srgbClr val="9900FF"/>
                </a:solidFill>
              </a:rPr>
              <a:t>бы посмеялась</a:t>
            </a:r>
            <a:r>
              <a:rPr lang="en" sz="1600">
                <a:solidFill>
                  <a:srgbClr val="9900FF"/>
                </a:solidFill>
              </a:rPr>
              <a:t> над твоими словами.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622500" y="2126511"/>
            <a:ext cx="524400" cy="37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230400" y="2428175"/>
            <a:ext cx="81300" cy="1108800"/>
          </a:xfrm>
          <a:prstGeom prst="rect">
            <a:avLst/>
          </a:prstGeom>
          <a:solidFill>
            <a:srgbClr val="9900FF">
              <a:alpha val="2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6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8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8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8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🖊 </a:t>
            </a:r>
            <a:r>
              <a:rPr lang="en" sz="4500" u="sng">
                <a:solidFill>
                  <a:srgbClr val="364364"/>
                </a:solidFill>
              </a:rPr>
              <a:t>U</a:t>
            </a:r>
            <a:r>
              <a:rPr lang="en" sz="4500">
                <a:solidFill>
                  <a:srgbClr val="364364"/>
                </a:solidFill>
              </a:rPr>
              <a:t>sage</a:t>
            </a:r>
            <a:endParaRPr sz="4500">
              <a:solidFill>
                <a:srgbClr val="364364"/>
              </a:solidFill>
            </a:endParaRPr>
          </a:p>
        </p:txBody>
      </p:sp>
      <p:grpSp>
        <p:nvGrpSpPr>
          <p:cNvPr id="175" name="Google Shape;175;p19"/>
          <p:cNvGrpSpPr/>
          <p:nvPr/>
        </p:nvGrpSpPr>
        <p:grpSpPr>
          <a:xfrm>
            <a:off x="8183700" y="180075"/>
            <a:ext cx="648600" cy="648600"/>
            <a:chOff x="5037650" y="614425"/>
            <a:chExt cx="648600" cy="648600"/>
          </a:xfrm>
        </p:grpSpPr>
        <p:sp>
          <p:nvSpPr>
            <p:cNvPr id="176" name="Google Shape;176;p19"/>
            <p:cNvSpPr/>
            <p:nvPr/>
          </p:nvSpPr>
          <p:spPr>
            <a:xfrm>
              <a:off x="5037650" y="614425"/>
              <a:ext cx="648600" cy="648600"/>
            </a:xfrm>
            <a:prstGeom prst="ellipse">
              <a:avLst/>
            </a:prstGeom>
            <a:solidFill>
              <a:srgbClr val="364364">
                <a:alpha val="54549"/>
              </a:srgbClr>
            </a:solidFill>
            <a:ln>
              <a:noFill/>
            </a:ln>
            <a:effectLst>
              <a:outerShdw blurRad="142875" dist="952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5188700" y="823225"/>
              <a:ext cx="346500" cy="23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19"/>
          <p:cNvSpPr/>
          <p:nvPr/>
        </p:nvSpPr>
        <p:spPr>
          <a:xfrm>
            <a:off x="-994425" y="0"/>
            <a:ext cx="524400" cy="69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{}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179" name="Google Shape;179;p19"/>
          <p:cNvGrpSpPr/>
          <p:nvPr/>
        </p:nvGrpSpPr>
        <p:grpSpPr>
          <a:xfrm flipH="1">
            <a:off x="311700" y="180075"/>
            <a:ext cx="648600" cy="648600"/>
            <a:chOff x="5037650" y="614425"/>
            <a:chExt cx="648600" cy="648600"/>
          </a:xfrm>
        </p:grpSpPr>
        <p:sp>
          <p:nvSpPr>
            <p:cNvPr id="180" name="Google Shape;180;p19"/>
            <p:cNvSpPr/>
            <p:nvPr/>
          </p:nvSpPr>
          <p:spPr>
            <a:xfrm>
              <a:off x="5037650" y="614425"/>
              <a:ext cx="648600" cy="648600"/>
            </a:xfrm>
            <a:prstGeom prst="ellipse">
              <a:avLst/>
            </a:prstGeom>
            <a:solidFill>
              <a:srgbClr val="364364">
                <a:alpha val="54549"/>
              </a:srgbClr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5188700" y="823225"/>
              <a:ext cx="346500" cy="23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9"/>
          <p:cNvSpPr txBox="1"/>
          <p:nvPr/>
        </p:nvSpPr>
        <p:spPr>
          <a:xfrm>
            <a:off x="3758225" y="1900000"/>
            <a:ext cx="2658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4A7D6"/>
                </a:solidFill>
              </a:rPr>
              <a:t>if</a:t>
            </a:r>
            <a:endParaRPr sz="6000">
              <a:solidFill>
                <a:srgbClr val="B4A7D6"/>
              </a:solidFill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4181825" y="3322850"/>
            <a:ext cx="44325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B4A7D6"/>
                </a:solidFill>
              </a:rPr>
              <a:t>unless</a:t>
            </a:r>
            <a:endParaRPr sz="5000">
              <a:solidFill>
                <a:srgbClr val="D5A6BD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5773600" y="2372125"/>
            <a:ext cx="3135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B4A7D6"/>
                </a:solidFill>
              </a:rPr>
              <a:t>when</a:t>
            </a:r>
            <a:endParaRPr sz="7000">
              <a:solidFill>
                <a:srgbClr val="B4A7D6"/>
              </a:solidFill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🖊 </a:t>
            </a:r>
            <a:r>
              <a:rPr lang="en" sz="4500" u="sng">
                <a:solidFill>
                  <a:srgbClr val="364364"/>
                </a:solidFill>
              </a:rPr>
              <a:t>И</a:t>
            </a:r>
            <a:r>
              <a:rPr lang="en" sz="4500">
                <a:solidFill>
                  <a:srgbClr val="364364"/>
                </a:solidFill>
              </a:rPr>
              <a:t>спользование</a:t>
            </a:r>
            <a:endParaRPr sz="4500">
              <a:solidFill>
                <a:srgbClr val="364364"/>
              </a:solidFill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11700" y="1677575"/>
            <a:ext cx="8520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00FF"/>
                </a:solidFill>
              </a:rPr>
              <a:t>Мы можем использовать этот условный тип, чтобы говорить о вещах в будущем, которые, вероятно, не сбудутся. Обычно используется когда мы говорим о мечтах, о гипотетических ситуациях.</a:t>
            </a:r>
            <a:br>
              <a:rPr lang="en" sz="1600">
                <a:solidFill>
                  <a:srgbClr val="9900FF"/>
                </a:solidFill>
              </a:rPr>
            </a:br>
            <a:endParaRPr sz="1600">
              <a:solidFill>
                <a:srgbClr val="9900FF"/>
              </a:solidFill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230400" y="1677575"/>
            <a:ext cx="81300" cy="826800"/>
          </a:xfrm>
          <a:prstGeom prst="rect">
            <a:avLst/>
          </a:prstGeom>
          <a:solidFill>
            <a:srgbClr val="9900FF">
              <a:alpha val="2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311700" y="4699200"/>
            <a:ext cx="85206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📜 </a:t>
            </a:r>
            <a:r>
              <a:rPr lang="en" sz="2000" u="sng">
                <a:solidFill>
                  <a:schemeClr val="hlink"/>
                </a:solidFill>
                <a:hlinkClick r:id="rId4" action="ppaction://hlinksldjump"/>
              </a:rPr>
              <a:t>Table of contents</a:t>
            </a:r>
            <a:r>
              <a:rPr lang="en" sz="2000" i="1" u="sng">
                <a:solidFill>
                  <a:schemeClr val="hlink"/>
                </a:solidFill>
                <a:hlinkClick r:id="rId4" action="ppaction://hlinksldjump"/>
              </a:rPr>
              <a:t> (содержание)</a:t>
            </a:r>
            <a:endParaRPr sz="2000" i="1">
              <a:solidFill>
                <a:srgbClr val="3643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400"/>
                            </p:stCondLst>
                            <p:childTnLst>
                              <p:par>
                                <p:cTn id="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4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4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🆗 </a:t>
            </a:r>
            <a:r>
              <a:rPr lang="en" sz="4500" u="sng">
                <a:solidFill>
                  <a:srgbClr val="364364"/>
                </a:solidFill>
              </a:rPr>
              <a:t>E</a:t>
            </a:r>
            <a:r>
              <a:rPr lang="en" sz="4500">
                <a:solidFill>
                  <a:srgbClr val="364364"/>
                </a:solidFill>
              </a:rPr>
              <a:t>xit?</a:t>
            </a:r>
            <a:endParaRPr sz="4500">
              <a:solidFill>
                <a:srgbClr val="364364"/>
              </a:solidFill>
            </a:endParaRPr>
          </a:p>
        </p:txBody>
      </p:sp>
      <p:grpSp>
        <p:nvGrpSpPr>
          <p:cNvPr id="194" name="Google Shape;194;p20"/>
          <p:cNvGrpSpPr/>
          <p:nvPr/>
        </p:nvGrpSpPr>
        <p:grpSpPr>
          <a:xfrm>
            <a:off x="8183700" y="180075"/>
            <a:ext cx="648600" cy="648600"/>
            <a:chOff x="5037650" y="614425"/>
            <a:chExt cx="648600" cy="648600"/>
          </a:xfrm>
        </p:grpSpPr>
        <p:sp>
          <p:nvSpPr>
            <p:cNvPr id="195" name="Google Shape;195;p20"/>
            <p:cNvSpPr/>
            <p:nvPr/>
          </p:nvSpPr>
          <p:spPr>
            <a:xfrm>
              <a:off x="5037650" y="614425"/>
              <a:ext cx="648600" cy="648600"/>
            </a:xfrm>
            <a:prstGeom prst="ellipse">
              <a:avLst/>
            </a:prstGeom>
            <a:solidFill>
              <a:srgbClr val="364364">
                <a:alpha val="54549"/>
              </a:srgbClr>
            </a:solidFill>
            <a:ln>
              <a:noFill/>
            </a:ln>
            <a:effectLst>
              <a:outerShdw blurRad="142875" dist="952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5188700" y="823225"/>
              <a:ext cx="346500" cy="23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0"/>
          <p:cNvSpPr/>
          <p:nvPr/>
        </p:nvSpPr>
        <p:spPr>
          <a:xfrm>
            <a:off x="-994425" y="0"/>
            <a:ext cx="524400" cy="69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{}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198" name="Google Shape;198;p20"/>
          <p:cNvGrpSpPr/>
          <p:nvPr/>
        </p:nvGrpSpPr>
        <p:grpSpPr>
          <a:xfrm flipH="1">
            <a:off x="311700" y="180075"/>
            <a:ext cx="648600" cy="648600"/>
            <a:chOff x="5037650" y="614425"/>
            <a:chExt cx="648600" cy="648600"/>
          </a:xfrm>
        </p:grpSpPr>
        <p:sp>
          <p:nvSpPr>
            <p:cNvPr id="199" name="Google Shape;199;p20"/>
            <p:cNvSpPr/>
            <p:nvPr/>
          </p:nvSpPr>
          <p:spPr>
            <a:xfrm>
              <a:off x="5037650" y="614425"/>
              <a:ext cx="648600" cy="648600"/>
            </a:xfrm>
            <a:prstGeom prst="ellipse">
              <a:avLst/>
            </a:prstGeom>
            <a:solidFill>
              <a:srgbClr val="364364">
                <a:alpha val="54549"/>
              </a:srgbClr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5188700" y="823225"/>
              <a:ext cx="346500" cy="23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0"/>
          <p:cNvSpPr txBox="1"/>
          <p:nvPr/>
        </p:nvSpPr>
        <p:spPr>
          <a:xfrm>
            <a:off x="3758225" y="1900000"/>
            <a:ext cx="2658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4A7D6"/>
                </a:solidFill>
              </a:rPr>
              <a:t>if</a:t>
            </a:r>
            <a:endParaRPr sz="6000">
              <a:solidFill>
                <a:srgbClr val="B4A7D6"/>
              </a:solidFill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4181825" y="3322850"/>
            <a:ext cx="44325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B4A7D6"/>
                </a:solidFill>
              </a:rPr>
              <a:t>unless</a:t>
            </a:r>
            <a:endParaRPr sz="5000">
              <a:solidFill>
                <a:srgbClr val="D5A6BD"/>
              </a:solidFill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5773600" y="2372125"/>
            <a:ext cx="3135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B4A7D6"/>
                </a:solidFill>
              </a:rPr>
              <a:t>when</a:t>
            </a:r>
            <a:endParaRPr sz="7000">
              <a:solidFill>
                <a:srgbClr val="B4A7D6"/>
              </a:solidFill>
            </a:endParaRPr>
          </a:p>
        </p:txBody>
      </p:sp>
      <p:sp>
        <p:nvSpPr>
          <p:cNvPr id="204" name="Google Shape;204;p20"/>
          <p:cNvSpPr txBox="1">
            <a:spLocks noGrp="1"/>
          </p:cNvSpPr>
          <p:nvPr>
            <p:ph type="ctrTitle"/>
          </p:nvPr>
        </p:nvSpPr>
        <p:spPr>
          <a:xfrm>
            <a:off x="311700" y="-12"/>
            <a:ext cx="85206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🆗 </a:t>
            </a:r>
            <a:r>
              <a:rPr lang="en" sz="4500" u="sng">
                <a:solidFill>
                  <a:srgbClr val="364364"/>
                </a:solidFill>
              </a:rPr>
              <a:t>В</a:t>
            </a:r>
            <a:r>
              <a:rPr lang="en" sz="4500">
                <a:solidFill>
                  <a:srgbClr val="364364"/>
                </a:solidFill>
              </a:rPr>
              <a:t>ыйти?</a:t>
            </a:r>
            <a:endParaRPr sz="4500">
              <a:solidFill>
                <a:srgbClr val="364364"/>
              </a:solidFill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311700" y="1677575"/>
            <a:ext cx="85206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При выборе </a:t>
            </a:r>
            <a:r>
              <a:rPr lang="en" sz="1600" i="1">
                <a:solidFill>
                  <a:srgbClr val="9900FF"/>
                </a:solidFill>
              </a:rPr>
              <a:t>Да</a:t>
            </a:r>
            <a:r>
              <a:rPr lang="en" sz="1600">
                <a:solidFill>
                  <a:srgbClr val="9900FF"/>
                </a:solidFill>
              </a:rPr>
              <a:t> презентация будет завершена. При выборе </a:t>
            </a:r>
            <a:r>
              <a:rPr lang="en" sz="1600" i="1">
                <a:solidFill>
                  <a:srgbClr val="9900FF"/>
                </a:solidFill>
              </a:rPr>
              <a:t>Нет</a:t>
            </a:r>
            <a:r>
              <a:rPr lang="en" sz="1600">
                <a:solidFill>
                  <a:srgbClr val="9900FF"/>
                </a:solidFill>
              </a:rPr>
              <a:t> Вы будете перенаправлены к содержанию презентации.</a:t>
            </a:r>
            <a:endParaRPr sz="1600" i="1">
              <a:solidFill>
                <a:srgbClr val="9900FF"/>
              </a:solidFill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230400" y="1677575"/>
            <a:ext cx="81300" cy="648600"/>
          </a:xfrm>
          <a:prstGeom prst="rect">
            <a:avLst/>
          </a:prstGeom>
          <a:solidFill>
            <a:srgbClr val="9900FF">
              <a:alpha val="2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311700" y="4699200"/>
            <a:ext cx="85206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📜 </a:t>
            </a:r>
            <a:r>
              <a:rPr lang="en" sz="2000" u="sng">
                <a:solidFill>
                  <a:schemeClr val="hlink"/>
                </a:solidFill>
                <a:hlinkClick r:id="rId4" action="ppaction://hlinksldjump"/>
              </a:rPr>
              <a:t>Table of contents</a:t>
            </a:r>
            <a:r>
              <a:rPr lang="en" sz="2000" i="1" u="sng">
                <a:solidFill>
                  <a:schemeClr val="hlink"/>
                </a:solidFill>
                <a:hlinkClick r:id="rId4" action="ppaction://hlinksldjump"/>
              </a:rPr>
              <a:t> (содержание)</a:t>
            </a:r>
            <a:endParaRPr sz="2000">
              <a:solidFill>
                <a:srgbClr val="364364"/>
              </a:solidFill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230400" y="2531375"/>
            <a:ext cx="81300" cy="648600"/>
          </a:xfrm>
          <a:prstGeom prst="rect">
            <a:avLst/>
          </a:prstGeom>
          <a:solidFill>
            <a:srgbClr val="9900FF">
              <a:alpha val="2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311700" y="2531375"/>
            <a:ext cx="85206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 action="ppaction://hlinksldjump"/>
              </a:rPr>
              <a:t>Да</a:t>
            </a:r>
            <a:endParaRPr sz="160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 action="ppaction://hlinksldjump"/>
              </a:rPr>
              <a:t>Нет</a:t>
            </a:r>
            <a:endParaRPr sz="1600">
              <a:solidFill>
                <a:srgbClr val="99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4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6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6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6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6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959100" y="2119950"/>
            <a:ext cx="70482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64364"/>
                </a:solidFill>
              </a:rPr>
              <a:t>💎 Thanks for watching!</a:t>
            </a:r>
            <a:endParaRPr sz="4500">
              <a:solidFill>
                <a:srgbClr val="364364"/>
              </a:solidFill>
            </a:endParaRPr>
          </a:p>
        </p:txBody>
      </p:sp>
      <p:grpSp>
        <p:nvGrpSpPr>
          <p:cNvPr id="215" name="Google Shape;215;p21"/>
          <p:cNvGrpSpPr/>
          <p:nvPr/>
        </p:nvGrpSpPr>
        <p:grpSpPr>
          <a:xfrm flipH="1">
            <a:off x="120900" y="2247450"/>
            <a:ext cx="648600" cy="648600"/>
            <a:chOff x="5037650" y="614425"/>
            <a:chExt cx="648600" cy="648600"/>
          </a:xfrm>
        </p:grpSpPr>
        <p:sp>
          <p:nvSpPr>
            <p:cNvPr id="216" name="Google Shape;216;p21"/>
            <p:cNvSpPr/>
            <p:nvPr/>
          </p:nvSpPr>
          <p:spPr>
            <a:xfrm>
              <a:off x="5037650" y="614425"/>
              <a:ext cx="648600" cy="648600"/>
            </a:xfrm>
            <a:prstGeom prst="ellipse">
              <a:avLst/>
            </a:prstGeom>
            <a:solidFill>
              <a:srgbClr val="364364">
                <a:alpha val="54549"/>
              </a:srgbClr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5188700" y="823225"/>
              <a:ext cx="346500" cy="23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21"/>
          <p:cNvSpPr/>
          <p:nvPr/>
        </p:nvSpPr>
        <p:spPr>
          <a:xfrm>
            <a:off x="-994425" y="0"/>
            <a:ext cx="524400" cy="69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{}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2319325" y="505225"/>
            <a:ext cx="19131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4A7D6"/>
                </a:solidFill>
              </a:rPr>
              <a:t>if</a:t>
            </a:r>
            <a:endParaRPr sz="6000">
              <a:solidFill>
                <a:srgbClr val="B4A7D6"/>
              </a:solidFill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5743800" y="3965225"/>
            <a:ext cx="3135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B4A7D6"/>
                </a:solidFill>
              </a:rPr>
              <a:t>unless</a:t>
            </a:r>
            <a:endParaRPr sz="7000">
              <a:solidFill>
                <a:srgbClr val="B4A7D6"/>
              </a:solidFill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311925" y="3623750"/>
            <a:ext cx="23202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B4A7D6"/>
                </a:solidFill>
              </a:rPr>
              <a:t>when</a:t>
            </a:r>
            <a:endParaRPr sz="5000">
              <a:solidFill>
                <a:srgbClr val="D5A6BD"/>
              </a:solidFill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222875" y="0"/>
            <a:ext cx="85206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📑 </a:t>
            </a:r>
            <a:r>
              <a:rPr lang="en" sz="2000" i="1" dirty="0">
                <a:solidFill>
                  <a:srgbClr val="A3AFFF"/>
                </a:solidFill>
              </a:rPr>
              <a:t>Создано </a:t>
            </a:r>
            <a:r>
              <a:rPr lang="en-US" sz="2000" i="1" u="sng">
                <a:solidFill>
                  <a:schemeClr val="hlink"/>
                </a:solidFill>
                <a:hlinkClick r:id="rId4"/>
              </a:rPr>
              <a:t>Emily Grace Seville</a:t>
            </a:r>
            <a:endParaRPr sz="2000" i="1" dirty="0">
              <a:solidFill>
                <a:srgbClr val="A3AFFF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ctrTitle"/>
          </p:nvPr>
        </p:nvSpPr>
        <p:spPr>
          <a:xfrm>
            <a:off x="729945" y="2119950"/>
            <a:ext cx="768401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364364"/>
                </a:solidFill>
              </a:rPr>
              <a:t>💎 Спасибо за просмотр!</a:t>
            </a:r>
            <a:endParaRPr sz="4500" dirty="0">
              <a:solidFill>
                <a:srgbClr val="364364"/>
              </a:solidFill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11700" y="4699200"/>
            <a:ext cx="85206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🌍 </a:t>
            </a:r>
            <a:r>
              <a:rPr lang="en" sz="20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 presentations</a:t>
            </a:r>
            <a:r>
              <a:rPr lang="en" sz="2000" i="1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(Другие презентации)</a:t>
            </a:r>
            <a:endParaRPr sz="2000" i="1">
              <a:solidFill>
                <a:srgbClr val="3643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4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00"/>
                            </p:stCondLst>
                            <p:childTnLst>
                              <p:par>
                                <p:cTn id="66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4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600"/>
                            </p:stCondLst>
                            <p:childTnLst>
                              <p:par>
                                <p:cTn id="7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4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4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On-screen Show (16:9)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📚 Conditionals</vt:lpstr>
      <vt:lpstr>📜 Table of contents</vt:lpstr>
      <vt:lpstr>🔧 Structure (1st type)</vt:lpstr>
      <vt:lpstr>🖊 Usage</vt:lpstr>
      <vt:lpstr>🔧 Structure (2nd type)</vt:lpstr>
      <vt:lpstr>📙 Notes</vt:lpstr>
      <vt:lpstr>🖊 Usage</vt:lpstr>
      <vt:lpstr>🆗 Exit?</vt:lpstr>
      <vt:lpstr>💎 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Виктория Мурадян</cp:lastModifiedBy>
  <cp:revision>2</cp:revision>
  <dcterms:modified xsi:type="dcterms:W3CDTF">2024-12-21T09:20:35Z</dcterms:modified>
</cp:coreProperties>
</file>