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B74654-532A-4509-BE0C-59BB5E4AE570}">
  <a:tblStyle styleId="{27B74654-532A-4509-BE0C-59BB5E4AE5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obs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ba7a596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3ba7a596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3ba7a59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3ba7a59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9c481f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9c481f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3ba7a59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3ba7a59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9c481f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39c481f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ba7a596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ba7a596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3ba7a59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3ba7a59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3ba7a596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3ba7a596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3ba7a596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3ba7a596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3ba7a59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3ba7a59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16.jpg"/><Relationship Id="rId6" Type="http://schemas.openxmlformats.org/officeDocument/2006/relationships/image" Target="../media/image5.png"/><Relationship Id="rId7" Type="http://schemas.openxmlformats.org/officeDocument/2006/relationships/image" Target="../media/image7.jp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9" Type="http://schemas.openxmlformats.org/officeDocument/2006/relationships/image" Target="../media/image3.png"/><Relationship Id="rId5" Type="http://schemas.openxmlformats.org/officeDocument/2006/relationships/image" Target="../media/image10.jpg"/><Relationship Id="rId6" Type="http://schemas.openxmlformats.org/officeDocument/2006/relationships/image" Target="../media/image21.jpg"/><Relationship Id="rId7" Type="http://schemas.openxmlformats.org/officeDocument/2006/relationships/image" Target="../media/image12.jpg"/><Relationship Id="rId8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7.jp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324750" y="2017650"/>
            <a:ext cx="481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Halloween</a:t>
            </a:r>
            <a:endParaRPr b="1" sz="60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21973" r="21973" t="0"/>
          <a:stretch/>
        </p:blipFill>
        <p:spPr>
          <a:xfrm>
            <a:off x="0" y="-3"/>
            <a:ext cx="43247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0" y="1642100"/>
            <a:ext cx="5715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Традиционные цвета праздника</a:t>
            </a:r>
            <a:endParaRPr b="1" sz="30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черный &amp; оранжевый</a:t>
            </a:r>
            <a:endParaRPr b="1" sz="30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992" y="-1"/>
            <a:ext cx="34290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2895700" y="2854900"/>
            <a:ext cx="584100" cy="646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900"/>
              </a:gs>
              <a:gs pos="27000">
                <a:srgbClr val="B36B00"/>
              </a:gs>
              <a:gs pos="33000">
                <a:srgbClr val="794800"/>
              </a:gs>
              <a:gs pos="100000">
                <a:srgbClr val="261709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235200" y="2854900"/>
            <a:ext cx="584100" cy="646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CACAC"/>
              </a:gs>
              <a:gs pos="27000">
                <a:srgbClr val="767676"/>
              </a:gs>
              <a:gs pos="33000">
                <a:srgbClr val="4D4D4D"/>
              </a:gs>
              <a:gs pos="100000">
                <a:srgbClr val="000000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4324750" y="1555800"/>
            <a:ext cx="4819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Thanks for watching!</a:t>
            </a:r>
            <a:endParaRPr b="1" sz="60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21973" r="21973" t="0"/>
          <a:stretch/>
        </p:blipFill>
        <p:spPr>
          <a:xfrm>
            <a:off x="0" y="-3"/>
            <a:ext cx="43247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25763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{27B74654-532A-4509-BE0C-59BB5E4AE570}</a:tableStyleId>
              </a:tblPr>
              <a:tblGrid>
                <a:gridCol w="3030825"/>
                <a:gridCol w="3030825"/>
                <a:gridCol w="3030825"/>
              </a:tblGrid>
              <a:tr h="25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" name="Google Shape;61;p14"/>
          <p:cNvSpPr/>
          <p:nvPr/>
        </p:nvSpPr>
        <p:spPr>
          <a:xfrm>
            <a:off x="25775" y="222035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pumpkin</a:t>
            </a:r>
            <a:endParaRPr b="1" sz="1600">
              <a:solidFill>
                <a:srgbClr val="B4A7D6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061413" y="222035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spider</a:t>
            </a:r>
            <a:endParaRPr b="1" sz="1600">
              <a:solidFill>
                <a:srgbClr val="B4A7D6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077738" y="222035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ghost</a:t>
            </a:r>
            <a:endParaRPr b="1" sz="1600">
              <a:solidFill>
                <a:srgbClr val="B4A7D6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5763" y="479220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black cat</a:t>
            </a:r>
            <a:endParaRPr b="1" sz="1600">
              <a:solidFill>
                <a:srgbClr val="B4A7D6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061400" y="479220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witch</a:t>
            </a:r>
            <a:endParaRPr b="1" sz="1600">
              <a:solidFill>
                <a:srgbClr val="B4A7D6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077750" y="479220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mummy</a:t>
            </a:r>
            <a:endParaRPr b="1" sz="1600">
              <a:solidFill>
                <a:srgbClr val="B4A7D6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50" y="0"/>
            <a:ext cx="2220350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1838" y="0"/>
            <a:ext cx="2220350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7138" y="2571650"/>
            <a:ext cx="2220350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9288" y="0"/>
            <a:ext cx="2297422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7">
            <a:alphaModFix/>
          </a:blip>
          <a:srcRect b="12467" l="20629" r="22384" t="12474"/>
          <a:stretch/>
        </p:blipFill>
        <p:spPr>
          <a:xfrm>
            <a:off x="703125" y="2571850"/>
            <a:ext cx="1685802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5651" y="2571849"/>
            <a:ext cx="2652722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3949050" y="423575"/>
            <a:ext cx="1207376" cy="1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942338" y="423575"/>
            <a:ext cx="1207376" cy="1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6994313" y="423575"/>
            <a:ext cx="1207376" cy="1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3929763" y="2995325"/>
            <a:ext cx="1207376" cy="1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923050" y="2995325"/>
            <a:ext cx="1207376" cy="1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6975025" y="2995325"/>
            <a:ext cx="1207376" cy="1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5"/>
          <p:cNvGraphicFramePr/>
          <p:nvPr/>
        </p:nvGraphicFramePr>
        <p:xfrm>
          <a:off x="25763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{27B74654-532A-4509-BE0C-59BB5E4AE570}</a:tableStyleId>
              </a:tblPr>
              <a:tblGrid>
                <a:gridCol w="3030825"/>
                <a:gridCol w="3030825"/>
                <a:gridCol w="3030825"/>
              </a:tblGrid>
              <a:tr h="25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5"/>
          <p:cNvSpPr/>
          <p:nvPr/>
        </p:nvSpPr>
        <p:spPr>
          <a:xfrm>
            <a:off x="25775" y="222035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skeleton</a:t>
            </a:r>
            <a:endParaRPr b="1" sz="1600">
              <a:solidFill>
                <a:srgbClr val="B4A7D6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061413" y="222035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vampire</a:t>
            </a:r>
            <a:endParaRPr b="1" sz="1600">
              <a:solidFill>
                <a:srgbClr val="B4A7D6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077738" y="222035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haunted house</a:t>
            </a:r>
            <a:endParaRPr b="1" sz="1600">
              <a:solidFill>
                <a:srgbClr val="B4A7D6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5763" y="479220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bat</a:t>
            </a:r>
            <a:endParaRPr b="1" sz="1600">
              <a:solidFill>
                <a:srgbClr val="B4A7D6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061400" y="479220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trick or treat</a:t>
            </a:r>
            <a:endParaRPr b="1" sz="1600">
              <a:solidFill>
                <a:srgbClr val="B4A7D6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077750" y="4792200"/>
            <a:ext cx="3040500" cy="351300"/>
          </a:xfrm>
          <a:prstGeom prst="rect">
            <a:avLst/>
          </a:prstGeom>
          <a:gradFill>
            <a:gsLst>
              <a:gs pos="0">
                <a:srgbClr val="4D28AA"/>
              </a:gs>
              <a:gs pos="27000">
                <a:srgbClr val="361E74"/>
              </a:gs>
              <a:gs pos="33000">
                <a:srgbClr val="2A1859"/>
              </a:gs>
              <a:gs pos="100000">
                <a:srgbClr val="10092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A7D6"/>
                </a:solidFill>
              </a:rPr>
              <a:t>broom</a:t>
            </a:r>
            <a:endParaRPr b="1" sz="1600">
              <a:solidFill>
                <a:srgbClr val="B4A7D6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13" y="0"/>
            <a:ext cx="1585450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308" l="0" r="0" t="308"/>
          <a:stretch/>
        </p:blipFill>
        <p:spPr>
          <a:xfrm>
            <a:off x="3461838" y="0"/>
            <a:ext cx="2220350" cy="222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7138" y="2571650"/>
            <a:ext cx="2220350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 rotWithShape="1">
          <a:blip r:embed="rId6">
            <a:alphaModFix/>
          </a:blip>
          <a:srcRect b="1671" l="0" r="0" t="1681"/>
          <a:stretch/>
        </p:blipFill>
        <p:spPr>
          <a:xfrm>
            <a:off x="6449288" y="0"/>
            <a:ext cx="2297422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875" y="2571850"/>
            <a:ext cx="2220326" cy="22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8">
            <a:alphaModFix/>
          </a:blip>
          <a:srcRect b="0" l="6762" r="6754" t="0"/>
          <a:stretch/>
        </p:blipFill>
        <p:spPr>
          <a:xfrm>
            <a:off x="3245651" y="2571849"/>
            <a:ext cx="2652722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3949050" y="423575"/>
            <a:ext cx="1207376" cy="1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942338" y="423575"/>
            <a:ext cx="1207376" cy="1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6994313" y="423575"/>
            <a:ext cx="1207376" cy="1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3929763" y="2995325"/>
            <a:ext cx="1207376" cy="1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923050" y="2995325"/>
            <a:ext cx="1207376" cy="1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9">
            <a:alphaModFix/>
          </a:blip>
          <a:srcRect b="23431" l="32499" r="32502" t="23436"/>
          <a:stretch/>
        </p:blipFill>
        <p:spPr>
          <a:xfrm>
            <a:off x="6975025" y="2995325"/>
            <a:ext cx="1207376" cy="1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75" y="165275"/>
            <a:ext cx="2402600" cy="201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925" y="165275"/>
            <a:ext cx="21240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 b="12467" l="20629" r="22384" t="12474"/>
          <a:stretch/>
        </p:blipFill>
        <p:spPr>
          <a:xfrm>
            <a:off x="154475" y="2932525"/>
            <a:ext cx="1608950" cy="21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1400" y="2729650"/>
            <a:ext cx="2402601" cy="2322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2190100" y="1132650"/>
            <a:ext cx="4763700" cy="287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The witches fly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Across the sky,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The owls go, «Who? Who? Who?»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The black cats yowl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And green ghosts howl,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«Scary Halloween to you!»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0" y="1517400"/>
            <a:ext cx="5183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Хэ́ллоуин (англ. Halloween, All</a:t>
            </a:r>
            <a:endParaRPr b="1" sz="25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Hallows' Eve или All Saints' Eve)</a:t>
            </a:r>
            <a:endParaRPr b="1" sz="25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Отмечается 31 октября, в канун</a:t>
            </a:r>
            <a:endParaRPr b="1" sz="25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Дня всех святых.</a:t>
            </a:r>
            <a:endParaRPr b="1" sz="25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660" y="0"/>
            <a:ext cx="396033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2895150" y="708150"/>
            <a:ext cx="624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Jack-o'-lantern — Джек-Фонарь</a:t>
            </a:r>
            <a:endParaRPr b="1" sz="30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2895160" cy="5143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149" y="2019000"/>
            <a:ext cx="6249000" cy="312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8"/>
          <p:cNvCxnSpPr/>
          <p:nvPr/>
        </p:nvCxnSpPr>
        <p:spPr>
          <a:xfrm>
            <a:off x="2885225" y="-9525"/>
            <a:ext cx="0" cy="514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2939100" y="2248500"/>
            <a:ext cx="326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Костюмы</a:t>
            </a:r>
            <a:endParaRPr b="1" sz="30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889" y="-13"/>
            <a:ext cx="293912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12107" r="4161" t="0"/>
          <a:stretch/>
        </p:blipFill>
        <p:spPr>
          <a:xfrm>
            <a:off x="0" y="0"/>
            <a:ext cx="29391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0" y="2248500"/>
            <a:ext cx="518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Trick-or-treating</a:t>
            </a:r>
            <a:endParaRPr b="1" sz="30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4128" l="0" r="0" t="4128"/>
          <a:stretch/>
        </p:blipFill>
        <p:spPr>
          <a:xfrm>
            <a:off x="5183660" y="0"/>
            <a:ext cx="39603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3429000" y="2248500"/>
            <a:ext cx="571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Аттракционы</a:t>
            </a:r>
            <a:endParaRPr b="1" sz="30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-1"/>
            <a:ext cx="34290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