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F"/>
    <a:srgbClr val="CCE7EA"/>
    <a:srgbClr val="FFFFFF"/>
    <a:srgbClr val="44546A"/>
    <a:srgbClr val="005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fishery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productivity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regions.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appropriately,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546" y="1122363"/>
            <a:ext cx="6646653" cy="2387600"/>
          </a:xfrm>
        </p:spPr>
        <p:txBody>
          <a:bodyPr anchor="t">
            <a:normAutofit/>
          </a:bodyPr>
          <a:lstStyle>
            <a:lvl1pPr algn="r">
              <a:defRPr sz="4400" b="1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546" y="3602038"/>
            <a:ext cx="6646653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2D5261DF-521C-4ACB-B806-50BDCDF82283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9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0877DAA8-2C8A-416F-B947-E368B341E828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8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804" y="1709739"/>
            <a:ext cx="6379784" cy="2852737"/>
          </a:xfrm>
        </p:spPr>
        <p:txBody>
          <a:bodyPr anchor="t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0804" y="4589464"/>
            <a:ext cx="6379784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Google Shape;48;p8">
            <a:extLst>
              <a:ext uri="{FF2B5EF4-FFF2-40B4-BE49-F238E27FC236}">
                <a16:creationId xmlns:a16="http://schemas.microsoft.com/office/drawing/2014/main" id="{48C2D3DE-7B6D-4B2B-AC31-658451BEF27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Google Shape;48;p8">
            <a:extLst>
              <a:ext uri="{FF2B5EF4-FFF2-40B4-BE49-F238E27FC236}">
                <a16:creationId xmlns:a16="http://schemas.microsoft.com/office/drawing/2014/main" id="{5F4B8504-767A-41DE-B215-A2B4AC64BD3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9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Google Shape;48;p8">
            <a:extLst>
              <a:ext uri="{FF2B5EF4-FFF2-40B4-BE49-F238E27FC236}">
                <a16:creationId xmlns:a16="http://schemas.microsoft.com/office/drawing/2014/main" id="{C4840EB1-DD06-4964-9F1E-215179B0663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6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081CECCE-5B3F-4EE7-A2FA-68CEDAF93D4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4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;p8">
            <a:extLst>
              <a:ext uri="{FF2B5EF4-FFF2-40B4-BE49-F238E27FC236}">
                <a16:creationId xmlns:a16="http://schemas.microsoft.com/office/drawing/2014/main" id="{E67C0610-D782-43CA-8C6F-B520BBD954E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6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1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oogle Shape;45;p8">
            <a:extLst>
              <a:ext uri="{FF2B5EF4-FFF2-40B4-BE49-F238E27FC236}">
                <a16:creationId xmlns:a16="http://schemas.microsoft.com/office/drawing/2014/main" id="{9DD406D5-5A90-4647-9387-777A5E07F8FD}"/>
              </a:ext>
            </a:extLst>
          </p:cNvPr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rgbClr val="CCE7EA"/>
          </a:solidFill>
          <a:ln>
            <a:solidFill>
              <a:srgbClr val="CCE7E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50;p8" descr="NOAA-Fisheries-horizontal.png">
            <a:extLst>
              <a:ext uri="{FF2B5EF4-FFF2-40B4-BE49-F238E27FC236}">
                <a16:creationId xmlns:a16="http://schemas.microsoft.com/office/drawing/2014/main" id="{9B6A2B38-C175-442C-B7F3-1F460450C35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4504" y="6419088"/>
            <a:ext cx="1643940" cy="3887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9;p8">
            <a:extLst>
              <a:ext uri="{FF2B5EF4-FFF2-40B4-BE49-F238E27FC236}">
                <a16:creationId xmlns:a16="http://schemas.microsoft.com/office/drawing/2014/main" id="{22979DDD-80AB-4327-A71D-39ADB533A320}"/>
              </a:ext>
            </a:extLst>
          </p:cNvPr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00467F"/>
          </a:solidFill>
          <a:ln>
            <a:solidFill>
              <a:srgbClr val="00467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48;p8">
            <a:extLst>
              <a:ext uri="{FF2B5EF4-FFF2-40B4-BE49-F238E27FC236}">
                <a16:creationId xmlns:a16="http://schemas.microsoft.com/office/drawing/2014/main" id="{0BBD4EBF-6AB0-471C-974C-440DBA48BAF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2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4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Emily.Markowitz@noaa.gov" TargetMode="External" /><Relationship Id="rId3" Type="http://schemas.openxmlformats.org/officeDocument/2006/relationships/hyperlink" Target="https://github.com/alexadibenedetto" TargetMode="External" /><Relationship Id="rId4" Type="http://schemas.openxmlformats.org/officeDocument/2006/relationships/hyperlink" Target="https://www.linkedin.com/in/alexadibenedetto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546" y="1122363"/>
            <a:ext cx="6646653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U.S.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Fisheries</a:t>
            </a:r>
            <a:r>
              <a:rPr/>
              <a:t> </a:t>
            </a:r>
            <a:r>
              <a:rPr/>
              <a:t>—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546" y="3602038"/>
            <a:ext cx="6646653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804" y="1709739"/>
            <a:ext cx="6379784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Measuring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U.S.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Fisheries</a:t>
            </a:r>
            <a:r>
              <a:rPr/>
              <a:t> </a:t>
            </a:r>
            <a:r>
              <a:rPr/>
              <a:t>—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Study Purpose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Develop alternative approaches to measure national and regional fishery outputs for productivity measurements.</a:t>
            </a:r>
          </a:p>
          <a:p>
            <a:pPr lvl="1"/>
            <a:r>
              <a:rPr/>
              <a:t>Evaluate the impacts of missing data and other issues on output estimates.</a:t>
            </a:r>
          </a:p>
        </p:txBody>
      </p:sp>
      <p:pic>
        <p:nvPicPr>
          <p:cNvPr descr="C:/Users/Emii/Documents/Homework/FisheriesEconomicProductivityIndex/rpresentation/MapOfU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22800" y="3086100"/>
            <a:ext cx="3886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Regional</a:t>
            </a:r>
            <a:r>
              <a:rPr/>
              <a:t> </a:t>
            </a:r>
            <a:r>
              <a:rPr/>
              <a:t>Quantity</a:t>
            </a:r>
            <a:r>
              <a:rPr/>
              <a:t> </a:t>
            </a:r>
            <a:r>
              <a:rPr/>
              <a:t>Index</a:t>
            </a:r>
          </a:p>
        </p:txBody>
      </p:sp>
      <p:pic>
        <p:nvPicPr>
          <p:cNvPr descr="ProductivityIndex_Presentatio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744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Regional</a:t>
            </a:r>
            <a:r>
              <a:rPr/>
              <a:t> </a:t>
            </a:r>
            <a:r>
              <a:rPr/>
              <a:t>Quantity</a:t>
            </a:r>
            <a:r>
              <a:rPr/>
              <a:t> </a:t>
            </a:r>
            <a:r>
              <a:rPr/>
              <a:t>Index</a:t>
            </a:r>
          </a:p>
        </p:txBody>
      </p:sp>
      <p:pic>
        <p:nvPicPr>
          <p:cNvPr descr="ProductivityIndex_Presentatio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744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Quantity</a:t>
            </a:r>
            <a:r>
              <a:rPr/>
              <a:t> </a:t>
            </a:r>
            <a:r>
              <a:rPr/>
              <a:t>Index</a:t>
            </a:r>
          </a:p>
        </p:txBody>
      </p:sp>
      <p:pic>
        <p:nvPicPr>
          <p:cNvPr descr="ProductivityIndex_Presentatio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16100"/>
            <a:ext cx="744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email: </a:t>
            </a:r>
            <a:r>
              <a:rPr>
                <a:hlinkClick r:id="rId2"/>
              </a:rPr>
              <a:t>Emily.Markowitz@noaa.gov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https://github.com/alexadibenedetto</a:t>
            </a:r>
          </a:p>
          <a:p>
            <a:pPr lvl="1"/>
            <a:r>
              <a:rPr/>
              <a:t>linkedin: </a:t>
            </a:r>
            <a:r>
              <a:rPr>
                <a:hlinkClick r:id="rId4"/>
              </a:rPr>
              <a:t>https://www.linkedin.com/in/alexadibenedetto/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NOAA Custo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9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Output for U.S. Commercial Fisheries — From Theory to Practice</dc:title>
  <dc:creator/>
  <cp:keywords/>
  <dcterms:created xsi:type="dcterms:W3CDTF">2020-08-21T13:41:19Z</dcterms:created>
  <dcterms:modified xsi:type="dcterms:W3CDTF">2020-08-21T13:41:19Z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2020-08-21</vt:lpwstr>
  </property>
  <property fmtid="{D5CDD505-2E9C-101B-9397-08002B2CF9AE}" pid="3" name="output">
    <vt:lpwstr/>
  </property>
  <property fmtid="{D5CDD505-2E9C-101B-9397-08002B2CF9AE}" pid="4" name="subtitle">
    <vt:lpwstr/>
  </property>
</Properties>
</file>