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3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EE4"/>
    <a:srgbClr val="C9D7DD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192" y="9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8A3D6-6B2C-4FA2-BD6D-51A551DA7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5B075-2323-4029-86C4-23DC9335E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6045E-BEF0-442A-84B7-9C10470DF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E0A1-B14A-4BB9-8987-7CE0BED8A325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C95A3-2C66-4321-9C92-A0FC3192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7F6EC-F951-448F-B76F-F52E562D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05BB-2AC7-4560-B13B-1DB1EE031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9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8F09-94FB-4401-97C4-E82C288CB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1D77C2-450E-430A-BBE9-E45DFB277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BBEF0-F8FA-41EF-A2A5-BEE96977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E0A1-B14A-4BB9-8987-7CE0BED8A325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55B2C-1053-42AC-A77E-84DE67DEA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BBC0D-A893-4B27-AEAB-5F4DF2A1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05BB-2AC7-4560-B13B-1DB1EE031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8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D2437-BF35-4750-9459-45E0A9B8BB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132D0-9411-448A-AA7F-08B5D6256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37354-3908-4960-B1CE-62EECA4C4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E0A1-B14A-4BB9-8987-7CE0BED8A325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02FFC-92DB-4A84-9E71-63C86E18D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78C16-A1BC-49B1-AAAD-6E7AB3FB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05BB-2AC7-4560-B13B-1DB1EE031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9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846A7-F113-4CA6-A13C-8F51D563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49076-A4AC-4B54-BA4C-23EE050B5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3A42F-1387-4B1C-A9F9-56B545F55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E0A1-B14A-4BB9-8987-7CE0BED8A325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5CC14-CC66-4647-98C7-3F03DB36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00BB3-4D5C-44C2-BA15-B78AAD53E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05BB-2AC7-4560-B13B-1DB1EE031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5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3538D-4648-4C23-B85C-D940809FB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14D36-EC95-48F9-B2B5-228197070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3D48E-B22E-40EB-87A9-E4BD60AE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E0A1-B14A-4BB9-8987-7CE0BED8A325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BE2BC-5E2B-420E-983F-6228E424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52648-1F10-4D41-BFFC-7C825815A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05BB-2AC7-4560-B13B-1DB1EE031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6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9DA8-784A-4DA3-AD58-6123E04C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3E2AF-63B6-41C6-8683-753F27BD4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D0EDA-46C2-4705-A74E-CB14B3D7A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905D5-4DA4-4633-92DD-465D6AEB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E0A1-B14A-4BB9-8987-7CE0BED8A325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83236-0386-4B5B-9D62-9B220484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E95C0-36E2-4E84-AAA7-A4632017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05BB-2AC7-4560-B13B-1DB1EE031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6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A81E-D79B-4EE4-9C27-DE7B94B2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9AE20-0C62-4F16-8BA2-C7DA0772E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7FDC4-A6D9-4E2B-9812-CD6144DD8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B6067-DFFA-4BC1-A581-AC7D3DD3E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827D80-1272-472E-9515-ED2B04C8A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771F01-46E4-455C-A9D1-3371ED375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E0A1-B14A-4BB9-8987-7CE0BED8A325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20C242-EB10-45AC-ADA1-64D845242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0589CD-4992-4D1E-9A83-9A6F637D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05BB-2AC7-4560-B13B-1DB1EE031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4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5A3EB-426B-407A-ABD2-64C930EE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263B1A-5175-49C0-A4BB-55319F03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E0A1-B14A-4BB9-8987-7CE0BED8A325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52F1D-B4E7-4A61-B1A2-1FA6E6FC9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2B65F-20D1-4137-81E6-9353CF72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05BB-2AC7-4560-B13B-1DB1EE031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5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889DC-0A93-494C-9185-67BD63DB7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E0A1-B14A-4BB9-8987-7CE0BED8A325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493305-FC1E-4D05-8420-B59D85B6B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B3C1B-B9DB-4EB0-9E38-D6C9DE02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05BB-2AC7-4560-B13B-1DB1EE031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3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A499F-CC62-4FC8-90D3-4A9572F72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82A07-5B07-4CEC-BCC0-002BA7B89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B2DD3-DC80-4557-93D3-C78E53889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5DD57-D7A4-4694-8BF6-4ED74C01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E0A1-B14A-4BB9-8987-7CE0BED8A325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91F88-BE1C-41FF-9C09-F19F080AA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515EE-6187-47CE-8106-7A71C02A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05BB-2AC7-4560-B13B-1DB1EE031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0763-2B48-40F9-B7A9-D6804B19C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E014C9-7685-42A9-B71D-E3BE33CFED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B3E90-3751-4DA1-8975-9356E7CD4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3A274-F51A-441E-BFA1-6FAD6140B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E0A1-B14A-4BB9-8987-7CE0BED8A325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BD87B-A8B6-48DB-B6B3-12C4DD705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7F743-770C-41B4-9BA0-B05800C44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05BB-2AC7-4560-B13B-1DB1EE031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2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F4746F-AC2C-450C-9B5E-1C74B9BC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BA502-2B0A-40BD-A353-0261723C7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27183-4552-431B-83CC-62688E474F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DE0A1-B14A-4BB9-8987-7CE0BED8A325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5C001-542F-459D-A0F0-D71F94445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ECAFB-6407-44F2-BA32-22FEFAC5F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005BB-2AC7-4560-B13B-1DB1EE031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6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0DC66AB-EEFF-418B-A19B-D792C9D8B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413" y="0"/>
            <a:ext cx="6607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97AEB53-141F-43ED-9FE5-66D1B838D261}"/>
              </a:ext>
            </a:extLst>
          </p:cNvPr>
          <p:cNvSpPr/>
          <p:nvPr/>
        </p:nvSpPr>
        <p:spPr>
          <a:xfrm>
            <a:off x="326553" y="1013811"/>
            <a:ext cx="2142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foss_1_interface.png</a:t>
            </a:r>
          </a:p>
        </p:txBody>
      </p:sp>
    </p:spTree>
    <p:extLst>
      <p:ext uri="{BB962C8B-B14F-4D97-AF65-F5344CB8AC3E}">
        <p14:creationId xmlns:p14="http://schemas.microsoft.com/office/powerpoint/2010/main" val="327844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65BD08-105A-4230-9EEE-4A5772861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6903"/>
            <a:ext cx="12192000" cy="346169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0D945-A4F0-444E-9788-3076934E5277}"/>
              </a:ext>
            </a:extLst>
          </p:cNvPr>
          <p:cNvCxnSpPr>
            <a:cxnSpLocks/>
          </p:cNvCxnSpPr>
          <p:nvPr/>
        </p:nvCxnSpPr>
        <p:spPr>
          <a:xfrm flipV="1">
            <a:off x="7038975" y="2144056"/>
            <a:ext cx="198554" cy="54408"/>
          </a:xfrm>
          <a:prstGeom prst="line">
            <a:avLst/>
          </a:prstGeom>
          <a:ln w="57150">
            <a:solidFill>
              <a:srgbClr val="C0C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F7F5E6-05FF-480D-A981-FBD715E9463B}"/>
              </a:ext>
            </a:extLst>
          </p:cNvPr>
          <p:cNvCxnSpPr>
            <a:cxnSpLocks/>
          </p:cNvCxnSpPr>
          <p:nvPr/>
        </p:nvCxnSpPr>
        <p:spPr>
          <a:xfrm flipV="1">
            <a:off x="7038975" y="2514019"/>
            <a:ext cx="198554" cy="58571"/>
          </a:xfrm>
          <a:prstGeom prst="line">
            <a:avLst/>
          </a:prstGeom>
          <a:ln w="57150">
            <a:solidFill>
              <a:srgbClr val="C0C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83E145-F81E-4BF5-8D7F-9E66117D0DA9}"/>
              </a:ext>
            </a:extLst>
          </p:cNvPr>
          <p:cNvCxnSpPr>
            <a:cxnSpLocks/>
          </p:cNvCxnSpPr>
          <p:nvPr/>
        </p:nvCxnSpPr>
        <p:spPr>
          <a:xfrm flipV="1">
            <a:off x="7038975" y="2902348"/>
            <a:ext cx="198554" cy="55292"/>
          </a:xfrm>
          <a:prstGeom prst="line">
            <a:avLst/>
          </a:prstGeom>
          <a:ln w="57150">
            <a:solidFill>
              <a:srgbClr val="C0C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8660C7-E153-4DB2-8034-86F4CC93239A}"/>
              </a:ext>
            </a:extLst>
          </p:cNvPr>
          <p:cNvCxnSpPr>
            <a:cxnSpLocks/>
          </p:cNvCxnSpPr>
          <p:nvPr/>
        </p:nvCxnSpPr>
        <p:spPr>
          <a:xfrm>
            <a:off x="7038975" y="3312736"/>
            <a:ext cx="225600" cy="323956"/>
          </a:xfrm>
          <a:prstGeom prst="line">
            <a:avLst/>
          </a:prstGeom>
          <a:ln w="57150">
            <a:solidFill>
              <a:srgbClr val="C0C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EE6131-DD5F-49CC-AB9F-D915DDB61990}"/>
              </a:ext>
            </a:extLst>
          </p:cNvPr>
          <p:cNvCxnSpPr>
            <a:cxnSpLocks/>
          </p:cNvCxnSpPr>
          <p:nvPr/>
        </p:nvCxnSpPr>
        <p:spPr>
          <a:xfrm>
            <a:off x="7023934" y="3686862"/>
            <a:ext cx="240641" cy="683180"/>
          </a:xfrm>
          <a:prstGeom prst="line">
            <a:avLst/>
          </a:prstGeom>
          <a:ln w="57150">
            <a:solidFill>
              <a:srgbClr val="C0C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837A48B-A2A2-41F9-8544-97FD987F78BE}"/>
              </a:ext>
            </a:extLst>
          </p:cNvPr>
          <p:cNvSpPr txBox="1"/>
          <p:nvPr/>
        </p:nvSpPr>
        <p:spPr>
          <a:xfrm>
            <a:off x="2489195" y="1681146"/>
            <a:ext cx="780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highlight>
                  <a:srgbClr val="C0C0C0"/>
                </a:highlight>
              </a:rPr>
              <a:t>Options box</a:t>
            </a:r>
            <a:r>
              <a:rPr lang="en-US" b="1" i="1" dirty="0"/>
              <a:t>					</a:t>
            </a:r>
            <a:r>
              <a:rPr lang="en-US" b="1" i="1" dirty="0">
                <a:highlight>
                  <a:srgbClr val="C0C0C0"/>
                </a:highlight>
              </a:rPr>
              <a:t>Selection box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74F617-2BF4-4FCC-B53F-3663BF94CF94}"/>
              </a:ext>
            </a:extLst>
          </p:cNvPr>
          <p:cNvSpPr txBox="1"/>
          <p:nvPr/>
        </p:nvSpPr>
        <p:spPr>
          <a:xfrm>
            <a:off x="7139866" y="2071665"/>
            <a:ext cx="490450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ighlight>
                  <a:srgbClr val="C0C0C0"/>
                </a:highlight>
              </a:rPr>
              <a:t>Reset box options and selections boxes</a:t>
            </a:r>
          </a:p>
          <a:p>
            <a:endParaRPr lang="en-US" sz="600" i="1" dirty="0">
              <a:highlight>
                <a:srgbClr val="C0C0C0"/>
              </a:highlight>
            </a:endParaRPr>
          </a:p>
          <a:p>
            <a:r>
              <a:rPr lang="en-US" i="1" dirty="0">
                <a:highlight>
                  <a:srgbClr val="C0C0C0"/>
                </a:highlight>
              </a:rPr>
              <a:t>Move all options from options box to selection box</a:t>
            </a:r>
          </a:p>
          <a:p>
            <a:endParaRPr lang="en-US" sz="800" i="1" dirty="0">
              <a:highlight>
                <a:srgbClr val="C0C0C0"/>
              </a:highlight>
            </a:endParaRPr>
          </a:p>
          <a:p>
            <a:r>
              <a:rPr lang="en-US" i="1" dirty="0">
                <a:highlight>
                  <a:srgbClr val="C0C0C0"/>
                </a:highlight>
              </a:rPr>
              <a:t>Move specifically selected options from the options box to the selection box</a:t>
            </a:r>
          </a:p>
          <a:p>
            <a:endParaRPr lang="en-US" sz="800" i="1" dirty="0">
              <a:highlight>
                <a:srgbClr val="C0C0C0"/>
              </a:highlight>
            </a:endParaRPr>
          </a:p>
          <a:p>
            <a:r>
              <a:rPr lang="en-US" i="1" dirty="0">
                <a:highlight>
                  <a:srgbClr val="C0C0C0"/>
                </a:highlight>
              </a:rPr>
              <a:t>Move specifically selected options from the selection box to the options box</a:t>
            </a:r>
          </a:p>
          <a:p>
            <a:endParaRPr lang="en-US" sz="800" i="1" dirty="0">
              <a:highlight>
                <a:srgbClr val="C0C0C0"/>
              </a:highlight>
            </a:endParaRPr>
          </a:p>
          <a:p>
            <a:r>
              <a:rPr lang="en-US" i="1" dirty="0">
                <a:highlight>
                  <a:srgbClr val="C0C0C0"/>
                </a:highlight>
              </a:rPr>
              <a:t>Remove all options from selection box</a:t>
            </a:r>
          </a:p>
          <a:p>
            <a:endParaRPr lang="en-US" sz="800" i="1" dirty="0">
              <a:highlight>
                <a:srgbClr val="C0C0C0"/>
              </a:highlight>
            </a:endParaRPr>
          </a:p>
          <a:p>
            <a:r>
              <a:rPr lang="en-US" i="1" dirty="0">
                <a:highlight>
                  <a:srgbClr val="C0C0C0"/>
                </a:highlight>
              </a:rPr>
              <a:t>Manually scroll through all options/selections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BD17E6-0DE8-4D15-B30A-320EF1EB889D}"/>
              </a:ext>
            </a:extLst>
          </p:cNvPr>
          <p:cNvSpPr/>
          <p:nvPr/>
        </p:nvSpPr>
        <p:spPr>
          <a:xfrm>
            <a:off x="330941" y="550871"/>
            <a:ext cx="1858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foss_2_select.png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E79B8B-05B7-419A-9230-8507EDDB8A68}"/>
              </a:ext>
            </a:extLst>
          </p:cNvPr>
          <p:cNvCxnSpPr>
            <a:cxnSpLocks/>
          </p:cNvCxnSpPr>
          <p:nvPr/>
        </p:nvCxnSpPr>
        <p:spPr>
          <a:xfrm flipH="1">
            <a:off x="1118496" y="4942552"/>
            <a:ext cx="489810" cy="736423"/>
          </a:xfrm>
          <a:prstGeom prst="line">
            <a:avLst/>
          </a:prstGeom>
          <a:ln w="57150">
            <a:solidFill>
              <a:srgbClr val="C0C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2613CFA-9824-4D35-865F-34C73B6DE949}"/>
              </a:ext>
            </a:extLst>
          </p:cNvPr>
          <p:cNvCxnSpPr>
            <a:cxnSpLocks/>
          </p:cNvCxnSpPr>
          <p:nvPr/>
        </p:nvCxnSpPr>
        <p:spPr>
          <a:xfrm flipH="1">
            <a:off x="1118496" y="4462655"/>
            <a:ext cx="489810" cy="1167319"/>
          </a:xfrm>
          <a:prstGeom prst="line">
            <a:avLst/>
          </a:prstGeom>
          <a:ln w="57150">
            <a:solidFill>
              <a:srgbClr val="C0C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9EBE691-AD80-4EAD-814A-B3169CD5D3B3}"/>
              </a:ext>
            </a:extLst>
          </p:cNvPr>
          <p:cNvSpPr txBox="1"/>
          <p:nvPr/>
        </p:nvSpPr>
        <p:spPr>
          <a:xfrm>
            <a:off x="991489" y="5547504"/>
            <a:ext cx="323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ighlight>
                  <a:srgbClr val="C0C0C0"/>
                </a:highlight>
              </a:rPr>
              <a:t>Type a term of the organism’s common name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D1D9E2E-B6C7-4444-854F-10005C452007}"/>
              </a:ext>
            </a:extLst>
          </p:cNvPr>
          <p:cNvCxnSpPr>
            <a:cxnSpLocks/>
          </p:cNvCxnSpPr>
          <p:nvPr/>
        </p:nvCxnSpPr>
        <p:spPr>
          <a:xfrm>
            <a:off x="6468893" y="4094443"/>
            <a:ext cx="768636" cy="566709"/>
          </a:xfrm>
          <a:prstGeom prst="line">
            <a:avLst/>
          </a:prstGeom>
          <a:ln w="57150">
            <a:solidFill>
              <a:srgbClr val="C0C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C108DEA-06A4-44AA-A61D-995E6F8951AE}"/>
              </a:ext>
            </a:extLst>
          </p:cNvPr>
          <p:cNvCxnSpPr>
            <a:cxnSpLocks/>
          </p:cNvCxnSpPr>
          <p:nvPr/>
        </p:nvCxnSpPr>
        <p:spPr>
          <a:xfrm>
            <a:off x="4561541" y="5310763"/>
            <a:ext cx="114221" cy="319211"/>
          </a:xfrm>
          <a:prstGeom prst="line">
            <a:avLst/>
          </a:prstGeom>
          <a:ln w="57150">
            <a:solidFill>
              <a:srgbClr val="C0C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062B1DF-9843-40FC-A55B-DAA7E9C450D8}"/>
              </a:ext>
            </a:extLst>
          </p:cNvPr>
          <p:cNvSpPr txBox="1"/>
          <p:nvPr/>
        </p:nvSpPr>
        <p:spPr>
          <a:xfrm>
            <a:off x="4561541" y="5534181"/>
            <a:ext cx="323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ighlight>
                  <a:srgbClr val="C0C0C0"/>
                </a:highlight>
              </a:rPr>
              <a:t>Reset all parameters for entire form, not just species searches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CEFE296-DD77-49A6-A243-4A53A05470C9}"/>
              </a:ext>
            </a:extLst>
          </p:cNvPr>
          <p:cNvCxnSpPr>
            <a:cxnSpLocks/>
          </p:cNvCxnSpPr>
          <p:nvPr/>
        </p:nvCxnSpPr>
        <p:spPr>
          <a:xfrm flipH="1">
            <a:off x="11414946" y="4094443"/>
            <a:ext cx="475863" cy="566709"/>
          </a:xfrm>
          <a:prstGeom prst="line">
            <a:avLst/>
          </a:prstGeom>
          <a:ln w="57150">
            <a:solidFill>
              <a:srgbClr val="C0C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41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1B0297-0454-4CD9-9E20-4F8E5F107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14" y="0"/>
            <a:ext cx="11225371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119547-8A77-489B-B662-F2938EB4586B}"/>
              </a:ext>
            </a:extLst>
          </p:cNvPr>
          <p:cNvSpPr/>
          <p:nvPr/>
        </p:nvSpPr>
        <p:spPr>
          <a:xfrm>
            <a:off x="-79032" y="-369332"/>
            <a:ext cx="2092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foss_3_selected.png</a:t>
            </a:r>
          </a:p>
        </p:txBody>
      </p:sp>
    </p:spTree>
    <p:extLst>
      <p:ext uri="{BB962C8B-B14F-4D97-AF65-F5344CB8AC3E}">
        <p14:creationId xmlns:p14="http://schemas.microsoft.com/office/powerpoint/2010/main" val="4212879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E00793-4BD7-4343-8EC0-C7C421A47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690" y="425436"/>
            <a:ext cx="5229225" cy="23336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C311066-18F3-43CD-912E-5ADF8A7CF40D}"/>
              </a:ext>
            </a:extLst>
          </p:cNvPr>
          <p:cNvSpPr/>
          <p:nvPr/>
        </p:nvSpPr>
        <p:spPr>
          <a:xfrm>
            <a:off x="1175649" y="739674"/>
            <a:ext cx="2477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foss_4_data_format.png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15D7F9-DBAC-485E-AC0F-99507F8083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911"/>
          <a:stretch/>
        </p:blipFill>
        <p:spPr>
          <a:xfrm>
            <a:off x="4411690" y="3224296"/>
            <a:ext cx="5229225" cy="1938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628763-E5BB-486E-A903-B507F3459ED5}"/>
              </a:ext>
            </a:extLst>
          </p:cNvPr>
          <p:cNvSpPr txBox="1"/>
          <p:nvPr/>
        </p:nvSpPr>
        <p:spPr>
          <a:xfrm>
            <a:off x="6241367" y="3224293"/>
            <a:ext cx="4904508" cy="1938992"/>
          </a:xfrm>
          <a:prstGeom prst="rect">
            <a:avLst/>
          </a:prstGeom>
          <a:solidFill>
            <a:srgbClr val="D1DEE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All Data Fields: Presence and Absence (zero-filled)</a:t>
            </a:r>
          </a:p>
          <a:p>
            <a:endParaRPr lang="en-US" sz="600" dirty="0"/>
          </a:p>
          <a:p>
            <a:r>
              <a:rPr lang="en-US" dirty="0"/>
              <a:t>All Data Fields: Presence-only (non-zero)</a:t>
            </a:r>
          </a:p>
          <a:p>
            <a:endParaRPr lang="en-US" sz="800" dirty="0"/>
          </a:p>
          <a:p>
            <a:r>
              <a:rPr lang="en-US" dirty="0"/>
              <a:t>Catch data: Presence and Absence (zero-filled)</a:t>
            </a:r>
          </a:p>
          <a:p>
            <a:endParaRPr lang="en-US" sz="800" dirty="0"/>
          </a:p>
          <a:p>
            <a:r>
              <a:rPr lang="en-US" dirty="0"/>
              <a:t>Catch data: Presence-only (non-zero)</a:t>
            </a:r>
          </a:p>
          <a:p>
            <a:endParaRPr lang="en-US" sz="800" dirty="0"/>
          </a:p>
          <a:p>
            <a:r>
              <a:rPr lang="en-US" dirty="0"/>
              <a:t>Haul Data</a:t>
            </a:r>
          </a:p>
        </p:txBody>
      </p:sp>
    </p:spTree>
    <p:extLst>
      <p:ext uri="{BB962C8B-B14F-4D97-AF65-F5344CB8AC3E}">
        <p14:creationId xmlns:p14="http://schemas.microsoft.com/office/powerpoint/2010/main" val="316948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9CE54E-6C65-419E-8A97-A4AEF1B67AE9}"/>
              </a:ext>
            </a:extLst>
          </p:cNvPr>
          <p:cNvSpPr/>
          <p:nvPr/>
        </p:nvSpPr>
        <p:spPr>
          <a:xfrm>
            <a:off x="1159747" y="524989"/>
            <a:ext cx="234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foss_5_run_report.png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55177C-89CF-4A23-BED3-626A5B562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3669"/>
            <a:ext cx="121086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6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2221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55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5220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155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Emily.Markowitz</dc:creator>
  <cp:lastModifiedBy>Emily.Markowitz</cp:lastModifiedBy>
  <cp:revision>10</cp:revision>
  <dcterms:created xsi:type="dcterms:W3CDTF">2023-06-23T05:12:11Z</dcterms:created>
  <dcterms:modified xsi:type="dcterms:W3CDTF">2023-06-23T08:52:50Z</dcterms:modified>
</cp:coreProperties>
</file>