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58" r:id="rId4"/>
    <p:sldId id="262" r:id="rId5"/>
    <p:sldId id="265" r:id="rId6"/>
    <p:sldId id="257" r:id="rId7"/>
    <p:sldId id="260" r:id="rId8"/>
    <p:sldId id="259" r:id="rId9"/>
    <p:sldId id="26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08"/>
    <p:restoredTop sz="73510"/>
  </p:normalViewPr>
  <p:slideViewPr>
    <p:cSldViewPr snapToGrid="0" snapToObjects="1">
      <p:cViewPr varScale="1">
        <p:scale>
          <a:sx n="67" d="100"/>
          <a:sy n="67" d="100"/>
        </p:scale>
        <p:origin x="2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85850-67F0-F545-AE38-C07F2B78FA46}" type="datetimeFigureOut">
              <a:rPr lang="en-US" smtClean="0"/>
              <a:t>2/27/19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DBC90-7DB5-A549-B424-52D1B899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17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DBC90-7DB5-A549-B424-52D1B8995C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52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DBC90-7DB5-A549-B424-52D1B8995C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44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DBC90-7DB5-A549-B424-52D1B8995C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10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would really need is a longitudinal study over the life course, but that’s impractical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Intuitively, I think we think of relationships over the their life course as having a high risk of dissolution at their beginning that may taper off over time, or spike during key transmissions like moving in together or getting married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DBC90-7DB5-A549-B424-52D1B8995C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8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comparison </a:t>
            </a:r>
          </a:p>
          <a:p>
            <a:endParaRPr lang="en-US" dirty="0"/>
          </a:p>
          <a:p>
            <a:r>
              <a:rPr lang="en-US" dirty="0"/>
              <a:t>You will notice that that statement about which covariates I want to model is a bit vague – intentional! More on that later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DBC90-7DB5-A549-B424-52D1B8995C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42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DBC90-7DB5-A549-B424-52D1B8995C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5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corrections for both of these issues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DBC90-7DB5-A549-B424-52D1B8995C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78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DBC90-7DB5-A549-B424-52D1B8995C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06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EHA has developed methods dealing explicitly with duration data, and the missingness often associated with that type of data </a:t>
            </a:r>
          </a:p>
          <a:p>
            <a:endParaRPr lang="en-US" dirty="0"/>
          </a:p>
          <a:p>
            <a:r>
              <a:rPr lang="en-US" dirty="0"/>
              <a:t>Likelihood ratio test, other measures of model validation</a:t>
            </a:r>
          </a:p>
          <a:p>
            <a:r>
              <a:rPr lang="en-US" dirty="0"/>
              <a:t>Reserve sample for prediction? </a:t>
            </a:r>
          </a:p>
          <a:p>
            <a:endParaRPr lang="en-US" dirty="0"/>
          </a:p>
          <a:p>
            <a:r>
              <a:rPr lang="en-US" dirty="0"/>
              <a:t>PC models – assume model </a:t>
            </a:r>
            <a:r>
              <a:rPr lang="en-US" dirty="0" err="1"/>
              <a:t>params</a:t>
            </a:r>
            <a:r>
              <a:rPr lang="en-US" dirty="0"/>
              <a:t> (shape location and /or scale)  are dependent on covariates, and change with them (</a:t>
            </a:r>
            <a:r>
              <a:rPr lang="en-US" dirty="0" err="1"/>
              <a:t>calc</a:t>
            </a:r>
            <a:r>
              <a:rPr lang="en-US" dirty="0"/>
              <a:t> using pdf, </a:t>
            </a:r>
            <a:r>
              <a:rPr lang="en-US" dirty="0" err="1"/>
              <a:t>cdf</a:t>
            </a:r>
            <a:r>
              <a:rPr lang="en-US" dirty="0"/>
              <a:t>/survival)</a:t>
            </a:r>
          </a:p>
          <a:p>
            <a:r>
              <a:rPr lang="en-US" dirty="0"/>
              <a:t>AFT models – assume that scale and shape of baseline PD is constant across as covariates change (</a:t>
            </a:r>
            <a:r>
              <a:rPr lang="en-US" dirty="0" err="1"/>
              <a:t>calc</a:t>
            </a:r>
            <a:r>
              <a:rPr lang="en-US" dirty="0"/>
              <a:t> using pdf, survival)</a:t>
            </a:r>
          </a:p>
          <a:p>
            <a:r>
              <a:rPr lang="en-US" dirty="0"/>
              <a:t>PH – baseline hazard is same for everyone, proportional changes to hazard function based on covariates (proportional across entire hazard function)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DBC90-7DB5-A549-B424-52D1B8995C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07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Dyad dependence not an issue for regression, but complicated / slow to incorporate into </a:t>
            </a:r>
            <a:r>
              <a:rPr lang="en-US" dirty="0" err="1"/>
              <a:t>ergms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Other things we might consider in a formation model like degree not relevant here, using data as retrospective, not as cross-sectional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DBC90-7DB5-A549-B424-52D1B8995C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61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2A903-86E4-1741-94FE-B42EF565B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6F0A5-71DF-D549-8AE4-937C7F17B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D115A-C715-5B40-9BEF-77EB3CB8E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024C-E849-7049-B1CE-9F53E7543473}" type="datetime1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0F9B2-00E4-CC41-A518-CA1EF77B2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AC7A0-D6A1-4E40-BFBE-E133D70D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935F-2062-044F-8913-FD7BA184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12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2DB18-B413-AE41-8F1A-3AFD0A87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B399B-4C86-DC4D-A79E-712AA4890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E304A-5A02-FD4A-94C5-C6FE4FFE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798C0-97BB-AD4A-B1D6-BE9F7224E109}" type="datetime1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483E0-AC5B-9A4C-B7F1-039EDCE1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5114E-DDF5-E14A-A4FA-1BC9ED97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935F-2062-044F-8913-FD7BA184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3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1CBC5E-E7B3-AE48-A7FA-DFD002103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356B50-CF5F-8541-8105-103703CFA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5799-29CE-6D41-97FE-CC62C1BA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42B2-AB35-F348-935F-886FE74E4576}" type="datetime1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E352E-7C1D-7A40-85DF-C1B25F837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C0A81-815B-6E4C-B887-2CC7E271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935F-2062-044F-8913-FD7BA184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5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B48B6-AC7E-5845-858D-263AF074E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939B3-9FCE-5C4D-BC4F-763E9B2DD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706CC-99BB-594A-AD6F-6CCBC1A1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77F9-BC13-C244-8C98-A58EE68D6070}" type="datetime1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08B54-F537-6142-A7E8-F4B4313F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C7655-B4F3-2C42-9F3C-B2A6AF2C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935F-2062-044F-8913-FD7BA184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1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E939-378C-6D47-9FD5-BD9A2F55A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3A572-F73B-6B49-902D-62B9F2541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D1B3C-B3D1-3142-9B0E-F139B6CEB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551E-2730-8240-93EE-8F745ABB470E}" type="datetime1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295D2-99C0-AD49-A75F-77EF5E5F1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5E426-9097-1341-AE27-4FB64BF63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935F-2062-044F-8913-FD7BA184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7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F63-8103-2A4C-B2D6-FA2A7AEB0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9B58C-36A8-F143-91D8-5AF46904B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042C9-8384-9045-8C9B-525FDC64F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1C727-2C21-EF42-99C2-8581EB4A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C7D9-59B0-7E4E-A79E-A9A3E9A36B31}" type="datetime1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F4864-3584-D74C-AAF6-46777BD9A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9FB8A-DF2B-0B4D-9C46-23988F76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935F-2062-044F-8913-FD7BA184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5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5EEC7-8635-814A-9077-0066B746A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62483-F262-6540-982D-C9C7556F5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853D7-FC64-6741-BA7E-BCD168BAC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AD341-4885-9A4F-AA1C-99358BD30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718939-BBE2-C941-BDC1-D928F396A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78579C-8E17-5641-B98D-B44C351A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5B75-8E61-BE4E-A577-B8520F410B38}" type="datetime1">
              <a:rPr lang="en-US" smtClean="0"/>
              <a:t>2/27/19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87312-840B-3741-872C-3BAE7FE2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4D448E-79AE-7948-8141-20B163CA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935F-2062-044F-8913-FD7BA184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9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3E888-E01D-7042-B556-74C98099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4D8B4C-CDBB-814B-B9C7-B1A802C7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D9F7-2D16-9D45-93FE-5460E65DFB44}" type="datetime1">
              <a:rPr lang="en-US" smtClean="0"/>
              <a:t>2/27/19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3F0E18-9EF8-604D-A18B-9E467526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6C2F1-82B2-5B4A-AAD9-B2CA39D4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935F-2062-044F-8913-FD7BA184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0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7868D-F05F-1149-AA53-379695EF1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A202C-51E8-F84F-90A0-FDF252C02AD3}" type="datetime1">
              <a:rPr lang="en-US" smtClean="0"/>
              <a:t>2/27/19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41D798-10B3-5041-9FA6-BA49B24DE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707C7-7EA8-7348-93D9-736BADBD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935F-2062-044F-8913-FD7BA184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4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D6CD3-14C2-864D-B22D-F7E6368CB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BE64A-DAA6-3846-9EBB-03C4EE03D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04907-CF14-D246-923D-A46A2DB28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F3AC2-4A7C-6046-A019-662EAB8C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F829-C91B-304A-BE6A-F8E743767939}" type="datetime1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93969-93CB-0047-8296-6CC291F1D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DD662-461C-4F40-98B5-76553052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935F-2062-044F-8913-FD7BA184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7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28BD4-656E-334F-ADD0-C34270EFD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95C636-7FF9-0F4B-B2B5-CE9F467C1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FFD5E-90C6-3949-824C-38B780C42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A9B83-A686-F042-B86F-B979F2AE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1EB7-37F0-674E-BA37-7F8582F0D4BA}" type="datetime1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9B8C3-D9CB-4E41-8C7C-C6DCFEE3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3121D-E7B6-EB4A-89B2-4800A253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935F-2062-044F-8913-FD7BA184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6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DE65EC-5418-DF49-A9E4-3CC2C14E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E446A-3429-514A-8AAE-369BE6C62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DA94B-E4FE-4143-8F47-9C89BAB41A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DF5EF-D773-EF41-921A-A192C426694A}" type="datetime1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1313D-A2BD-0142-B33B-6731EBDB8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87853-9D4B-9C4D-A45E-CB2F5A83C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3935F-2062-044F-8913-FD7BA184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6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A0FA-3B1C-4F4F-AC86-55679AEFD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2482"/>
            <a:ext cx="9144000" cy="23876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Relationship Duration and Hazard of Dissolution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Among 15-29-year-olds in the National Survey of Family Growth</a:t>
            </a:r>
            <a:endParaRPr lang="en-US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CB3E9-526E-B744-AB99-154B5F302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2298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/>
              <a:t>Emily Pollock</a:t>
            </a:r>
          </a:p>
          <a:p>
            <a:r>
              <a:rPr lang="en-US" sz="2000" dirty="0"/>
              <a:t>Network Modeling Group</a:t>
            </a:r>
          </a:p>
          <a:p>
            <a:r>
              <a:rPr lang="en-US" sz="2000" dirty="0"/>
              <a:t>27 Feb 2019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932668-44B6-BB40-A1F3-632828D272FF}"/>
              </a:ext>
            </a:extLst>
          </p:cNvPr>
          <p:cNvCxnSpPr/>
          <p:nvPr/>
        </p:nvCxnSpPr>
        <p:spPr>
          <a:xfrm>
            <a:off x="749968" y="3429000"/>
            <a:ext cx="10692064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146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2AC7-684F-3745-A3AE-8DC1209AB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011" y="136525"/>
            <a:ext cx="10515600" cy="1325563"/>
          </a:xfrm>
        </p:spPr>
        <p:txBody>
          <a:bodyPr/>
          <a:lstStyle/>
          <a:p>
            <a:r>
              <a:rPr lang="en-US" dirty="0"/>
              <a:t>The End // Happy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bday</a:t>
            </a:r>
            <a:r>
              <a:rPr lang="en-US" dirty="0"/>
              <a:t> Teddy</a:t>
            </a:r>
          </a:p>
        </p:txBody>
      </p:sp>
      <p:pic>
        <p:nvPicPr>
          <p:cNvPr id="6" name="Content Placeholder 5" descr="A brown and white dog playing with a frisbee in the snow&#10;&#10;Description automatically generated">
            <a:extLst>
              <a:ext uri="{FF2B5EF4-FFF2-40B4-BE49-F238E27FC236}">
                <a16:creationId xmlns:a16="http://schemas.microsoft.com/office/drawing/2014/main" id="{C7C483DD-A57C-474D-996C-A45A990BE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4402" y="1675355"/>
            <a:ext cx="2828963" cy="28289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A8AF9-04DA-7E42-A07F-77E7283C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935F-2062-044F-8913-FD7BA184DC5D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 descr="A dog sitting in the snow&#10;&#10;Description automatically generated">
            <a:extLst>
              <a:ext uri="{FF2B5EF4-FFF2-40B4-BE49-F238E27FC236}">
                <a16:creationId xmlns:a16="http://schemas.microsoft.com/office/drawing/2014/main" id="{223C41DF-C5AB-DD4C-8270-908481290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635" y="1659603"/>
            <a:ext cx="2828963" cy="2823724"/>
          </a:xfrm>
          <a:prstGeom prst="rect">
            <a:avLst/>
          </a:prstGeom>
        </p:spPr>
      </p:pic>
      <p:pic>
        <p:nvPicPr>
          <p:cNvPr id="10" name="Picture 9" descr="A person holding a dog&#10;&#10;Description automatically generated">
            <a:extLst>
              <a:ext uri="{FF2B5EF4-FFF2-40B4-BE49-F238E27FC236}">
                <a16:creationId xmlns:a16="http://schemas.microsoft.com/office/drawing/2014/main" id="{BEC3A193-052F-DC45-937A-811465CCB5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" t="11225" r="-14" b="13775"/>
          <a:stretch/>
        </p:blipFill>
        <p:spPr>
          <a:xfrm>
            <a:off x="4020374" y="1675355"/>
            <a:ext cx="4151251" cy="415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9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9D11-2BEB-854D-BFEF-449D8B1DA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6802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Why are we not looking at a poster?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50990-8328-744B-B6A4-CA182406A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</a:pPr>
            <a:r>
              <a:rPr lang="en-US" dirty="0"/>
              <a:t>CSDE lighting talk and poster</a:t>
            </a:r>
          </a:p>
          <a:p>
            <a:pPr>
              <a:lnSpc>
                <a:spcPct val="150000"/>
              </a:lnSpc>
            </a:pPr>
            <a:r>
              <a:rPr lang="en-US" dirty="0"/>
              <a:t>CSSS 544 final project and poster </a:t>
            </a:r>
          </a:p>
          <a:p>
            <a:pPr>
              <a:lnSpc>
                <a:spcPct val="150000"/>
              </a:lnSpc>
            </a:pPr>
            <a:r>
              <a:rPr lang="en-US" dirty="0"/>
              <a:t>Dissertation Chapter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E0BFB4-8C5D-2645-9347-D9226806437B}"/>
              </a:ext>
            </a:extLst>
          </p:cNvPr>
          <p:cNvCxnSpPr/>
          <p:nvPr/>
        </p:nvCxnSpPr>
        <p:spPr>
          <a:xfrm>
            <a:off x="457200" y="1371600"/>
            <a:ext cx="10692064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C5C94-7C25-5E4C-99A3-849BEC90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935F-2062-044F-8913-FD7BA184DC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2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B1B0-5675-F14B-9CB4-04DD64007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B2265-2E06-444E-A7B4-6D9A94198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158" y="1724537"/>
            <a:ext cx="10515600" cy="272908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Modeling dynamic relationship persistence / dissolution is challenging!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relationship persistence is a complex social process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data is limited by practicality of study design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age ranges being modeled create weird boundary issues </a:t>
            </a:r>
            <a:br>
              <a:rPr lang="en-US" dirty="0"/>
            </a:br>
            <a:endParaRPr lang="en-US" sz="2400" b="1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E83AE-3442-464D-8489-460F6B2B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935F-2062-044F-8913-FD7BA184DC5D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35DC82-DA9B-F84C-84C4-44F0AE48C207}"/>
              </a:ext>
            </a:extLst>
          </p:cNvPr>
          <p:cNvCxnSpPr/>
          <p:nvPr/>
        </p:nvCxnSpPr>
        <p:spPr>
          <a:xfrm>
            <a:off x="457200" y="1371600"/>
            <a:ext cx="10692064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64D8876-6CA3-DB43-B66C-06980F20DF24}"/>
              </a:ext>
            </a:extLst>
          </p:cNvPr>
          <p:cNvSpPr txBox="1"/>
          <p:nvPr/>
        </p:nvSpPr>
        <p:spPr>
          <a:xfrm>
            <a:off x="838200" y="3768923"/>
            <a:ext cx="103110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sz="2600" dirty="0"/>
              <a:t>Current practice in our network models: 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Relationship persistence is governed by a </a:t>
            </a:r>
            <a:r>
              <a:rPr lang="en-US" sz="2200" b="1" dirty="0"/>
              <a:t>homogenous constant hazard (</a:t>
            </a:r>
            <a:r>
              <a:rPr lang="en-US" sz="2200" dirty="0"/>
              <a:t>conditional on covariates)</a:t>
            </a:r>
            <a:endParaRPr lang="en-US" sz="2400" dirty="0"/>
          </a:p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8D0730-1C59-8F4E-985C-34C831D381C8}"/>
              </a:ext>
            </a:extLst>
          </p:cNvPr>
          <p:cNvSpPr/>
          <p:nvPr/>
        </p:nvSpPr>
        <p:spPr>
          <a:xfrm>
            <a:off x="1046747" y="2124597"/>
            <a:ext cx="6589296" cy="1515989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624E6E-CB7F-7D4A-BCBC-64BE395580D5}"/>
              </a:ext>
            </a:extLst>
          </p:cNvPr>
          <p:cNvSpPr txBox="1"/>
          <p:nvPr/>
        </p:nvSpPr>
        <p:spPr>
          <a:xfrm>
            <a:off x="2602831" y="6005033"/>
            <a:ext cx="6224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7030A0"/>
                </a:solidFill>
              </a:rPr>
              <a:t>Q: Is this a reasonable simplifying assumption?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9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4AE2A-263D-C54D-A511-C10841A0E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FAE30-C1AB-574E-BD84-CCC83A8A9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/>
              <a:t>Is the assumption of an exponential distribution (aka a constant hazard of dissolution) a reasonable simplifying assumption among age and race ego-alter subgroups? 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/>
              <a:t>What is the mean relationship duration among these subgroups? Are there significant differences in mean relational duration between the groups? </a:t>
            </a:r>
            <a:br>
              <a:rPr lang="en-US" dirty="0"/>
            </a:b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D5C7A-B47A-CF4B-AF84-FA84D7E7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935F-2062-044F-8913-FD7BA184DC5D}" type="slidenum">
              <a:rPr lang="en-US" smtClean="0"/>
              <a:t>4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B23F7E-B772-C246-A996-0548AC988ED6}"/>
              </a:ext>
            </a:extLst>
          </p:cNvPr>
          <p:cNvCxnSpPr/>
          <p:nvPr/>
        </p:nvCxnSpPr>
        <p:spPr>
          <a:xfrm>
            <a:off x="457200" y="1371600"/>
            <a:ext cx="10692064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39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63D0B-FB06-7B49-B36A-55F3D122B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sz="3200" dirty="0"/>
              <a:t>National Survey of Family Growth, 2006-2015</a:t>
            </a:r>
          </a:p>
          <a:p>
            <a:pPr lvl="1">
              <a:lnSpc>
                <a:spcPct val="140000"/>
              </a:lnSpc>
            </a:pPr>
            <a:r>
              <a:rPr lang="en-US" sz="2800" dirty="0"/>
              <a:t>Cross-sectional repeated in several waves (with different respondents)</a:t>
            </a:r>
          </a:p>
          <a:p>
            <a:pPr lvl="1">
              <a:lnSpc>
                <a:spcPct val="140000"/>
              </a:lnSpc>
            </a:pPr>
            <a:r>
              <a:rPr lang="en-US" sz="2800" dirty="0"/>
              <a:t>Weights are nationally representative </a:t>
            </a:r>
          </a:p>
          <a:p>
            <a:pPr lvl="1">
              <a:lnSpc>
                <a:spcPct val="140000"/>
              </a:lnSpc>
            </a:pPr>
            <a:r>
              <a:rPr lang="en-US" sz="2800" dirty="0"/>
              <a:t>Respondents aged 15-44 </a:t>
            </a:r>
            <a:r>
              <a:rPr lang="en-US" sz="2600" i="1" dirty="0"/>
              <a:t>(my analysis limited to </a:t>
            </a:r>
            <a:r>
              <a:rPr lang="en-US" sz="2600" i="1" dirty="0" err="1"/>
              <a:t>hets</a:t>
            </a:r>
            <a:r>
              <a:rPr lang="en-US" sz="2600" i="1" dirty="0"/>
              <a:t> aged 15-29)</a:t>
            </a:r>
          </a:p>
          <a:p>
            <a:pPr lvl="1">
              <a:lnSpc>
                <a:spcPct val="140000"/>
              </a:lnSpc>
            </a:pPr>
            <a:r>
              <a:rPr lang="en-US" sz="2800" dirty="0"/>
              <a:t>Detailed questions about sexual history and their partners </a:t>
            </a:r>
          </a:p>
          <a:p>
            <a:pPr lvl="2">
              <a:lnSpc>
                <a:spcPct val="140000"/>
              </a:lnSpc>
            </a:pPr>
            <a:r>
              <a:rPr lang="en-US" sz="2400" dirty="0"/>
              <a:t>Marriage / </a:t>
            </a:r>
            <a:r>
              <a:rPr lang="en-US" sz="2400" dirty="0" err="1"/>
              <a:t>cohab</a:t>
            </a:r>
            <a:r>
              <a:rPr lang="en-US" sz="2400" dirty="0"/>
              <a:t> history</a:t>
            </a:r>
          </a:p>
          <a:p>
            <a:pPr lvl="2">
              <a:lnSpc>
                <a:spcPct val="140000"/>
              </a:lnSpc>
            </a:pPr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sexual partner</a:t>
            </a:r>
          </a:p>
          <a:p>
            <a:pPr lvl="2">
              <a:lnSpc>
                <a:spcPct val="140000"/>
              </a:lnSpc>
            </a:pPr>
            <a:r>
              <a:rPr lang="en-US" sz="2400" dirty="0"/>
              <a:t>Up to 3 most recent sexual partners in the last year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06F88-1279-2840-80B8-64B77062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935F-2062-044F-8913-FD7BA184DC5D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92DA27C-86BC-834E-9EB2-305FD30DA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2A5267-92E7-3C43-866A-0DA4982031F8}"/>
              </a:ext>
            </a:extLst>
          </p:cNvPr>
          <p:cNvCxnSpPr/>
          <p:nvPr/>
        </p:nvCxnSpPr>
        <p:spPr>
          <a:xfrm>
            <a:off x="457200" y="1371600"/>
            <a:ext cx="10692064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73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9D41F1-48A4-5840-88FA-4A342841F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1FF970-8DAB-0249-9FA0-585BDCC26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D3E74B-A533-754C-8578-B2F5B37364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30A6D4-7222-254C-83B3-AA0F125AEEF4}"/>
              </a:ext>
            </a:extLst>
          </p:cNvPr>
          <p:cNvSpPr txBox="1"/>
          <p:nvPr/>
        </p:nvSpPr>
        <p:spPr>
          <a:xfrm>
            <a:off x="6914148" y="5911334"/>
            <a:ext cx="136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Observed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F11C5F-B715-1A49-8339-F4563BFBE816}"/>
              </a:ext>
            </a:extLst>
          </p:cNvPr>
          <p:cNvSpPr txBox="1"/>
          <p:nvPr/>
        </p:nvSpPr>
        <p:spPr>
          <a:xfrm>
            <a:off x="4555958" y="5911334"/>
            <a:ext cx="185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Left Truncated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106A1A-A3E3-8347-A675-25DC52DC9D0D}"/>
              </a:ext>
            </a:extLst>
          </p:cNvPr>
          <p:cNvSpPr txBox="1"/>
          <p:nvPr/>
        </p:nvSpPr>
        <p:spPr>
          <a:xfrm>
            <a:off x="8783053" y="5911334"/>
            <a:ext cx="196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Right Censored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11F25E7-6AC5-764A-8A16-845CA49A5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– Design Issues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B67B49B-E2E9-9D41-B5C8-992047AA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935F-2062-044F-8913-FD7BA184DC5D}" type="slidenum">
              <a:rPr lang="en-US" smtClean="0"/>
              <a:t>6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524917-D67C-5441-AD60-A0CBD7A55EF4}"/>
              </a:ext>
            </a:extLst>
          </p:cNvPr>
          <p:cNvCxnSpPr/>
          <p:nvPr/>
        </p:nvCxnSpPr>
        <p:spPr>
          <a:xfrm>
            <a:off x="457200" y="1371600"/>
            <a:ext cx="10692064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37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DCF90-A2B6-8743-AB34-C113B2366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– Other Issues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67C43-90BD-6941-B0AA-C3001E51A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Alter Race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Asked if partner is active on date of interview 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asked if partner is NOT active 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few exceptions for previous marriages/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cohabs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lvl="1"/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Solution: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imputation (in-progress)</a:t>
            </a:r>
            <a:b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Serial responses (aka people with multiple partners) 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Solution: ?</a:t>
            </a:r>
          </a:p>
          <a:p>
            <a:pPr lvl="2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Mixture model</a:t>
            </a:r>
          </a:p>
          <a:p>
            <a:pPr lvl="2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Fixed or random effects </a:t>
            </a:r>
          </a:p>
          <a:p>
            <a:pPr lvl="2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be continued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8E4F2-F84D-0C42-A188-D1007E2A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935F-2062-044F-8913-FD7BA184DC5D}" type="slidenum">
              <a:rPr lang="en-US" smtClean="0"/>
              <a:t>7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6191C0-CA17-4749-BE4C-0ED49F32BA94}"/>
              </a:ext>
            </a:extLst>
          </p:cNvPr>
          <p:cNvCxnSpPr/>
          <p:nvPr/>
        </p:nvCxnSpPr>
        <p:spPr>
          <a:xfrm>
            <a:off x="457200" y="1371600"/>
            <a:ext cx="10692064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688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C163-78A6-774D-82E8-B74158EC8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Proposed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A34BF-5A8A-C34A-8ED3-F9FC61537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328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 history analysis / survival analysis 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 designed with duration data in mind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adjust for left-truncated and right-censored data </a:t>
            </a:r>
            <a:b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Exploratory parametric model comparison &amp; visualization</a:t>
            </a:r>
          </a:p>
          <a:p>
            <a:pPr marL="457200" lvl="1" indent="0">
              <a:buNone/>
            </a:pPr>
            <a:b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 Type: Parameter Covariate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(as opposed to accelerated failure time or parametric proportional hazards)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CDD53-1DAC-CF43-A88E-041959A0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935F-2062-044F-8913-FD7BA184DC5D}" type="slidenum">
              <a:rPr lang="en-US" smtClean="0"/>
              <a:t>8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61CBFC-7320-EC44-AA33-8F72E08D2660}"/>
              </a:ext>
            </a:extLst>
          </p:cNvPr>
          <p:cNvCxnSpPr/>
          <p:nvPr/>
        </p:nvCxnSpPr>
        <p:spPr>
          <a:xfrm>
            <a:off x="457200" y="1371600"/>
            <a:ext cx="10692064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BF56DFD-1C46-6848-96BE-BC659D5E6A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2519738"/>
                  </p:ext>
                </p:extLst>
              </p:nvPr>
            </p:nvGraphicFramePr>
            <p:xfrm>
              <a:off x="2379002" y="3429000"/>
              <a:ext cx="6848460" cy="2042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4230">
                      <a:extLst>
                        <a:ext uri="{9D8B030D-6E8A-4147-A177-3AD203B41FA5}">
                          <a16:colId xmlns:a16="http://schemas.microsoft.com/office/drawing/2014/main" val="1727476760"/>
                        </a:ext>
                      </a:extLst>
                    </a:gridCol>
                    <a:gridCol w="3424230">
                      <a:extLst>
                        <a:ext uri="{9D8B030D-6E8A-4147-A177-3AD203B41FA5}">
                          <a16:colId xmlns:a16="http://schemas.microsoft.com/office/drawing/2014/main" val="265283590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Distribution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Hazard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0055926"/>
                      </a:ext>
                    </a:extLst>
                  </a:tr>
                  <a:tr h="325237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Negative exponential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Constant,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endParaRPr lang="en-US" sz="1600" dirty="0"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8241738"/>
                      </a:ext>
                    </a:extLst>
                  </a:tr>
                  <a:tr h="507905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Weibull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Monotonically increasing or decreasing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5666521"/>
                      </a:ext>
                    </a:extLst>
                  </a:tr>
                  <a:tr h="721760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Gamma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Monotonically increasing or decreasing</a:t>
                          </a:r>
                        </a:p>
                        <a:p>
                          <a:r>
                            <a:rPr lang="en-US" sz="16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towards asymptote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endParaRPr lang="en-US" sz="1600" dirty="0"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44074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BF56DFD-1C46-6848-96BE-BC659D5E6A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2519738"/>
                  </p:ext>
                </p:extLst>
              </p:nvPr>
            </p:nvGraphicFramePr>
            <p:xfrm>
              <a:off x="2379002" y="3429000"/>
              <a:ext cx="6848460" cy="2042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4230">
                      <a:extLst>
                        <a:ext uri="{9D8B030D-6E8A-4147-A177-3AD203B41FA5}">
                          <a16:colId xmlns:a16="http://schemas.microsoft.com/office/drawing/2014/main" val="1727476760"/>
                        </a:ext>
                      </a:extLst>
                    </a:gridCol>
                    <a:gridCol w="3424230">
                      <a:extLst>
                        <a:ext uri="{9D8B030D-6E8A-4147-A177-3AD203B41FA5}">
                          <a16:colId xmlns:a16="http://schemas.microsoft.com/office/drawing/2014/main" val="265283590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Distribution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Hazard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005592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Negative exponential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70" t="-96154" r="-370" b="-44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24173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Weibull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Monotonically increasing or decreasing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566652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Gamma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70" t="-149231" r="-370" b="-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44074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496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3290-64F0-C843-9063-67967B77D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Possible Covariates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74F99-CABC-9F44-9716-85D76A339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527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Ego age  / ego age category 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Ego race </a:t>
            </a:r>
          </a:p>
          <a:p>
            <a:pPr marL="0" indent="0">
              <a:buNone/>
            </a:pP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Alter age / alter age category 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Alter race</a:t>
            </a: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Ego-alter age-difference (sqrt)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Race-dyad (e.g. b-b, w-w, w-h,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etc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Others?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675A5-D204-CD46-8BCE-B0030503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935F-2062-044F-8913-FD7BA184DC5D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fld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87277C-13A2-6045-94DA-F1513397CE18}"/>
              </a:ext>
            </a:extLst>
          </p:cNvPr>
          <p:cNvCxnSpPr/>
          <p:nvPr/>
        </p:nvCxnSpPr>
        <p:spPr>
          <a:xfrm>
            <a:off x="457200" y="1371600"/>
            <a:ext cx="10692064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A2859E3-D0F1-E946-8A00-6C8A4FBA6D0E}"/>
              </a:ext>
            </a:extLst>
          </p:cNvPr>
          <p:cNvSpPr/>
          <p:nvPr/>
        </p:nvSpPr>
        <p:spPr>
          <a:xfrm>
            <a:off x="705852" y="1713330"/>
            <a:ext cx="5057274" cy="56464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720128-F727-A447-A3E1-0146036E4182}"/>
              </a:ext>
            </a:extLst>
          </p:cNvPr>
          <p:cNvSpPr/>
          <p:nvPr/>
        </p:nvSpPr>
        <p:spPr>
          <a:xfrm>
            <a:off x="721894" y="4431064"/>
            <a:ext cx="5374106" cy="564649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EC8301-C55F-1744-8A9B-FC139CE908D1}"/>
              </a:ext>
            </a:extLst>
          </p:cNvPr>
          <p:cNvSpPr/>
          <p:nvPr/>
        </p:nvSpPr>
        <p:spPr>
          <a:xfrm>
            <a:off x="721893" y="4995713"/>
            <a:ext cx="6126079" cy="564649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FC9686-21FC-584F-B991-0C48D74AC3E2}"/>
              </a:ext>
            </a:extLst>
          </p:cNvPr>
          <p:cNvSpPr/>
          <p:nvPr/>
        </p:nvSpPr>
        <p:spPr>
          <a:xfrm>
            <a:off x="705852" y="2274804"/>
            <a:ext cx="2117558" cy="56464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285D2F-DFA0-9E4A-BAC7-C2E4EB61F907}"/>
              </a:ext>
            </a:extLst>
          </p:cNvPr>
          <p:cNvCxnSpPr>
            <a:cxnSpLocks/>
          </p:cNvCxnSpPr>
          <p:nvPr/>
        </p:nvCxnSpPr>
        <p:spPr>
          <a:xfrm flipV="1">
            <a:off x="6453436" y="4297731"/>
            <a:ext cx="1468854" cy="4586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92EB7E-8687-584F-A56D-ECB52FF202E1}"/>
              </a:ext>
            </a:extLst>
          </p:cNvPr>
          <p:cNvSpPr txBox="1"/>
          <p:nvPr/>
        </p:nvSpPr>
        <p:spPr>
          <a:xfrm>
            <a:off x="8227088" y="3827211"/>
            <a:ext cx="2791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Dyad-dependent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9183C4-D915-034F-B992-F198D38875B9}"/>
              </a:ext>
            </a:extLst>
          </p:cNvPr>
          <p:cNvSpPr/>
          <p:nvPr/>
        </p:nvSpPr>
        <p:spPr>
          <a:xfrm>
            <a:off x="8026562" y="3088291"/>
            <a:ext cx="3192379" cy="193950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13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9134</TotalTime>
  <Words>595</Words>
  <Application>Microsoft Macintosh PowerPoint</Application>
  <PresentationFormat>Widescreen</PresentationFormat>
  <Paragraphs>117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Verdana</vt:lpstr>
      <vt:lpstr>Office Theme</vt:lpstr>
      <vt:lpstr>Relationship Duration and Hazard of Dissolution Among 15-29-year-olds in the National Survey of Family Growth</vt:lpstr>
      <vt:lpstr>Why are we not looking at a poster?</vt:lpstr>
      <vt:lpstr>Project Motivation</vt:lpstr>
      <vt:lpstr>Questions</vt:lpstr>
      <vt:lpstr>Data </vt:lpstr>
      <vt:lpstr>Data – Design Issues</vt:lpstr>
      <vt:lpstr>Data – Other Issues </vt:lpstr>
      <vt:lpstr>Proposed Method</vt:lpstr>
      <vt:lpstr>Possible Covariates</vt:lpstr>
      <vt:lpstr>The End // Happy 1st bday Teddy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[title]</dc:title>
  <dc:creator>Emily D Pollock</dc:creator>
  <cp:lastModifiedBy>Emily D Pollock</cp:lastModifiedBy>
  <cp:revision>36</cp:revision>
  <dcterms:created xsi:type="dcterms:W3CDTF">2019-02-26T22:14:17Z</dcterms:created>
  <dcterms:modified xsi:type="dcterms:W3CDTF">2019-03-05T08:14:04Z</dcterms:modified>
</cp:coreProperties>
</file>