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1"/>
    <p:restoredTop sz="94670"/>
  </p:normalViewPr>
  <p:slideViewPr>
    <p:cSldViewPr snapToGrid="0" snapToObjects="1">
      <p:cViewPr>
        <p:scale>
          <a:sx n="20" d="100"/>
          <a:sy n="20" d="100"/>
        </p:scale>
        <p:origin x="3688" y="1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6C8534-5154-544F-A743-3AFB711D9F8D}"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7DAD6-E911-B747-96AA-8083FF161671}" type="slidenum">
              <a:rPr lang="en-US" smtClean="0"/>
              <a:t>‹#›</a:t>
            </a:fld>
            <a:endParaRPr lang="en-US"/>
          </a:p>
        </p:txBody>
      </p:sp>
    </p:spTree>
    <p:extLst>
      <p:ext uri="{BB962C8B-B14F-4D97-AF65-F5344CB8AC3E}">
        <p14:creationId xmlns:p14="http://schemas.microsoft.com/office/powerpoint/2010/main" val="178256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C8534-5154-544F-A743-3AFB711D9F8D}"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7DAD6-E911-B747-96AA-8083FF161671}" type="slidenum">
              <a:rPr lang="en-US" smtClean="0"/>
              <a:t>‹#›</a:t>
            </a:fld>
            <a:endParaRPr lang="en-US"/>
          </a:p>
        </p:txBody>
      </p:sp>
    </p:spTree>
    <p:extLst>
      <p:ext uri="{BB962C8B-B14F-4D97-AF65-F5344CB8AC3E}">
        <p14:creationId xmlns:p14="http://schemas.microsoft.com/office/powerpoint/2010/main" val="2439690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C8534-5154-544F-A743-3AFB711D9F8D}"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7DAD6-E911-B747-96AA-8083FF161671}" type="slidenum">
              <a:rPr lang="en-US" smtClean="0"/>
              <a:t>‹#›</a:t>
            </a:fld>
            <a:endParaRPr lang="en-US"/>
          </a:p>
        </p:txBody>
      </p:sp>
    </p:spTree>
    <p:extLst>
      <p:ext uri="{BB962C8B-B14F-4D97-AF65-F5344CB8AC3E}">
        <p14:creationId xmlns:p14="http://schemas.microsoft.com/office/powerpoint/2010/main" val="280150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C8534-5154-544F-A743-3AFB711D9F8D}"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7DAD6-E911-B747-96AA-8083FF161671}" type="slidenum">
              <a:rPr lang="en-US" smtClean="0"/>
              <a:t>‹#›</a:t>
            </a:fld>
            <a:endParaRPr lang="en-US"/>
          </a:p>
        </p:txBody>
      </p:sp>
    </p:spTree>
    <p:extLst>
      <p:ext uri="{BB962C8B-B14F-4D97-AF65-F5344CB8AC3E}">
        <p14:creationId xmlns:p14="http://schemas.microsoft.com/office/powerpoint/2010/main" val="76447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6C8534-5154-544F-A743-3AFB711D9F8D}" type="datetimeFigureOut">
              <a:rPr lang="en-US" smtClean="0"/>
              <a:t>5/17/19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47DAD6-E911-B747-96AA-8083FF161671}" type="slidenum">
              <a:rPr lang="en-US" smtClean="0"/>
              <a:t>‹#›</a:t>
            </a:fld>
            <a:endParaRPr lang="en-US"/>
          </a:p>
        </p:txBody>
      </p:sp>
    </p:spTree>
    <p:extLst>
      <p:ext uri="{BB962C8B-B14F-4D97-AF65-F5344CB8AC3E}">
        <p14:creationId xmlns:p14="http://schemas.microsoft.com/office/powerpoint/2010/main" val="197840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6C8534-5154-544F-A743-3AFB711D9F8D}" type="datetimeFigureOut">
              <a:rPr lang="en-US" smtClean="0"/>
              <a:t>5/17/19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7DAD6-E911-B747-96AA-8083FF161671}" type="slidenum">
              <a:rPr lang="en-US" smtClean="0"/>
              <a:t>‹#›</a:t>
            </a:fld>
            <a:endParaRPr lang="en-US"/>
          </a:p>
        </p:txBody>
      </p:sp>
    </p:spTree>
    <p:extLst>
      <p:ext uri="{BB962C8B-B14F-4D97-AF65-F5344CB8AC3E}">
        <p14:creationId xmlns:p14="http://schemas.microsoft.com/office/powerpoint/2010/main" val="395134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C8534-5154-544F-A743-3AFB711D9F8D}" type="datetimeFigureOut">
              <a:rPr lang="en-US" smtClean="0"/>
              <a:t>5/17/19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47DAD6-E911-B747-96AA-8083FF161671}" type="slidenum">
              <a:rPr lang="en-US" smtClean="0"/>
              <a:t>‹#›</a:t>
            </a:fld>
            <a:endParaRPr lang="en-US"/>
          </a:p>
        </p:txBody>
      </p:sp>
    </p:spTree>
    <p:extLst>
      <p:ext uri="{BB962C8B-B14F-4D97-AF65-F5344CB8AC3E}">
        <p14:creationId xmlns:p14="http://schemas.microsoft.com/office/powerpoint/2010/main" val="198347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6C8534-5154-544F-A743-3AFB711D9F8D}" type="datetimeFigureOut">
              <a:rPr lang="en-US" smtClean="0"/>
              <a:t>5/17/19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47DAD6-E911-B747-96AA-8083FF161671}" type="slidenum">
              <a:rPr lang="en-US" smtClean="0"/>
              <a:t>‹#›</a:t>
            </a:fld>
            <a:endParaRPr lang="en-US"/>
          </a:p>
        </p:txBody>
      </p:sp>
    </p:spTree>
    <p:extLst>
      <p:ext uri="{BB962C8B-B14F-4D97-AF65-F5344CB8AC3E}">
        <p14:creationId xmlns:p14="http://schemas.microsoft.com/office/powerpoint/2010/main" val="70393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C8534-5154-544F-A743-3AFB711D9F8D}" type="datetimeFigureOut">
              <a:rPr lang="en-US" smtClean="0"/>
              <a:t>5/17/19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47DAD6-E911-B747-96AA-8083FF161671}" type="slidenum">
              <a:rPr lang="en-US" smtClean="0"/>
              <a:t>‹#›</a:t>
            </a:fld>
            <a:endParaRPr lang="en-US"/>
          </a:p>
        </p:txBody>
      </p:sp>
    </p:spTree>
    <p:extLst>
      <p:ext uri="{BB962C8B-B14F-4D97-AF65-F5344CB8AC3E}">
        <p14:creationId xmlns:p14="http://schemas.microsoft.com/office/powerpoint/2010/main" val="1386189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826C8534-5154-544F-A743-3AFB711D9F8D}" type="datetimeFigureOut">
              <a:rPr lang="en-US" smtClean="0"/>
              <a:t>5/17/19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7DAD6-E911-B747-96AA-8083FF161671}" type="slidenum">
              <a:rPr lang="en-US" smtClean="0"/>
              <a:t>‹#›</a:t>
            </a:fld>
            <a:endParaRPr lang="en-US"/>
          </a:p>
        </p:txBody>
      </p:sp>
    </p:spTree>
    <p:extLst>
      <p:ext uri="{BB962C8B-B14F-4D97-AF65-F5344CB8AC3E}">
        <p14:creationId xmlns:p14="http://schemas.microsoft.com/office/powerpoint/2010/main" val="1775010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826C8534-5154-544F-A743-3AFB711D9F8D}" type="datetimeFigureOut">
              <a:rPr lang="en-US" smtClean="0"/>
              <a:t>5/17/19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47DAD6-E911-B747-96AA-8083FF161671}" type="slidenum">
              <a:rPr lang="en-US" smtClean="0"/>
              <a:t>‹#›</a:t>
            </a:fld>
            <a:endParaRPr lang="en-US"/>
          </a:p>
        </p:txBody>
      </p:sp>
    </p:spTree>
    <p:extLst>
      <p:ext uri="{BB962C8B-B14F-4D97-AF65-F5344CB8AC3E}">
        <p14:creationId xmlns:p14="http://schemas.microsoft.com/office/powerpoint/2010/main" val="157268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826C8534-5154-544F-A743-3AFB711D9F8D}" type="datetimeFigureOut">
              <a:rPr lang="en-US" smtClean="0"/>
              <a:t>5/17/19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A547DAD6-E911-B747-96AA-8083FF161671}" type="slidenum">
              <a:rPr lang="en-US" smtClean="0"/>
              <a:t>‹#›</a:t>
            </a:fld>
            <a:endParaRPr lang="en-US"/>
          </a:p>
        </p:txBody>
      </p:sp>
    </p:spTree>
    <p:extLst>
      <p:ext uri="{BB962C8B-B14F-4D97-AF65-F5344CB8AC3E}">
        <p14:creationId xmlns:p14="http://schemas.microsoft.com/office/powerpoint/2010/main" val="177115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308C85-D87E-FE42-B3D8-E9F503575676}"/>
              </a:ext>
            </a:extLst>
          </p:cNvPr>
          <p:cNvSpPr txBox="1"/>
          <p:nvPr/>
        </p:nvSpPr>
        <p:spPr>
          <a:xfrm>
            <a:off x="1584960" y="731520"/>
            <a:ext cx="30327600" cy="3693319"/>
          </a:xfrm>
          <a:prstGeom prst="rect">
            <a:avLst/>
          </a:prstGeom>
          <a:noFill/>
        </p:spPr>
        <p:txBody>
          <a:bodyPr wrap="square" rtlCol="0">
            <a:spAutoFit/>
          </a:bodyPr>
          <a:lstStyle/>
          <a:p>
            <a:pPr algn="ctr"/>
            <a:r>
              <a:rPr lang="en-US" sz="5400" b="1" dirty="0">
                <a:latin typeface="Verdana" panose="020B0604030504040204" pitchFamily="34" charset="0"/>
                <a:ea typeface="Verdana" panose="020B0604030504040204" pitchFamily="34" charset="0"/>
                <a:cs typeface="Verdana" panose="020B0604030504040204" pitchFamily="34" charset="0"/>
              </a:rPr>
              <a:t>The challenges of representing the population-wide distribution of relationship ages in dynamic network models: </a:t>
            </a:r>
          </a:p>
          <a:p>
            <a:pPr algn="ctr"/>
            <a:r>
              <a:rPr lang="en-US" sz="5400" b="1" dirty="0">
                <a:latin typeface="Verdana" panose="020B0604030504040204" pitchFamily="34" charset="0"/>
                <a:ea typeface="Verdana" panose="020B0604030504040204" pitchFamily="34" charset="0"/>
                <a:cs typeface="Verdana" panose="020B0604030504040204" pitchFamily="34" charset="0"/>
              </a:rPr>
              <a:t>Insights from the National Survey of Family Growth </a:t>
            </a:r>
          </a:p>
          <a:p>
            <a:pPr algn="ctr"/>
            <a:endParaRPr lang="en-US" sz="2400" dirty="0">
              <a:latin typeface="Verdana" panose="020B0604030504040204" pitchFamily="34" charset="0"/>
              <a:ea typeface="Verdana" panose="020B0604030504040204" pitchFamily="34" charset="0"/>
              <a:cs typeface="Verdana" panose="020B0604030504040204" pitchFamily="34" charset="0"/>
            </a:endParaRPr>
          </a:p>
          <a:p>
            <a:pPr algn="ctr"/>
            <a:r>
              <a:rPr lang="en-US" sz="4800" dirty="0">
                <a:latin typeface="Verdana" panose="020B0604030504040204" pitchFamily="34" charset="0"/>
                <a:ea typeface="Verdana" panose="020B0604030504040204" pitchFamily="34" charset="0"/>
                <a:cs typeface="Verdana" panose="020B0604030504040204" pitchFamily="34" charset="0"/>
              </a:rPr>
              <a:t>Emily Pollock, </a:t>
            </a:r>
            <a:r>
              <a:rPr lang="en-US" sz="4000" i="1" dirty="0">
                <a:latin typeface="Verdana" panose="020B0604030504040204" pitchFamily="34" charset="0"/>
                <a:ea typeface="Verdana" panose="020B0604030504040204" pitchFamily="34" charset="0"/>
                <a:cs typeface="Verdana" panose="020B0604030504040204" pitchFamily="34" charset="0"/>
              </a:rPr>
              <a:t>Department of Anthropology and The Center for Studies in Demography and Ecology</a:t>
            </a:r>
            <a:endParaRPr lang="en-US" sz="4000" dirty="0"/>
          </a:p>
        </p:txBody>
      </p:sp>
      <p:cxnSp>
        <p:nvCxnSpPr>
          <p:cNvPr id="5" name="Straight Connector 4">
            <a:extLst>
              <a:ext uri="{FF2B5EF4-FFF2-40B4-BE49-F238E27FC236}">
                <a16:creationId xmlns:a16="http://schemas.microsoft.com/office/drawing/2014/main" id="{D6926328-5DA1-1B4D-9F55-ECDEA2F646A0}"/>
              </a:ext>
            </a:extLst>
          </p:cNvPr>
          <p:cNvCxnSpPr>
            <a:cxnSpLocks/>
          </p:cNvCxnSpPr>
          <p:nvPr/>
        </p:nvCxnSpPr>
        <p:spPr>
          <a:xfrm>
            <a:off x="0" y="4892019"/>
            <a:ext cx="32918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99AFC8-64FF-AA44-BD3E-675532C01C83}"/>
              </a:ext>
            </a:extLst>
          </p:cNvPr>
          <p:cNvSpPr/>
          <p:nvPr/>
        </p:nvSpPr>
        <p:spPr>
          <a:xfrm>
            <a:off x="655173" y="5484654"/>
            <a:ext cx="8741229" cy="11141512"/>
          </a:xfrm>
          <a:prstGeom prst="rect">
            <a:avLst/>
          </a:prstGeom>
        </p:spPr>
        <p:txBody>
          <a:bodyPr wrap="square">
            <a:spAutoFit/>
          </a:bodyPr>
          <a:lstStyle/>
          <a:p>
            <a:r>
              <a:rPr lang="en-US" sz="3600" b="1" dirty="0">
                <a:latin typeface="Verdana" panose="020B0604030504040204" pitchFamily="34" charset="0"/>
                <a:ea typeface="Verdana" panose="020B0604030504040204" pitchFamily="34" charset="0"/>
                <a:cs typeface="Verdana" panose="020B0604030504040204" pitchFamily="34" charset="0"/>
              </a:rPr>
              <a:t>Background</a:t>
            </a:r>
            <a:r>
              <a:rPr lang="en-US" sz="2200" b="1" dirty="0">
                <a:latin typeface="Verdana" panose="020B0604030504040204" pitchFamily="34" charset="0"/>
                <a:ea typeface="Verdana" panose="020B0604030504040204" pitchFamily="34" charset="0"/>
                <a:cs typeface="Verdana" panose="020B0604030504040204" pitchFamily="34" charset="0"/>
              </a:rPr>
              <a:t> </a:t>
            </a:r>
          </a:p>
          <a:p>
            <a:endParaRPr lang="en-US" sz="2200" b="1"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pitchFamily="2" charset="2"/>
              <a:buChar char="§"/>
            </a:pPr>
            <a:r>
              <a:rPr lang="en-US" sz="2000" dirty="0">
                <a:latin typeface="Verdana" panose="020B0604030504040204" pitchFamily="34" charset="0"/>
                <a:ea typeface="Verdana" panose="020B0604030504040204" pitchFamily="34" charset="0"/>
                <a:cs typeface="Verdana" panose="020B0604030504040204" pitchFamily="34" charset="0"/>
              </a:rPr>
              <a:t>This project is a preliminary dive within a larger research agenda</a:t>
            </a:r>
            <a:r>
              <a:rPr lang="en-US" sz="2000" b="1"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about how network models, more specifically STERGMS (separable temporal exponential random graph models), represent relationship dynamics in an age-structured population over time. </a:t>
            </a:r>
          </a:p>
          <a:p>
            <a:pPr marL="342900" indent="-342900">
              <a:buFont typeface="Wingdings" pitchFamily="2" charset="2"/>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pitchFamily="2" charset="2"/>
              <a:buChar char="§"/>
            </a:pPr>
            <a:r>
              <a:rPr lang="en-US" sz="2000" dirty="0">
                <a:latin typeface="Verdana" panose="020B0604030504040204" pitchFamily="34" charset="0"/>
                <a:ea typeface="Verdana" panose="020B0604030504040204" pitchFamily="34" charset="0"/>
                <a:cs typeface="Verdana" panose="020B0604030504040204" pitchFamily="34" charset="0"/>
              </a:rPr>
              <a:t>STERGMs are a highly flexible class of network models capable of representing a variety of generative processes for the formation and dissolution of ties. </a:t>
            </a:r>
          </a:p>
          <a:p>
            <a:pPr marL="342900" indent="-342900">
              <a:buFont typeface="Wingdings" pitchFamily="2" charset="2"/>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pitchFamily="2" charset="2"/>
              <a:buChar char="§"/>
            </a:pPr>
            <a:r>
              <a:rPr lang="en-US" sz="2000" dirty="0">
                <a:latin typeface="Verdana" panose="020B0604030504040204" pitchFamily="34" charset="0"/>
                <a:ea typeface="Verdana" panose="020B0604030504040204" pitchFamily="34" charset="0"/>
                <a:cs typeface="Verdana" panose="020B0604030504040204" pitchFamily="34" charset="0"/>
              </a:rPr>
              <a:t>In the context of STI transmission across a network, an individual’s chances of acquiring an infection are not only a function of their behavior, but also the behavior of their partners, as well as the broader, often overlapping (concurrent), patterning of relationships across the network, Therefore crucial to faithfully represent relationship dynamics over time.</a:t>
            </a:r>
          </a:p>
          <a:p>
            <a:pPr marL="342900" indent="-342900">
              <a:buFont typeface="Wingdings" pitchFamily="2" charset="2"/>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pitchFamily="2" charset="2"/>
              <a:buChar char="§"/>
            </a:pPr>
            <a:r>
              <a:rPr lang="en-US" sz="2000" dirty="0">
                <a:latin typeface="Verdana" panose="020B0604030504040204" pitchFamily="34" charset="0"/>
                <a:ea typeface="Verdana" panose="020B0604030504040204" pitchFamily="34" charset="0"/>
                <a:cs typeface="Verdana" panose="020B0604030504040204" pitchFamily="34" charset="0"/>
              </a:rPr>
              <a:t>STERGMs often have complex relationship formation components but the current standard for the dissolution component assumes that once a relationship begins, its persistence is governed by a constant hazard. This is a convenient simplifying assumption but poses challenges for simultaneously representing the distribution of both the very short </a:t>
            </a:r>
            <a:r>
              <a:rPr lang="en-US" sz="2000" i="1" dirty="0">
                <a:latin typeface="Verdana" panose="020B0604030504040204" pitchFamily="34" charset="0"/>
                <a:ea typeface="Verdana" panose="020B0604030504040204" pitchFamily="34" charset="0"/>
                <a:cs typeface="Verdana" panose="020B0604030504040204" pitchFamily="34" charset="0"/>
              </a:rPr>
              <a:t>and</a:t>
            </a:r>
            <a:r>
              <a:rPr lang="en-US" sz="2000" dirty="0">
                <a:latin typeface="Verdana" panose="020B0604030504040204" pitchFamily="34" charset="0"/>
                <a:ea typeface="Verdana" panose="020B0604030504040204" pitchFamily="34" charset="0"/>
                <a:cs typeface="Verdana" panose="020B0604030504040204" pitchFamily="34" charset="0"/>
              </a:rPr>
              <a:t> the very long relationships observed in empirical data. </a:t>
            </a:r>
          </a:p>
          <a:p>
            <a:pPr marL="342900" indent="-342900">
              <a:buFont typeface="Wingdings" pitchFamily="2" charset="2"/>
              <a:buChar char="§"/>
            </a:pPr>
            <a:endParaRPr lang="en-US" sz="2000" b="1"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pitchFamily="2" charset="2"/>
              <a:buChar char="§"/>
            </a:pPr>
            <a:r>
              <a:rPr lang="en-US" sz="2000" b="1" dirty="0">
                <a:latin typeface="Verdana" panose="020B0604030504040204" pitchFamily="34" charset="0"/>
                <a:ea typeface="Verdana" panose="020B0604030504040204" pitchFamily="34" charset="0"/>
                <a:cs typeface="Verdana" panose="020B0604030504040204" pitchFamily="34" charset="0"/>
              </a:rPr>
              <a:t>In this ongoing project, we aim to understand the changing distribution of relationship duration over the life-course using data from the National Survey of Family Growth</a:t>
            </a:r>
            <a:r>
              <a:rPr lang="en-US" sz="2000" dirty="0">
                <a:latin typeface="Verdana" panose="020B0604030504040204" pitchFamily="34" charset="0"/>
                <a:ea typeface="Verdana" panose="020B0604030504040204" pitchFamily="34" charset="0"/>
                <a:cs typeface="Verdana" panose="020B0604030504040204" pitchFamily="34" charset="0"/>
              </a:rPr>
              <a:t>, and to develop a framework for STERGM formation and dissolution parameters that more effectively represent these data over time. </a:t>
            </a:r>
            <a:endParaRPr lang="en-US" sz="2200" dirty="0">
              <a:latin typeface="Verdana" panose="020B0604030504040204" pitchFamily="34" charset="0"/>
              <a:ea typeface="Verdana" panose="020B0604030504040204" pitchFamily="34" charset="0"/>
              <a:cs typeface="Verdana" panose="020B0604030504040204" pitchFamily="34" charset="0"/>
            </a:endParaRPr>
          </a:p>
        </p:txBody>
      </p:sp>
      <p:grpSp>
        <p:nvGrpSpPr>
          <p:cNvPr id="20" name="Group 19">
            <a:extLst>
              <a:ext uri="{FF2B5EF4-FFF2-40B4-BE49-F238E27FC236}">
                <a16:creationId xmlns:a16="http://schemas.microsoft.com/office/drawing/2014/main" id="{D6B712B9-284A-D347-8F81-4D08FF0943EA}"/>
              </a:ext>
            </a:extLst>
          </p:cNvPr>
          <p:cNvGrpSpPr/>
          <p:nvPr/>
        </p:nvGrpSpPr>
        <p:grpSpPr>
          <a:xfrm>
            <a:off x="9678412" y="6340545"/>
            <a:ext cx="13561575" cy="15013444"/>
            <a:chOff x="10733567" y="6387529"/>
            <a:chExt cx="8279169" cy="9846005"/>
          </a:xfrm>
        </p:grpSpPr>
        <p:pic>
          <p:nvPicPr>
            <p:cNvPr id="11" name="Picture 10" descr="A screenshot of text&#10;&#10;Description automatically generated">
              <a:extLst>
                <a:ext uri="{FF2B5EF4-FFF2-40B4-BE49-F238E27FC236}">
                  <a16:creationId xmlns:a16="http://schemas.microsoft.com/office/drawing/2014/main" id="{A8555B82-5609-9649-964D-89BC84E7AFA4}"/>
                </a:ext>
              </a:extLst>
            </p:cNvPr>
            <p:cNvPicPr>
              <a:picLocks noChangeAspect="1"/>
            </p:cNvPicPr>
            <p:nvPr/>
          </p:nvPicPr>
          <p:blipFill>
            <a:blip r:embed="rId2"/>
            <a:stretch>
              <a:fillRect/>
            </a:stretch>
          </p:blipFill>
          <p:spPr>
            <a:xfrm>
              <a:off x="10733567" y="13000572"/>
              <a:ext cx="4506431" cy="3218879"/>
            </a:xfrm>
            <a:prstGeom prst="rect">
              <a:avLst/>
            </a:prstGeom>
          </p:spPr>
        </p:pic>
        <p:pic>
          <p:nvPicPr>
            <p:cNvPr id="15" name="Picture 14" descr="A close up of a map&#10;&#10;Description automatically generated">
              <a:extLst>
                <a:ext uri="{FF2B5EF4-FFF2-40B4-BE49-F238E27FC236}">
                  <a16:creationId xmlns:a16="http://schemas.microsoft.com/office/drawing/2014/main" id="{B37430C9-95A1-3140-91BE-5FBC34096E49}"/>
                </a:ext>
              </a:extLst>
            </p:cNvPr>
            <p:cNvPicPr>
              <a:picLocks noChangeAspect="1"/>
            </p:cNvPicPr>
            <p:nvPr/>
          </p:nvPicPr>
          <p:blipFill>
            <a:blip r:embed="rId3"/>
            <a:stretch>
              <a:fillRect/>
            </a:stretch>
          </p:blipFill>
          <p:spPr>
            <a:xfrm>
              <a:off x="10733568" y="9606408"/>
              <a:ext cx="4506431" cy="3218879"/>
            </a:xfrm>
            <a:prstGeom prst="rect">
              <a:avLst/>
            </a:prstGeom>
          </p:spPr>
        </p:pic>
        <p:pic>
          <p:nvPicPr>
            <p:cNvPr id="19" name="Picture 18">
              <a:extLst>
                <a:ext uri="{FF2B5EF4-FFF2-40B4-BE49-F238E27FC236}">
                  <a16:creationId xmlns:a16="http://schemas.microsoft.com/office/drawing/2014/main" id="{F6F6C7A5-C794-0941-A740-EE6C67B5C2B1}"/>
                </a:ext>
              </a:extLst>
            </p:cNvPr>
            <p:cNvPicPr>
              <a:picLocks noChangeAspect="1"/>
            </p:cNvPicPr>
            <p:nvPr/>
          </p:nvPicPr>
          <p:blipFill>
            <a:blip r:embed="rId4"/>
            <a:stretch>
              <a:fillRect/>
            </a:stretch>
          </p:blipFill>
          <p:spPr>
            <a:xfrm>
              <a:off x="10733568" y="6387529"/>
              <a:ext cx="4506431" cy="321887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29D8160-A23C-AB4A-A64A-07BF75F63B94}"/>
                </a:ext>
              </a:extLst>
            </p:cNvPr>
            <p:cNvPicPr>
              <a:picLocks noChangeAspect="1"/>
            </p:cNvPicPr>
            <p:nvPr/>
          </p:nvPicPr>
          <p:blipFill>
            <a:blip r:embed="rId5"/>
            <a:stretch>
              <a:fillRect/>
            </a:stretch>
          </p:blipFill>
          <p:spPr>
            <a:xfrm>
              <a:off x="14506303" y="13014655"/>
              <a:ext cx="4506431" cy="3218879"/>
            </a:xfrm>
            <a:prstGeom prst="rect">
              <a:avLst/>
            </a:prstGeom>
          </p:spPr>
        </p:pic>
        <p:pic>
          <p:nvPicPr>
            <p:cNvPr id="13" name="Picture 12" descr="A close up of a map&#10;&#10;Description automatically generated">
              <a:extLst>
                <a:ext uri="{FF2B5EF4-FFF2-40B4-BE49-F238E27FC236}">
                  <a16:creationId xmlns:a16="http://schemas.microsoft.com/office/drawing/2014/main" id="{F4115841-B953-4E48-858C-7216DA5DE750}"/>
                </a:ext>
              </a:extLst>
            </p:cNvPr>
            <p:cNvPicPr>
              <a:picLocks noChangeAspect="1"/>
            </p:cNvPicPr>
            <p:nvPr/>
          </p:nvPicPr>
          <p:blipFill>
            <a:blip r:embed="rId6"/>
            <a:stretch>
              <a:fillRect/>
            </a:stretch>
          </p:blipFill>
          <p:spPr>
            <a:xfrm>
              <a:off x="14506305" y="9620492"/>
              <a:ext cx="4506431" cy="3218879"/>
            </a:xfrm>
            <a:prstGeom prst="rect">
              <a:avLst/>
            </a:prstGeom>
          </p:spPr>
        </p:pic>
        <p:pic>
          <p:nvPicPr>
            <p:cNvPr id="17" name="Picture 16">
              <a:extLst>
                <a:ext uri="{FF2B5EF4-FFF2-40B4-BE49-F238E27FC236}">
                  <a16:creationId xmlns:a16="http://schemas.microsoft.com/office/drawing/2014/main" id="{DB345738-965E-2049-A71F-AB031D7812A4}"/>
                </a:ext>
              </a:extLst>
            </p:cNvPr>
            <p:cNvPicPr>
              <a:picLocks noChangeAspect="1"/>
            </p:cNvPicPr>
            <p:nvPr/>
          </p:nvPicPr>
          <p:blipFill>
            <a:blip r:embed="rId7"/>
            <a:stretch>
              <a:fillRect/>
            </a:stretch>
          </p:blipFill>
          <p:spPr>
            <a:xfrm>
              <a:off x="14506302" y="6387529"/>
              <a:ext cx="4506431" cy="3218879"/>
            </a:xfrm>
            <a:prstGeom prst="rect">
              <a:avLst/>
            </a:prstGeom>
          </p:spPr>
        </p:pic>
      </p:grpSp>
      <p:pic>
        <p:nvPicPr>
          <p:cNvPr id="22" name="Picture 21">
            <a:extLst>
              <a:ext uri="{FF2B5EF4-FFF2-40B4-BE49-F238E27FC236}">
                <a16:creationId xmlns:a16="http://schemas.microsoft.com/office/drawing/2014/main" id="{38E64C6D-71F7-FF4B-BAE8-4C622AC93FDC}"/>
              </a:ext>
            </a:extLst>
          </p:cNvPr>
          <p:cNvPicPr>
            <a:picLocks noChangeAspect="1"/>
          </p:cNvPicPr>
          <p:nvPr/>
        </p:nvPicPr>
        <p:blipFill rotWithShape="1">
          <a:blip r:embed="rId8"/>
          <a:srcRect r="20019"/>
          <a:stretch/>
        </p:blipFill>
        <p:spPr>
          <a:xfrm>
            <a:off x="24579633" y="6256541"/>
            <a:ext cx="5667872" cy="5061801"/>
          </a:xfrm>
          <a:prstGeom prst="rect">
            <a:avLst/>
          </a:prstGeom>
        </p:spPr>
      </p:pic>
      <p:sp>
        <p:nvSpPr>
          <p:cNvPr id="23" name="TextBox 22">
            <a:extLst>
              <a:ext uri="{FF2B5EF4-FFF2-40B4-BE49-F238E27FC236}">
                <a16:creationId xmlns:a16="http://schemas.microsoft.com/office/drawing/2014/main" id="{8DF9EEB6-7F78-1F4D-94F4-556CDF83805E}"/>
              </a:ext>
            </a:extLst>
          </p:cNvPr>
          <p:cNvSpPr txBox="1"/>
          <p:nvPr/>
        </p:nvSpPr>
        <p:spPr>
          <a:xfrm>
            <a:off x="11550895" y="5328434"/>
            <a:ext cx="10395730" cy="646331"/>
          </a:xfrm>
          <a:prstGeom prst="rect">
            <a:avLst/>
          </a:prstGeom>
          <a:noFill/>
        </p:spPr>
        <p:txBody>
          <a:bodyPr wrap="square" rtlCol="0">
            <a:spAutoFit/>
          </a:bodyPr>
          <a:lstStyle/>
          <a:p>
            <a:pPr algn="just"/>
            <a:r>
              <a:rPr lang="en-US" sz="3600" b="1" dirty="0">
                <a:latin typeface="Verdana" panose="020B0604030504040204" pitchFamily="34" charset="0"/>
                <a:ea typeface="Verdana" panose="020B0604030504040204" pitchFamily="34" charset="0"/>
                <a:cs typeface="Verdana" panose="020B0604030504040204" pitchFamily="34" charset="0"/>
              </a:rPr>
              <a:t>Relational Age, By Age Category</a:t>
            </a:r>
          </a:p>
        </p:txBody>
      </p:sp>
      <p:sp>
        <p:nvSpPr>
          <p:cNvPr id="27" name="TextBox 26">
            <a:extLst>
              <a:ext uri="{FF2B5EF4-FFF2-40B4-BE49-F238E27FC236}">
                <a16:creationId xmlns:a16="http://schemas.microsoft.com/office/drawing/2014/main" id="{6B8B9FE7-7309-CD43-BCBF-04BC400F3C01}"/>
              </a:ext>
            </a:extLst>
          </p:cNvPr>
          <p:cNvSpPr txBox="1"/>
          <p:nvPr/>
        </p:nvSpPr>
        <p:spPr>
          <a:xfrm>
            <a:off x="699026" y="17237922"/>
            <a:ext cx="8741229" cy="3270126"/>
          </a:xfrm>
          <a:prstGeom prst="rect">
            <a:avLst/>
          </a:prstGeom>
          <a:noFill/>
        </p:spPr>
        <p:txBody>
          <a:bodyPr wrap="square" rtlCol="0">
            <a:spAutoFit/>
          </a:bodyPr>
          <a:lstStyle/>
          <a:p>
            <a:r>
              <a:rPr lang="en-US" sz="3600" b="1" dirty="0">
                <a:latin typeface="Verdana" panose="020B0604030504040204" pitchFamily="34" charset="0"/>
                <a:ea typeface="Verdana" panose="020B0604030504040204" pitchFamily="34" charset="0"/>
                <a:cs typeface="Verdana" panose="020B0604030504040204" pitchFamily="34" charset="0"/>
              </a:rPr>
              <a:t>Data</a:t>
            </a:r>
          </a:p>
          <a:p>
            <a:endParaRPr lang="en-US" sz="1050" b="1" dirty="0">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The data come from the 2006-2015 waves of the National Survey of Family Growth. The pooled dataset contains roughly 40,000 respondents aged 15-44. These respondents reported on their marriage and cohabitation history as well as their three most recent sexual partners of the opposite sex in the last 12 months (including demographic characteristics of their partners and the beginning and ending dates of the relationships). </a:t>
            </a: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29" name="TextBox 28">
            <a:extLst>
              <a:ext uri="{FF2B5EF4-FFF2-40B4-BE49-F238E27FC236}">
                <a16:creationId xmlns:a16="http://schemas.microsoft.com/office/drawing/2014/main" id="{1DDE444D-D371-6F4A-B527-E64029013523}"/>
              </a:ext>
            </a:extLst>
          </p:cNvPr>
          <p:cNvSpPr txBox="1"/>
          <p:nvPr/>
        </p:nvSpPr>
        <p:spPr>
          <a:xfrm>
            <a:off x="23521997" y="12151077"/>
            <a:ext cx="8741664" cy="9387185"/>
          </a:xfrm>
          <a:prstGeom prst="rect">
            <a:avLst/>
          </a:prstGeom>
          <a:noFill/>
        </p:spPr>
        <p:txBody>
          <a:bodyPr wrap="square" rtlCol="0">
            <a:spAutoFit/>
          </a:bodyPr>
          <a:lstStyle/>
          <a:p>
            <a:r>
              <a:rPr lang="en-US" sz="3600" b="1" dirty="0">
                <a:latin typeface="Verdana" panose="020B0604030504040204" pitchFamily="34" charset="0"/>
                <a:ea typeface="Verdana" panose="020B0604030504040204" pitchFamily="34" charset="0"/>
                <a:cs typeface="Verdana" panose="020B0604030504040204" pitchFamily="34" charset="0"/>
              </a:rPr>
              <a:t>Initial Insights</a:t>
            </a:r>
          </a:p>
          <a:p>
            <a:endParaRPr lang="en-US" sz="3600" b="1" dirty="0">
              <a:latin typeface="Verdana" panose="020B0604030504040204" pitchFamily="34" charset="0"/>
              <a:ea typeface="Verdana" panose="020B0604030504040204" pitchFamily="34" charset="0"/>
              <a:cs typeface="Verdana" panose="020B0604030504040204" pitchFamily="34" charset="0"/>
            </a:endParaRPr>
          </a:p>
          <a:p>
            <a:endParaRPr lang="en-US" sz="3600" b="1" dirty="0">
              <a:latin typeface="Verdana" panose="020B0604030504040204" pitchFamily="34" charset="0"/>
              <a:ea typeface="Verdana" panose="020B0604030504040204" pitchFamily="34" charset="0"/>
              <a:cs typeface="Verdana" panose="020B0604030504040204" pitchFamily="34" charset="0"/>
            </a:endParaRPr>
          </a:p>
          <a:p>
            <a:endParaRPr lang="en-US" sz="3600" b="1" dirty="0">
              <a:latin typeface="Verdana" panose="020B0604030504040204" pitchFamily="34" charset="0"/>
              <a:ea typeface="Verdana" panose="020B0604030504040204" pitchFamily="34" charset="0"/>
              <a:cs typeface="Verdana" panose="020B0604030504040204" pitchFamily="34" charset="0"/>
            </a:endParaRPr>
          </a:p>
          <a:p>
            <a:endParaRPr lang="en-US" sz="3600" b="1" dirty="0">
              <a:latin typeface="Verdana" panose="020B0604030504040204" pitchFamily="34" charset="0"/>
              <a:ea typeface="Verdana" panose="020B0604030504040204" pitchFamily="34" charset="0"/>
              <a:cs typeface="Verdana" panose="020B0604030504040204" pitchFamily="34" charset="0"/>
            </a:endParaRPr>
          </a:p>
          <a:p>
            <a:endParaRPr lang="en-US" sz="3600" b="1" dirty="0">
              <a:latin typeface="Verdana" panose="020B0604030504040204" pitchFamily="34" charset="0"/>
              <a:ea typeface="Verdana" panose="020B0604030504040204" pitchFamily="34" charset="0"/>
              <a:cs typeface="Verdana" panose="020B0604030504040204" pitchFamily="34" charset="0"/>
            </a:endParaRPr>
          </a:p>
          <a:p>
            <a:endParaRPr lang="en-US" sz="3600" b="1" dirty="0">
              <a:latin typeface="Verdana" panose="020B0604030504040204" pitchFamily="34" charset="0"/>
              <a:ea typeface="Verdana" panose="020B0604030504040204" pitchFamily="34" charset="0"/>
              <a:cs typeface="Verdana" panose="020B0604030504040204" pitchFamily="34" charset="0"/>
            </a:endParaRPr>
          </a:p>
          <a:p>
            <a:endParaRPr lang="en-US" sz="3600" b="1" dirty="0">
              <a:latin typeface="Verdana" panose="020B0604030504040204" pitchFamily="34" charset="0"/>
              <a:ea typeface="Verdana" panose="020B0604030504040204" pitchFamily="34" charset="0"/>
              <a:cs typeface="Verdana" panose="020B0604030504040204" pitchFamily="34" charset="0"/>
            </a:endParaRPr>
          </a:p>
          <a:p>
            <a:endParaRPr lang="en-US" sz="3600" b="1"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pitchFamily="2" charset="2"/>
              <a:buChar char="§"/>
            </a:pPr>
            <a:endParaRPr lang="en-US" sz="2000" b="1"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pitchFamily="2" charset="2"/>
              <a:buChar char="§"/>
            </a:pPr>
            <a:r>
              <a:rPr lang="en-US" sz="2000" dirty="0">
                <a:latin typeface="Verdana" panose="020B0604030504040204" pitchFamily="34" charset="0"/>
                <a:ea typeface="Verdana" panose="020B0604030504040204" pitchFamily="34" charset="0"/>
                <a:cs typeface="Verdana" panose="020B0604030504040204" pitchFamily="34" charset="0"/>
              </a:rPr>
              <a:t>The relational age distribution of the youngest age categories, respondents aged 15-19 and 20-24, looks reasonably exponential </a:t>
            </a:r>
          </a:p>
          <a:p>
            <a:pPr marL="342900" indent="-342900">
              <a:buFont typeface="Wingdings" pitchFamily="2" charset="2"/>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pitchFamily="2" charset="2"/>
              <a:buChar char="§"/>
            </a:pPr>
            <a:r>
              <a:rPr lang="en-US" sz="2000" b="1" dirty="0">
                <a:latin typeface="Verdana" panose="020B0604030504040204" pitchFamily="34" charset="0"/>
                <a:ea typeface="Verdana" panose="020B0604030504040204" pitchFamily="34" charset="0"/>
                <a:cs typeface="Verdana" panose="020B0604030504040204" pitchFamily="34" charset="0"/>
              </a:rPr>
              <a:t>As age increases however, the distribution begins to look uniform </a:t>
            </a:r>
          </a:p>
          <a:p>
            <a:pPr marL="342900" indent="-342900">
              <a:buFont typeface="Wingdings" pitchFamily="2" charset="2"/>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pitchFamily="2" charset="2"/>
              <a:buChar char="§"/>
            </a:pPr>
            <a:r>
              <a:rPr lang="en-US" sz="2000" dirty="0">
                <a:latin typeface="Verdana" panose="020B0604030504040204" pitchFamily="34" charset="0"/>
                <a:ea typeface="Verdana" panose="020B0604030504040204" pitchFamily="34" charset="0"/>
                <a:cs typeface="Verdana" panose="020B0604030504040204" pitchFamily="34" charset="0"/>
              </a:rPr>
              <a:t>The frequency of new and/or short relationships decreases in magnitude over time, but there is always a visible effect</a:t>
            </a:r>
          </a:p>
          <a:p>
            <a:pPr marL="342900" indent="-342900">
              <a:buFont typeface="Wingdings" pitchFamily="2" charset="2"/>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Wingdings" pitchFamily="2" charset="2"/>
              <a:buChar char="§"/>
            </a:pPr>
            <a:r>
              <a:rPr lang="en-US" sz="2000" dirty="0">
                <a:latin typeface="Verdana" panose="020B0604030504040204" pitchFamily="34" charset="0"/>
                <a:ea typeface="Verdana" panose="020B0604030504040204" pitchFamily="34" charset="0"/>
                <a:cs typeface="Verdana" panose="020B0604030504040204" pitchFamily="34" charset="0"/>
              </a:rPr>
              <a:t>Divorce &amp; re-marriage likely drivers of more uniform distribution in older age categories</a:t>
            </a:r>
          </a:p>
          <a:p>
            <a:pPr marL="171450" indent="-171450">
              <a:buFont typeface="Arial" panose="020B0604020202020204" pitchFamily="34" charset="0"/>
              <a:buChar char="•"/>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a:extLst>
              <a:ext uri="{FF2B5EF4-FFF2-40B4-BE49-F238E27FC236}">
                <a16:creationId xmlns:a16="http://schemas.microsoft.com/office/drawing/2014/main" id="{943D0A52-8C65-0643-B719-C0FE85CFA511}"/>
              </a:ext>
            </a:extLst>
          </p:cNvPr>
          <p:cNvSpPr/>
          <p:nvPr/>
        </p:nvSpPr>
        <p:spPr>
          <a:xfrm>
            <a:off x="699026" y="20813970"/>
            <a:ext cx="8282448" cy="400110"/>
          </a:xfrm>
          <a:prstGeom prst="rect">
            <a:avLst/>
          </a:prstGeom>
        </p:spPr>
        <p:txBody>
          <a:bodyPr wrap="square">
            <a:spAutoFit/>
          </a:bodyPr>
          <a:lstStyle/>
          <a:p>
            <a:pPr algn="just"/>
            <a:r>
              <a:rPr lang="en-US" sz="2000" b="1" dirty="0">
                <a:latin typeface="Verdana" panose="020B0604030504040204" pitchFamily="34" charset="0"/>
                <a:ea typeface="Verdana" panose="020B0604030504040204" pitchFamily="34" charset="0"/>
                <a:cs typeface="Verdana" panose="020B0604030504040204" pitchFamily="34" charset="0"/>
              </a:rPr>
              <a:t>Histograms:, center &amp; left: C/F = CURRENT OR FORMER</a:t>
            </a:r>
          </a:p>
        </p:txBody>
      </p:sp>
      <p:sp>
        <p:nvSpPr>
          <p:cNvPr id="33" name="TextBox 32">
            <a:extLst>
              <a:ext uri="{FF2B5EF4-FFF2-40B4-BE49-F238E27FC236}">
                <a16:creationId xmlns:a16="http://schemas.microsoft.com/office/drawing/2014/main" id="{650E15DE-75F4-9A4F-9AB3-B0B0479501BB}"/>
              </a:ext>
            </a:extLst>
          </p:cNvPr>
          <p:cNvSpPr txBox="1"/>
          <p:nvPr/>
        </p:nvSpPr>
        <p:spPr>
          <a:xfrm>
            <a:off x="23492968" y="5322868"/>
            <a:ext cx="8741229" cy="646331"/>
          </a:xfrm>
          <a:prstGeom prst="rect">
            <a:avLst/>
          </a:prstGeom>
          <a:noFill/>
        </p:spPr>
        <p:txBody>
          <a:bodyPr wrap="square" rtlCol="0">
            <a:spAutoFit/>
          </a:bodyPr>
          <a:lstStyle/>
          <a:p>
            <a:pPr algn="just"/>
            <a:r>
              <a:rPr lang="en-US" sz="3600" b="1" dirty="0">
                <a:latin typeface="Verdana" panose="020B0604030504040204" pitchFamily="34" charset="0"/>
                <a:ea typeface="Verdana" panose="020B0604030504040204" pitchFamily="34" charset="0"/>
                <a:cs typeface="Verdana" panose="020B0604030504040204" pitchFamily="34" charset="0"/>
              </a:rPr>
              <a:t>Relational Age, Full Dataset</a:t>
            </a:r>
          </a:p>
        </p:txBody>
      </p:sp>
      <p:grpSp>
        <p:nvGrpSpPr>
          <p:cNvPr id="37" name="Group 36">
            <a:extLst>
              <a:ext uri="{FF2B5EF4-FFF2-40B4-BE49-F238E27FC236}">
                <a16:creationId xmlns:a16="http://schemas.microsoft.com/office/drawing/2014/main" id="{29C58C1C-7798-8444-BCBC-69A26A0EE68F}"/>
              </a:ext>
            </a:extLst>
          </p:cNvPr>
          <p:cNvGrpSpPr/>
          <p:nvPr/>
        </p:nvGrpSpPr>
        <p:grpSpPr>
          <a:xfrm>
            <a:off x="25144517" y="13228256"/>
            <a:ext cx="5488929" cy="3806553"/>
            <a:chOff x="26970240" y="6878889"/>
            <a:chExt cx="5488929" cy="3806553"/>
          </a:xfrm>
        </p:grpSpPr>
        <p:pic>
          <p:nvPicPr>
            <p:cNvPr id="35" name="Picture 34" descr="A close up of a logo&#10;&#10;Description automatically generated">
              <a:extLst>
                <a:ext uri="{FF2B5EF4-FFF2-40B4-BE49-F238E27FC236}">
                  <a16:creationId xmlns:a16="http://schemas.microsoft.com/office/drawing/2014/main" id="{7AC044F4-F228-484E-A7F9-B84A46A41CF4}"/>
                </a:ext>
              </a:extLst>
            </p:cNvPr>
            <p:cNvPicPr>
              <a:picLocks noChangeAspect="1"/>
            </p:cNvPicPr>
            <p:nvPr/>
          </p:nvPicPr>
          <p:blipFill rotWithShape="1">
            <a:blip r:embed="rId9"/>
            <a:srcRect l="7694" t="15339" r="6915" b="14075"/>
            <a:stretch/>
          </p:blipFill>
          <p:spPr>
            <a:xfrm>
              <a:off x="26970240" y="6954006"/>
              <a:ext cx="4853785" cy="3731436"/>
            </a:xfrm>
            <a:prstGeom prst="rect">
              <a:avLst/>
            </a:prstGeom>
          </p:spPr>
        </p:pic>
        <p:sp>
          <p:nvSpPr>
            <p:cNvPr id="36" name="TextBox 35">
              <a:extLst>
                <a:ext uri="{FF2B5EF4-FFF2-40B4-BE49-F238E27FC236}">
                  <a16:creationId xmlns:a16="http://schemas.microsoft.com/office/drawing/2014/main" id="{6731E2B8-D5C1-4141-ABD7-056D8D222A19}"/>
                </a:ext>
              </a:extLst>
            </p:cNvPr>
            <p:cNvSpPr txBox="1"/>
            <p:nvPr/>
          </p:nvSpPr>
          <p:spPr>
            <a:xfrm>
              <a:off x="27605385" y="6878889"/>
              <a:ext cx="4853784" cy="261610"/>
            </a:xfrm>
            <a:prstGeom prst="rect">
              <a:avLst/>
            </a:prstGeom>
            <a:noFill/>
          </p:spPr>
          <p:txBody>
            <a:bodyPr wrap="square" rtlCol="0">
              <a:spAutoFit/>
            </a:bodyPr>
            <a:lstStyle/>
            <a:p>
              <a:r>
                <a:rPr lang="en-US" sz="1100" dirty="0">
                  <a:latin typeface="Verdana" panose="020B0604030504040204" pitchFamily="34" charset="0"/>
                  <a:ea typeface="Verdana" panose="020B0604030504040204" pitchFamily="34" charset="0"/>
                  <a:cs typeface="Verdana" panose="020B0604030504040204" pitchFamily="34" charset="0"/>
                </a:rPr>
                <a:t>Examples of PDFs based on Exponential Dist. </a:t>
              </a:r>
            </a:p>
          </p:txBody>
        </p:sp>
      </p:grpSp>
    </p:spTree>
    <p:extLst>
      <p:ext uri="{BB962C8B-B14F-4D97-AF65-F5344CB8AC3E}">
        <p14:creationId xmlns:p14="http://schemas.microsoft.com/office/powerpoint/2010/main" val="19859682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7118</TotalTime>
  <Words>440</Words>
  <Application>Microsoft Macintosh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Verdana</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D Pollock</dc:creator>
  <cp:lastModifiedBy>Emily D Pollock</cp:lastModifiedBy>
  <cp:revision>15</cp:revision>
  <dcterms:created xsi:type="dcterms:W3CDTF">2019-05-17T20:01:22Z</dcterms:created>
  <dcterms:modified xsi:type="dcterms:W3CDTF">2019-05-22T18:39:27Z</dcterms:modified>
</cp:coreProperties>
</file>