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270" r:id="rId3"/>
    <p:sldId id="257" r:id="rId4"/>
    <p:sldId id="261" r:id="rId5"/>
    <p:sldId id="262" r:id="rId6"/>
    <p:sldId id="259" r:id="rId7"/>
    <p:sldId id="258" r:id="rId8"/>
    <p:sldId id="264" r:id="rId9"/>
    <p:sldId id="263" r:id="rId10"/>
    <p:sldId id="265" r:id="rId11"/>
    <p:sldId id="269" r:id="rId12"/>
    <p:sldId id="273" r:id="rId13"/>
    <p:sldId id="271" r:id="rId14"/>
    <p:sldId id="272" r:id="rId15"/>
    <p:sldId id="274" r:id="rId16"/>
    <p:sldId id="275" r:id="rId17"/>
    <p:sldId id="276" r:id="rId18"/>
    <p:sldId id="266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3"/>
    <a:srgbClr val="517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4"/>
    <p:restoredTop sz="80287"/>
  </p:normalViewPr>
  <p:slideViewPr>
    <p:cSldViewPr snapToGrid="0" snapToObjects="1">
      <p:cViewPr varScale="1">
        <p:scale>
          <a:sx n="112" d="100"/>
          <a:sy n="112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32A5B-484C-1447-93A6-96DB9818BF79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DF5EB-8D7F-E547-B266-F3C6AD10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0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3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1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patterns that we see are heavily influenced by how NSFG asked respondents to report their relationships – very much changes how we would interpret ‘initial age at relationship’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6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patterns that we see are heavily influenced by how NSFG asked respondents to report their relationships – very much changes how we would interpret ‘initial age at relationship’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IGNORING EFFECTS OF RIGHT CENSORING AND TRUNCATION, WHAT DO THE HISTOGRAMS LOOK LIKE </a:t>
            </a:r>
          </a:p>
          <a:p>
            <a:endParaRPr lang="en-US" dirty="0"/>
          </a:p>
          <a:p>
            <a:r>
              <a:rPr lang="en-US" dirty="0"/>
              <a:t>The patterns that we see are heavily influenced by how NSFG asked respondents to report their relationships – very much changes how we would interpret ‘initial age at relationship’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29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Intuition here is that latent components are capturing heterogenous frailties – some </a:t>
            </a:r>
            <a:r>
              <a:rPr lang="en-US" dirty="0" err="1"/>
              <a:t>rels</a:t>
            </a:r>
            <a:r>
              <a:rPr lang="en-US" dirty="0"/>
              <a:t>, regardless of what ego age they start at, are going to fail, and some are going to last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Intuition here is that latent components are capturing heterogenous frailties – some </a:t>
            </a:r>
            <a:r>
              <a:rPr lang="en-US" dirty="0" err="1"/>
              <a:t>rels</a:t>
            </a:r>
            <a:r>
              <a:rPr lang="en-US" dirty="0"/>
              <a:t>, regardless of what ego age they start at, are going to fail, and some are going to last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Intuition here is that latent components are capturing heterogenous frailties – some </a:t>
            </a:r>
            <a:r>
              <a:rPr lang="en-US" dirty="0" err="1"/>
              <a:t>rels</a:t>
            </a:r>
            <a:r>
              <a:rPr lang="en-US" dirty="0"/>
              <a:t>, regardless of what ego age they start at, are going to fail, and some are going to last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9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the data is not over the </a:t>
            </a:r>
            <a:r>
              <a:rPr lang="en-US" dirty="0" err="1"/>
              <a:t>lifecourse</a:t>
            </a:r>
            <a:r>
              <a:rPr lang="en-US" dirty="0"/>
              <a:t>, the retrospective cross-sectional design messes with some of what could be useful intuition about initial age, current age, </a:t>
            </a:r>
            <a:r>
              <a:rPr lang="en-US" dirty="0" err="1"/>
              <a:t>etc</a:t>
            </a:r>
            <a:r>
              <a:rPr lang="en-US" dirty="0"/>
              <a:t> and what those ages tell us about the hazard of dissolution </a:t>
            </a:r>
          </a:p>
          <a:p>
            <a:r>
              <a:rPr lang="en-US" dirty="0"/>
              <a:t>Not just because someone is 20 that they’re not in a long-term relationship, but because they are 20 they can’t have been in a 20 year relationship – but they might already been in one what WILL last 20 years </a:t>
            </a:r>
          </a:p>
          <a:p>
            <a:endParaRPr lang="en-US" dirty="0"/>
          </a:p>
          <a:p>
            <a:r>
              <a:rPr lang="en-US" dirty="0"/>
              <a:t>Part 1 is going to inform the network model portion of my dissertation, the EPT &amp; immunity model </a:t>
            </a:r>
          </a:p>
          <a:p>
            <a:endParaRPr lang="en-US" dirty="0"/>
          </a:p>
          <a:p>
            <a:r>
              <a:rPr lang="en-US" dirty="0"/>
              <a:t>Part 2 is going to keep going and become the meat of this section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DF5EB-8D7F-E547-B266-F3C6AD10DE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C7AA-28B0-2B4C-AB00-9994DA1D0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56986-46AB-2543-9611-D917E39E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52AC-BC4B-734D-B72D-5D5FFBC1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8C93-13D1-ED43-83F7-D7B72420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CA4E-A16E-434C-9D58-71F27697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3FF1-0BB2-BF42-BAF4-B1854BA2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7A17-E053-9F44-B5C0-689F0E08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6D52-EE5A-9147-9AF4-AB5CB7FE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03E7-A4A8-1F4E-B2BE-8B3AF0AB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BAA9-AF32-3D4B-BE01-EEFD20D5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9097F-7C1C-F54E-9651-59B28B289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C8B77-0AAC-474D-8359-42712BC7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52B3-F5B8-4740-B638-7A12B090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E241-3673-3547-AEC5-563F7CB0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AB36-AABC-6445-B335-4D498A18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8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3A09-7CFD-834E-AF23-03399BC5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F0D6-6EFE-6743-89A6-2347782A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FFC2-1200-D744-B4A8-BCD524C7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3FB1-18E9-3A47-9C7A-74BDFEEE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C795-5A6A-1946-8500-BCC241F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E3D7-B4AB-1841-8E0E-7192E073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BE21C-0686-A943-99CB-6C4BD9EF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052D-1B11-3E4A-92D9-06E8501F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381D-AD3E-F447-AF6D-EF5FB52A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3028-BDD8-8F43-8A9C-604FB3A5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5F51-D58B-D848-A2F1-5DD84AF3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C7C9-B8CC-F845-8AF0-D6C3FC681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662B4-34AD-8341-A525-2B82291E1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D484E-2FF0-D443-B3E0-4D855735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ABDF5-A62E-5941-980C-51EA57CC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C5F68-4076-7445-8815-5301CEBE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BCFE-2386-2346-8BBC-C816ED67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0B9E-6D9F-624A-B9E6-B8B680C4B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BFEA8-6D37-8442-A57D-AC318EB75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8248F-C2F8-BE48-A4F1-C72CFE88F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38128-C954-114C-9A2D-AF3D9543C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27430-F43F-CF4D-A4E6-5DC80430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A4FD9-6C79-C348-99A2-96DEFA0B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55E71-948F-CE44-BABC-7AE0068F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F13-312B-3844-B699-5D2D6BB3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A1D6D-5FC9-DD47-872E-D0240E96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5664F-E4D2-1D4D-A310-032204E5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F88CA-D49A-AC46-93D7-9CD4FAA5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9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4157C-50F0-6443-B8F7-296A1FC4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A4618-633C-CF44-A6BC-AC7891F9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04B6-2522-D244-BDDA-EC080111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0729-8094-9243-B733-96B0C297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8440-A223-6F45-A1D0-AD06A08B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85AB1-AFE4-5040-AE93-08E73AE3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975B-EF89-594E-8D2C-043A49D7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786B8-D6B5-6E43-A27E-0292C03C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8771-FF77-6043-B282-7C8A072E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9EAB-5242-1B43-91FA-F052AF6B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DE824-9631-C549-AA87-5ADA654A5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1B35-7B85-9043-9B4E-CD7E47C4C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7A7CE-532B-5346-A772-96B00F9C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FD92A-D93C-E742-A953-866FB56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5A79-01BB-AE43-BE22-7EE51D87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3D71F-A284-4746-AB5D-1824EBAB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12AC-3670-BE47-A046-45481570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5608-19A2-554A-9EC0-D9960ADB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86882-5BE5-6B40-93A7-818B22675967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54EE-3CC5-264E-B2BE-A067BBFC5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2DA3-1CFA-2644-8FAB-DAA64697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EB70-E1A6-C349-A542-84D620DA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24.png"/><Relationship Id="rId10" Type="http://schemas.openxmlformats.org/officeDocument/2006/relationships/image" Target="../media/image22.png"/><Relationship Id="rId4" Type="http://schemas.openxmlformats.org/officeDocument/2006/relationships/image" Target="../media/image8.sv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83A836-F3CD-8541-9F2E-63016B265E6F}"/>
              </a:ext>
            </a:extLst>
          </p:cNvPr>
          <p:cNvSpPr txBox="1">
            <a:spLocks/>
          </p:cNvSpPr>
          <p:nvPr/>
        </p:nvSpPr>
        <p:spPr>
          <a:xfrm>
            <a:off x="1072512" y="4725032"/>
            <a:ext cx="5785487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0000"/>
                </a:solidFill>
                <a:latin typeface="Helvetica" pitchFamily="2" charset="0"/>
              </a:rPr>
              <a:t>Relationship Duration &amp; Survival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C91DC4-1E23-C045-AF92-CBEB6988D609}"/>
              </a:ext>
            </a:extLst>
          </p:cNvPr>
          <p:cNvSpPr txBox="1">
            <a:spLocks/>
          </p:cNvSpPr>
          <p:nvPr/>
        </p:nvSpPr>
        <p:spPr>
          <a:xfrm>
            <a:off x="1129663" y="3429000"/>
            <a:ext cx="3756663" cy="1000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Helvetica" pitchFamily="2" charset="0"/>
              </a:rPr>
              <a:t>Emily Pollock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Helvetica" pitchFamily="2" charset="0"/>
              </a:rPr>
              <a:t>NMG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Helvetica" pitchFamily="2" charset="0"/>
              </a:rPr>
              <a:t>2 May 2019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AD03201F-F053-ED46-A7F5-2581C43D1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6539" y="0"/>
            <a:ext cx="5631452" cy="56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1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5104D-2E72-334F-92A8-49733425A71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Modified Kaplan-Meier</a:t>
            </a:r>
          </a:p>
        </p:txBody>
      </p:sp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B90A38FE-775B-8446-804B-E326D40F7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4CA4C-0944-A64B-B3D2-D5D6D414628C}"/>
              </a:ext>
            </a:extLst>
          </p:cNvPr>
          <p:cNvSpPr txBox="1"/>
          <p:nvPr/>
        </p:nvSpPr>
        <p:spPr>
          <a:xfrm>
            <a:off x="1289562" y="1784725"/>
            <a:ext cx="4103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Kaplan-Meier Curves as comparison</a:t>
            </a:r>
            <a:br>
              <a:rPr lang="en-US" sz="2800" dirty="0">
                <a:latin typeface="Helvetica" pitchFamily="2" charset="0"/>
              </a:rPr>
            </a:br>
            <a:endParaRPr lang="en-US" sz="28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Weighted to NSFG weights vs Unweighted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73F0AB-DBAE-FF48-8E4D-E929FB393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0" y="1522806"/>
            <a:ext cx="6360219" cy="46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5104D-2E72-334F-92A8-49733425A71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Duration-Only Models </a:t>
            </a:r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BB1FAC5D-7B18-AD45-A054-A5E8F0CE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FCA347-7257-6B49-998C-EDF1B56F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736" y="4018364"/>
            <a:ext cx="4082498" cy="2786126"/>
          </a:xfrm>
          <a:prstGeom prst="rect">
            <a:avLst/>
          </a:prstGeom>
        </p:spPr>
      </p:pic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6772ED2-5A73-1547-9FBC-54472ECF70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38" b="8362"/>
          <a:stretch/>
        </p:blipFill>
        <p:spPr>
          <a:xfrm>
            <a:off x="1129735" y="1593885"/>
            <a:ext cx="4082498" cy="2502035"/>
          </a:xfrm>
          <a:prstGeom prst="rect">
            <a:avLst/>
          </a:prstGeom>
        </p:spPr>
      </p:pic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D1731E9-EEC5-9E4E-82C2-69706C565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247" y="1593885"/>
            <a:ext cx="6089650" cy="4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5104D-2E72-334F-92A8-49733425A71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Age Models</a:t>
            </a:r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BB1FAC5D-7B18-AD45-A054-A5E8F0CE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121F9CF-9036-EA4F-B6C2-D33B2821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2044700"/>
            <a:ext cx="5738163" cy="393748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57D972-AE69-F54B-A67B-78F4D2B0D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" y="2095499"/>
            <a:ext cx="5821680" cy="39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6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5104D-2E72-334F-92A8-49733425A71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Gaining Some Intuition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42948-562C-7549-A816-CD72ABCD3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/>
          <a:stretch/>
        </p:blipFill>
        <p:spPr>
          <a:xfrm>
            <a:off x="352315" y="2076051"/>
            <a:ext cx="6209080" cy="4311730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275AAA48-F319-DF42-9F6E-09EE3386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684" y="1981555"/>
            <a:ext cx="6073001" cy="4406226"/>
          </a:xfrm>
          <a:prstGeom prst="rect">
            <a:avLst/>
          </a:prstGeom>
        </p:spPr>
      </p:pic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B90A38FE-775B-8446-804B-E326D40F7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5104D-2E72-334F-92A8-49733425A71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Gaining Some Intuition</a:t>
            </a:r>
          </a:p>
        </p:txBody>
      </p:sp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B90A38FE-775B-8446-804B-E326D40F7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632650D-6252-8C4C-936C-5CD30A1A0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929" y="1456916"/>
            <a:ext cx="7340600" cy="52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15104D-2E72-334F-92A8-49733425A71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Gaining Some Intuition</a:t>
            </a:r>
          </a:p>
        </p:txBody>
      </p:sp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B90A38FE-775B-8446-804B-E326D40F7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A21C75D-A4DB-504D-B766-9815BFC4C226}"/>
              </a:ext>
            </a:extLst>
          </p:cNvPr>
          <p:cNvGrpSpPr/>
          <p:nvPr/>
        </p:nvGrpSpPr>
        <p:grpSpPr>
          <a:xfrm>
            <a:off x="1489216" y="1406116"/>
            <a:ext cx="9827988" cy="5223637"/>
            <a:chOff x="2021112" y="1772025"/>
            <a:chExt cx="8180450" cy="44664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131EBF-9C6E-F144-AA86-DC2BEBE13FF7}"/>
                </a:ext>
              </a:extLst>
            </p:cNvPr>
            <p:cNvGrpSpPr/>
            <p:nvPr/>
          </p:nvGrpSpPr>
          <p:grpSpPr>
            <a:xfrm>
              <a:off x="2046512" y="1772025"/>
              <a:ext cx="8086276" cy="2244183"/>
              <a:chOff x="264300" y="1772025"/>
              <a:chExt cx="8086276" cy="2244183"/>
            </a:xfrm>
          </p:grpSpPr>
          <p:pic>
            <p:nvPicPr>
              <p:cNvPr id="6" name="Picture 5" descr="A picture containing screenshot&#10;&#10;Description automatically generated">
                <a:extLst>
                  <a:ext uri="{FF2B5EF4-FFF2-40B4-BE49-F238E27FC236}">
                    <a16:creationId xmlns:a16="http://schemas.microsoft.com/office/drawing/2014/main" id="{45E7C516-59DA-F040-9054-486159B3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300" y="1772025"/>
                <a:ext cx="3067050" cy="2244183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0D3D8CE-052F-4543-9EC5-AC534F8EC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9550" y="1784725"/>
                <a:ext cx="3067050" cy="2197290"/>
              </a:xfrm>
              <a:prstGeom prst="rect">
                <a:avLst/>
              </a:prstGeom>
            </p:spPr>
          </p:pic>
          <p:pic>
            <p:nvPicPr>
              <p:cNvPr id="17" name="Picture 16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8300A136-6746-9640-B04C-C5F6D6C4B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3526" y="1784725"/>
                <a:ext cx="3067050" cy="2190750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F0ACBF-B5B3-3841-8FC4-7CACB2D183FA}"/>
                </a:ext>
              </a:extLst>
            </p:cNvPr>
            <p:cNvGrpSpPr/>
            <p:nvPr/>
          </p:nvGrpSpPr>
          <p:grpSpPr>
            <a:xfrm>
              <a:off x="2021112" y="3975475"/>
              <a:ext cx="8180450" cy="2262967"/>
              <a:chOff x="2021112" y="3975475"/>
              <a:chExt cx="8180450" cy="2262967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1214BF9-433F-DD45-9EB2-868AE0E36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1112" y="4003508"/>
                <a:ext cx="3067050" cy="2222234"/>
              </a:xfrm>
              <a:prstGeom prst="rect">
                <a:avLst/>
              </a:prstGeom>
            </p:spPr>
          </p:pic>
          <p:pic>
            <p:nvPicPr>
              <p:cNvPr id="20" name="Picture 19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1CDBD68D-8725-DB42-A983-0DFC1C80D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4462" y="4016208"/>
                <a:ext cx="3067050" cy="2210486"/>
              </a:xfrm>
              <a:prstGeom prst="rect">
                <a:avLst/>
              </a:prstGeom>
            </p:spPr>
          </p:pic>
          <p:pic>
            <p:nvPicPr>
              <p:cNvPr id="22" name="Picture 2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D7B1451-2549-2142-BDBB-A88807881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16538" y="3975475"/>
                <a:ext cx="3085024" cy="22629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363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8EAD85-D0A2-6548-B25B-EF650E56A40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Mixture Models 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37D62D78-0C8A-2E4C-9091-C4D05AB5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7E472AD7-F079-9E4D-B2F3-1CEA0DF35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216" y="1367813"/>
            <a:ext cx="7334250" cy="5398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30A61C-6364-064C-8FD6-9AABC3A2B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3429000"/>
            <a:ext cx="5549900" cy="21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8EAD85-D0A2-6548-B25B-EF650E56A40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Mixture Models 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37D62D78-0C8A-2E4C-9091-C4D05AB5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7E472AD7-F079-9E4D-B2F3-1CEA0DF351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63" r="13582"/>
          <a:stretch/>
        </p:blipFill>
        <p:spPr>
          <a:xfrm>
            <a:off x="26143" y="1622872"/>
            <a:ext cx="5485658" cy="49816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941F439-BE2C-9847-B447-70956E0723DF}"/>
              </a:ext>
            </a:extLst>
          </p:cNvPr>
          <p:cNvGrpSpPr/>
          <p:nvPr/>
        </p:nvGrpSpPr>
        <p:grpSpPr>
          <a:xfrm>
            <a:off x="5629416" y="1956117"/>
            <a:ext cx="7032484" cy="4315174"/>
            <a:chOff x="2021112" y="1772025"/>
            <a:chExt cx="8180450" cy="44664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F1818C-8A71-CF4F-8AC9-8742AF2B6551}"/>
                </a:ext>
              </a:extLst>
            </p:cNvPr>
            <p:cNvGrpSpPr/>
            <p:nvPr/>
          </p:nvGrpSpPr>
          <p:grpSpPr>
            <a:xfrm>
              <a:off x="2046512" y="1772025"/>
              <a:ext cx="8086276" cy="2244183"/>
              <a:chOff x="264300" y="1772025"/>
              <a:chExt cx="8086276" cy="2244183"/>
            </a:xfrm>
          </p:grpSpPr>
          <p:pic>
            <p:nvPicPr>
              <p:cNvPr id="13" name="Picture 12" descr="A picture containing screenshot&#10;&#10;Description automatically generated">
                <a:extLst>
                  <a:ext uri="{FF2B5EF4-FFF2-40B4-BE49-F238E27FC236}">
                    <a16:creationId xmlns:a16="http://schemas.microsoft.com/office/drawing/2014/main" id="{C9A5684F-9FF5-1E44-83A1-FE5783573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300" y="1772025"/>
                <a:ext cx="3067050" cy="2244183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1F3FE7F-074C-A844-A149-73AFF7F1B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9550" y="1784725"/>
                <a:ext cx="3067050" cy="2197290"/>
              </a:xfrm>
              <a:prstGeom prst="rect">
                <a:avLst/>
              </a:prstGeom>
            </p:spPr>
          </p:pic>
          <p:pic>
            <p:nvPicPr>
              <p:cNvPr id="16" name="Picture 15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13165DBF-BA1A-4342-B4A5-089A07B2C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3526" y="1784725"/>
                <a:ext cx="3067050" cy="219075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76D3A6-4DAB-914C-A72E-F02DFE128C11}"/>
                </a:ext>
              </a:extLst>
            </p:cNvPr>
            <p:cNvGrpSpPr/>
            <p:nvPr/>
          </p:nvGrpSpPr>
          <p:grpSpPr>
            <a:xfrm>
              <a:off x="2021112" y="3975475"/>
              <a:ext cx="8180450" cy="2262967"/>
              <a:chOff x="2021112" y="3975475"/>
              <a:chExt cx="8180450" cy="226296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764ADB7-1FE5-1745-86B6-4437A89A2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1112" y="4003508"/>
                <a:ext cx="3067050" cy="2222234"/>
              </a:xfrm>
              <a:prstGeom prst="rect">
                <a:avLst/>
              </a:prstGeom>
            </p:spPr>
          </p:pic>
          <p:pic>
            <p:nvPicPr>
              <p:cNvPr id="11" name="Picture 10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97DC0A5C-72F4-BD46-9A15-18287906B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44462" y="4016208"/>
                <a:ext cx="3067050" cy="2210486"/>
              </a:xfrm>
              <a:prstGeom prst="rect">
                <a:avLst/>
              </a:prstGeom>
            </p:spPr>
          </p:pic>
          <p:pic>
            <p:nvPicPr>
              <p:cNvPr id="12" name="Picture 1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908489E-CA17-984A-BDA5-085A48A6B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6538" y="3975475"/>
                <a:ext cx="3085024" cy="226296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45C124E-C911-FC4C-A19A-A6D405C475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8605" y="2398020"/>
            <a:ext cx="914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8EAD85-D0A2-6548-B25B-EF650E56A40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Mixture Models 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37D62D78-0C8A-2E4C-9091-C4D05AB5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82E60-ABA3-5441-BAC4-0699D0709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167" y="1784725"/>
            <a:ext cx="6530123" cy="48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8EAD85-D0A2-6548-B25B-EF650E56A40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15-29-year-olds 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361B1526-273E-2D49-8AFC-05367924B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52" y="1406116"/>
            <a:ext cx="7612296" cy="5421863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ED4FAB9-B899-2646-B6C8-E4E10706B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8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83A836-F3CD-8541-9F2E-63016B265E6F}"/>
              </a:ext>
            </a:extLst>
          </p:cNvPr>
          <p:cNvSpPr txBox="1">
            <a:spLocks/>
          </p:cNvSpPr>
          <p:nvPr/>
        </p:nvSpPr>
        <p:spPr>
          <a:xfrm>
            <a:off x="2240912" y="5321932"/>
            <a:ext cx="5785487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10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84039-916B-C74D-B522-5C8E3B63849E}"/>
              </a:ext>
            </a:extLst>
          </p:cNvPr>
          <p:cNvGrpSpPr/>
          <p:nvPr/>
        </p:nvGrpSpPr>
        <p:grpSpPr>
          <a:xfrm>
            <a:off x="1122691" y="850900"/>
            <a:ext cx="2616200" cy="5156200"/>
            <a:chOff x="1833891" y="698500"/>
            <a:chExt cx="2616200" cy="5156200"/>
          </a:xfrm>
        </p:grpSpPr>
        <p:pic>
          <p:nvPicPr>
            <p:cNvPr id="6" name="Graphic 5" descr="Stopwatch">
              <a:extLst>
                <a:ext uri="{FF2B5EF4-FFF2-40B4-BE49-F238E27FC236}">
                  <a16:creationId xmlns:a16="http://schemas.microsoft.com/office/drawing/2014/main" id="{AD03201F-F053-ED46-A7F5-2581C43D1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3891" y="698500"/>
              <a:ext cx="2616200" cy="2616200"/>
            </a:xfrm>
            <a:prstGeom prst="rect">
              <a:avLst/>
            </a:prstGeom>
          </p:spPr>
        </p:pic>
        <p:pic>
          <p:nvPicPr>
            <p:cNvPr id="7" name="Graphic 6" descr="Stopwatch">
              <a:extLst>
                <a:ext uri="{FF2B5EF4-FFF2-40B4-BE49-F238E27FC236}">
                  <a16:creationId xmlns:a16="http://schemas.microsoft.com/office/drawing/2014/main" id="{C0DB8A8B-E497-224A-AD74-1A6BB7DA2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33891" y="3238500"/>
              <a:ext cx="2616200" cy="26162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2099D3-DAE3-FF41-B530-F4BE62806DCA}"/>
              </a:ext>
            </a:extLst>
          </p:cNvPr>
          <p:cNvSpPr txBox="1"/>
          <p:nvPr/>
        </p:nvSpPr>
        <p:spPr>
          <a:xfrm>
            <a:off x="3738891" y="1805057"/>
            <a:ext cx="695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itchFamily="2" charset="0"/>
              </a:rPr>
              <a:t>Quick Guide to Censoring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5B4E-3DB1-F940-B547-61A701A54821}"/>
              </a:ext>
            </a:extLst>
          </p:cNvPr>
          <p:cNvSpPr txBox="1"/>
          <p:nvPr/>
        </p:nvSpPr>
        <p:spPr>
          <a:xfrm>
            <a:off x="3738890" y="4421257"/>
            <a:ext cx="7627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itchFamily="2" charset="0"/>
              </a:rPr>
              <a:t>Relationship Duration in NSFG</a:t>
            </a:r>
          </a:p>
        </p:txBody>
      </p:sp>
    </p:spTree>
    <p:extLst>
      <p:ext uri="{BB962C8B-B14F-4D97-AF65-F5344CB8AC3E}">
        <p14:creationId xmlns:p14="http://schemas.microsoft.com/office/powerpoint/2010/main" val="37120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04FC-370D-1445-9B7D-0A800759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Part 1 (EPT Model): use insights from mixture models to model dissolution among the 15-29 age group 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Part 2: </a:t>
            </a:r>
          </a:p>
          <a:p>
            <a:pPr lvl="1"/>
            <a:r>
              <a:rPr lang="en-US" dirty="0">
                <a:latin typeface="Helvetica" pitchFamily="2" charset="0"/>
              </a:rPr>
              <a:t>Look into family demography literature for intuition and methods for better framework for generating very complex age dynamics (particularly at ages 30+)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Simulation modeling</a:t>
            </a:r>
          </a:p>
          <a:p>
            <a:pPr lvl="2"/>
            <a:r>
              <a:rPr lang="en-US" dirty="0">
                <a:latin typeface="Helvetica" pitchFamily="2" charset="0"/>
              </a:rPr>
              <a:t>Set up different scenarios based on different assumptions about relationship duration, formation rates over time, and degree distribution</a:t>
            </a:r>
          </a:p>
          <a:p>
            <a:pPr lvl="2"/>
            <a:r>
              <a:rPr lang="en-US" dirty="0">
                <a:latin typeface="Helvetica" pitchFamily="2" charset="0"/>
              </a:rPr>
              <a:t>Run sim, do a “look back” at the data in the same way NSFG asked respondents to report their relationships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8EAD85-D0A2-6548-B25B-EF650E56A400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Next Steps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C24520D3-B7D4-6840-B685-5D74B0E02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5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5120-5147-D542-9205-34682B5F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674" y="470219"/>
            <a:ext cx="8925110" cy="9358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Guide to Censoring &amp; Sampling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F46C-8FE2-8847-8B36-0F175073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Right Censoring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" pitchFamily="2" charset="0"/>
              </a:rPr>
              <a:t>Type 1</a:t>
            </a:r>
          </a:p>
          <a:p>
            <a:pPr lvl="2">
              <a:spcAft>
                <a:spcPts val="600"/>
              </a:spcAft>
            </a:pPr>
            <a:r>
              <a:rPr lang="en-US" dirty="0">
                <a:latin typeface="Helvetica" pitchFamily="2" charset="0"/>
              </a:rPr>
              <a:t>Event is only observed if it occurs prior to a set time</a:t>
            </a:r>
          </a:p>
          <a:p>
            <a:pPr lvl="3">
              <a:spcAft>
                <a:spcPts val="600"/>
              </a:spcAft>
            </a:pPr>
            <a:r>
              <a:rPr lang="en-US" dirty="0">
                <a:latin typeface="Helvetica" pitchFamily="2" charset="0"/>
              </a:rPr>
              <a:t>e.g. study ends and patient has not experienced a cardiac event post-surgery, or</a:t>
            </a:r>
          </a:p>
          <a:p>
            <a:pPr lvl="3">
              <a:spcAft>
                <a:spcPts val="600"/>
              </a:spcAft>
            </a:pPr>
            <a:r>
              <a:rPr lang="en-US" dirty="0">
                <a:latin typeface="Helvetica" pitchFamily="2" charset="0"/>
              </a:rPr>
              <a:t>We have the start date of a relationship, but it is still active on the day of interview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Type 2 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Study ends after X failures 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Not usually present in social science data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" pitchFamily="2" charset="0"/>
              </a:rPr>
              <a:t>If ignored, results in bias towards shorter time-to-event / duration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4" name="Graphic 3" descr="Stopwatch">
            <a:extLst>
              <a:ext uri="{FF2B5EF4-FFF2-40B4-BE49-F238E27FC236}">
                <a16:creationId xmlns:a16="http://schemas.microsoft.com/office/drawing/2014/main" id="{79411F88-F522-3741-87E5-EB6370683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19977-5766-A341-AC1D-D012DF9C017E}"/>
              </a:ext>
            </a:extLst>
          </p:cNvPr>
          <p:cNvSpPr txBox="1"/>
          <p:nvPr/>
        </p:nvSpPr>
        <p:spPr>
          <a:xfrm>
            <a:off x="2140306" y="6033838"/>
            <a:ext cx="791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Helvetica" pitchFamily="2" charset="0"/>
              </a:rPr>
              <a:t>We have a 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minimum</a:t>
            </a:r>
            <a:r>
              <a:rPr lang="en-US" sz="2000" dirty="0">
                <a:solidFill>
                  <a:schemeClr val="accent1"/>
                </a:solidFill>
                <a:latin typeface="Helvetica" pitchFamily="2" charset="0"/>
              </a:rPr>
              <a:t> duration: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Helvetica" pitchFamily="2" charset="0"/>
              </a:rPr>
              <a:t>The time between surgery and study end or loss-to-follow-up</a:t>
            </a:r>
            <a:endParaRPr lang="en-US" dirty="0">
              <a:solidFill>
                <a:schemeClr val="accent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5120-5147-D542-9205-34682B5F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674" y="470219"/>
            <a:ext cx="8925110" cy="9358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Guide to Censoring &amp; Sampling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F46C-8FE2-8847-8B36-0F175073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Interval / Left Censoring</a:t>
            </a:r>
          </a:p>
          <a:p>
            <a:pPr lvl="1"/>
            <a:r>
              <a:rPr lang="en-US" dirty="0">
                <a:latin typeface="Helvetica" pitchFamily="2" charset="0"/>
              </a:rPr>
              <a:t>Interval</a:t>
            </a:r>
          </a:p>
          <a:p>
            <a:pPr lvl="2"/>
            <a:r>
              <a:rPr lang="en-US" dirty="0">
                <a:latin typeface="Helvetica" pitchFamily="2" charset="0"/>
              </a:rPr>
              <a:t>event occurs between observations</a:t>
            </a:r>
          </a:p>
          <a:p>
            <a:pPr lvl="2"/>
            <a:r>
              <a:rPr lang="en-US" dirty="0">
                <a:latin typeface="Helvetica" pitchFamily="2" charset="0"/>
              </a:rPr>
              <a:t>e.g. a patient seroconverts between HIV tests </a:t>
            </a:r>
          </a:p>
          <a:p>
            <a:pPr lvl="1"/>
            <a:r>
              <a:rPr lang="en-US" dirty="0">
                <a:latin typeface="Helvetica" pitchFamily="2" charset="0"/>
              </a:rPr>
              <a:t>Left</a:t>
            </a:r>
            <a:r>
              <a:rPr lang="en-US" dirty="0">
                <a:solidFill>
                  <a:srgbClr val="9A0003"/>
                </a:solidFill>
                <a:latin typeface="Helvetica" pitchFamily="2" charset="0"/>
              </a:rPr>
              <a:t>*</a:t>
            </a:r>
            <a:r>
              <a:rPr lang="en-US" dirty="0">
                <a:latin typeface="Helvetica" pitchFamily="2" charset="0"/>
              </a:rPr>
              <a:t>: </a:t>
            </a:r>
          </a:p>
          <a:p>
            <a:pPr lvl="2"/>
            <a:r>
              <a:rPr lang="en-US" dirty="0">
                <a:latin typeface="Helvetica" pitchFamily="2" charset="0"/>
              </a:rPr>
              <a:t>Special case of interval censoring</a:t>
            </a:r>
          </a:p>
          <a:p>
            <a:pPr lvl="2"/>
            <a:r>
              <a:rPr lang="en-US" dirty="0">
                <a:latin typeface="Helvetica" pitchFamily="2" charset="0"/>
              </a:rPr>
              <a:t>Event occurred prior to observation period at undetermined time</a:t>
            </a:r>
          </a:p>
          <a:p>
            <a:pPr lvl="2"/>
            <a:r>
              <a:rPr lang="en-US" dirty="0">
                <a:latin typeface="Helvetica" pitchFamily="2" charset="0"/>
              </a:rPr>
              <a:t>e.g. when did you first have sex? “I don’t know, but I have had sex” </a:t>
            </a:r>
          </a:p>
          <a:p>
            <a:pPr marL="914400" lvl="2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Both results in bias towards longer time-to-event / duration</a:t>
            </a:r>
          </a:p>
          <a:p>
            <a:pPr marL="914400" lvl="2" indent="0">
              <a:buNone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4" name="Graphic 3" descr="Stopwatch">
            <a:extLst>
              <a:ext uri="{FF2B5EF4-FFF2-40B4-BE49-F238E27FC236}">
                <a16:creationId xmlns:a16="http://schemas.microsoft.com/office/drawing/2014/main" id="{79411F88-F522-3741-87E5-EB6370683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204FC-8241-2944-950D-0CEDDCF2EFDC}"/>
              </a:ext>
            </a:extLst>
          </p:cNvPr>
          <p:cNvSpPr txBox="1"/>
          <p:nvPr/>
        </p:nvSpPr>
        <p:spPr>
          <a:xfrm>
            <a:off x="2140306" y="5714790"/>
            <a:ext cx="791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Helvetica" pitchFamily="2" charset="0"/>
              </a:rPr>
              <a:t>We have a 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maximum</a:t>
            </a:r>
            <a:r>
              <a:rPr lang="en-US" sz="2000" dirty="0">
                <a:solidFill>
                  <a:schemeClr val="accent1"/>
                </a:solidFill>
                <a:latin typeface="Helvetica" pitchFamily="2" charset="0"/>
              </a:rPr>
              <a:t> duration: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Helvetica" pitchFamily="2" charset="0"/>
              </a:rPr>
              <a:t>time between HIV tests, and the time between interview day and perhaps an assumption about average onset of sexual activity </a:t>
            </a:r>
          </a:p>
        </p:txBody>
      </p:sp>
    </p:spTree>
    <p:extLst>
      <p:ext uri="{BB962C8B-B14F-4D97-AF65-F5344CB8AC3E}">
        <p14:creationId xmlns:p14="http://schemas.microsoft.com/office/powerpoint/2010/main" val="16211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5120-5147-D542-9205-34682B5F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674" y="470219"/>
            <a:ext cx="8925110" cy="9358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Guide to Censoring &amp; Sampling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F46C-8FE2-8847-8B36-0F175073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Left Truncation 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‘delayed time entry’ 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457200" lvl="1" indent="0">
              <a:buNone/>
            </a:pP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Bias towards longer duration</a:t>
            </a:r>
          </a:p>
        </p:txBody>
      </p:sp>
      <p:pic>
        <p:nvPicPr>
          <p:cNvPr id="4" name="Graphic 3" descr="Stopwatch">
            <a:extLst>
              <a:ext uri="{FF2B5EF4-FFF2-40B4-BE49-F238E27FC236}">
                <a16:creationId xmlns:a16="http://schemas.microsoft.com/office/drawing/2014/main" id="{79411F88-F522-3741-87E5-EB6370683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3702FA0-EBB1-844E-B5E5-BC0C5B3402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11" t="-2657" r="34673" b="33512"/>
          <a:stretch/>
        </p:blipFill>
        <p:spPr>
          <a:xfrm>
            <a:off x="6211350" y="1083095"/>
            <a:ext cx="4606784" cy="53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1E6902F8-CDD2-254A-B3CC-6FB2E2C6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79" y="1304130"/>
            <a:ext cx="6794500" cy="5308600"/>
          </a:xfrm>
          <a:prstGeom prst="rect">
            <a:avLst/>
          </a:prstGeom>
        </p:spPr>
      </p:pic>
      <p:pic>
        <p:nvPicPr>
          <p:cNvPr id="20" name="Graphic 19" descr="Stopwatch">
            <a:extLst>
              <a:ext uri="{FF2B5EF4-FFF2-40B4-BE49-F238E27FC236}">
                <a16:creationId xmlns:a16="http://schemas.microsoft.com/office/drawing/2014/main" id="{280A102E-4020-484D-9F27-69120A12D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2BA269-6EA9-3A45-B6E9-84958744EFC1}"/>
              </a:ext>
            </a:extLst>
          </p:cNvPr>
          <p:cNvSpPr txBox="1"/>
          <p:nvPr/>
        </p:nvSpPr>
        <p:spPr>
          <a:xfrm>
            <a:off x="9380420" y="6126171"/>
            <a:ext cx="2421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Graphic from Kirk Li’s dissertation, 2015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E93E83-7781-7E41-B60D-3EB1E9A16DC8}"/>
              </a:ext>
            </a:extLst>
          </p:cNvPr>
          <p:cNvGrpSpPr/>
          <p:nvPr/>
        </p:nvGrpSpPr>
        <p:grpSpPr>
          <a:xfrm>
            <a:off x="948964" y="2144272"/>
            <a:ext cx="3268117" cy="3069302"/>
            <a:chOff x="1303884" y="2185899"/>
            <a:chExt cx="3268117" cy="30693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6974FE-550B-9D40-9F8F-4AAAE944984F}"/>
                </a:ext>
              </a:extLst>
            </p:cNvPr>
            <p:cNvSpPr/>
            <p:nvPr/>
          </p:nvSpPr>
          <p:spPr>
            <a:xfrm>
              <a:off x="2999679" y="2185899"/>
              <a:ext cx="1572322" cy="288816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C460FA-41AC-A24C-A946-CD35B6B6C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956" y="4107066"/>
              <a:ext cx="711003" cy="4572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79B7E9-D1C4-EE40-9CAB-A87133E23DCE}"/>
                </a:ext>
              </a:extLst>
            </p:cNvPr>
            <p:cNvSpPr txBox="1"/>
            <p:nvPr/>
          </p:nvSpPr>
          <p:spPr>
            <a:xfrm>
              <a:off x="1303884" y="4608870"/>
              <a:ext cx="1693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Helvetica" pitchFamily="2" charset="0"/>
                </a:rPr>
                <a:t>not present in NSFG data</a:t>
              </a: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D679838-DFD1-AD41-98A4-2D13B921540E}"/>
              </a:ext>
            </a:extLst>
          </p:cNvPr>
          <p:cNvSpPr txBox="1">
            <a:spLocks/>
          </p:cNvSpPr>
          <p:nvPr/>
        </p:nvSpPr>
        <p:spPr>
          <a:xfrm>
            <a:off x="1777674" y="470219"/>
            <a:ext cx="8925110" cy="9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Helvetica" pitchFamily="2" charset="0"/>
              </a:rPr>
              <a:t>Guide to Censoring &amp; Sampling Bias 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A9972-BAA6-724F-B52A-2D5AE074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14" y="1784725"/>
            <a:ext cx="10092485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latin typeface="Helvetica" pitchFamily="2" charset="0"/>
              </a:rPr>
              <a:t>Describe up to 3 sexual partners in last 12 months (cross-sectional egocentric data)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→ right censoring </a:t>
            </a:r>
            <a:endParaRPr lang="en-US" sz="20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Helvetica" pitchFamily="2" charset="0"/>
              </a:rPr>
              <a:t>Report start and end dates (retrospective data)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→  left truncation 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E41208-B07D-9344-A1B6-C13A4FD1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674" y="470219"/>
            <a:ext cx="8925110" cy="935897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Censoring in NSFG 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4DE94F9A-C52E-324F-BE4A-9A191207F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F6C50B-0CE7-BA48-9786-A82540647A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4" t="11448" r="1851" b="14601"/>
          <a:stretch/>
        </p:blipFill>
        <p:spPr>
          <a:xfrm>
            <a:off x="1598351" y="2997631"/>
            <a:ext cx="9057585" cy="3623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49AFCC-C754-D641-8318-5315BB178661}"/>
              </a:ext>
            </a:extLst>
          </p:cNvPr>
          <p:cNvSpPr txBox="1"/>
          <p:nvPr/>
        </p:nvSpPr>
        <p:spPr>
          <a:xfrm>
            <a:off x="6664310" y="6466701"/>
            <a:ext cx="111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1DE91-8D99-E841-AFCF-ECA50A662ECB}"/>
              </a:ext>
            </a:extLst>
          </p:cNvPr>
          <p:cNvSpPr txBox="1"/>
          <p:nvPr/>
        </p:nvSpPr>
        <p:spPr>
          <a:xfrm>
            <a:off x="4394200" y="6466701"/>
            <a:ext cx="151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 Truncated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EB5EC-4C50-A041-80DA-BE02F643CBFB}"/>
              </a:ext>
            </a:extLst>
          </p:cNvPr>
          <p:cNvSpPr txBox="1"/>
          <p:nvPr/>
        </p:nvSpPr>
        <p:spPr>
          <a:xfrm>
            <a:off x="8641509" y="6466701"/>
            <a:ext cx="1611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 Censored</a:t>
            </a:r>
          </a:p>
        </p:txBody>
      </p:sp>
    </p:spTree>
    <p:extLst>
      <p:ext uri="{BB962C8B-B14F-4D97-AF65-F5344CB8AC3E}">
        <p14:creationId xmlns:p14="http://schemas.microsoft.com/office/powerpoint/2010/main" val="25204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83A836-F3CD-8541-9F2E-63016B265E6F}"/>
              </a:ext>
            </a:extLst>
          </p:cNvPr>
          <p:cNvSpPr txBox="1">
            <a:spLocks/>
          </p:cNvSpPr>
          <p:nvPr/>
        </p:nvSpPr>
        <p:spPr>
          <a:xfrm>
            <a:off x="1072512" y="4725032"/>
            <a:ext cx="5785487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0000"/>
                </a:solidFill>
                <a:latin typeface="Helvetica" pitchFamily="2" charset="0"/>
              </a:rPr>
              <a:t>Relationship Duration in NSFG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AD03201F-F053-ED46-A7F5-2581C43D1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539" y="0"/>
            <a:ext cx="5631452" cy="56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AD8B-7AAA-BB4E-B37A-29E58587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What are the patterns of relationship duration by age, and is there a reasonably simple framework by which we can represent them in our ERGMs? </a:t>
            </a:r>
          </a:p>
          <a:p>
            <a:r>
              <a:rPr lang="en-US" dirty="0">
                <a:latin typeface="Helvetica" pitchFamily="2" charset="0"/>
              </a:rPr>
              <a:t>Is an exponential distribution, either homogenous across all nodes or heterogenous (homogenous within groups)</a:t>
            </a:r>
          </a:p>
          <a:p>
            <a:r>
              <a:rPr lang="en-US" dirty="0">
                <a:latin typeface="Helvetica" pitchFamily="2" charset="0"/>
              </a:rPr>
              <a:t>How does ego age influence the rate of both formation and dissolution?</a:t>
            </a:r>
          </a:p>
          <a:p>
            <a:r>
              <a:rPr lang="en-US" dirty="0">
                <a:latin typeface="Helvetica" pitchFamily="2" charset="0"/>
              </a:rPr>
              <a:t>How does the survey design influence how we understand patterns by age? </a:t>
            </a: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CDA9C-E3EA-4447-81C6-4378FD1C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674" y="470219"/>
            <a:ext cx="8925110" cy="935897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Motivation</a:t>
            </a:r>
          </a:p>
        </p:txBody>
      </p:sp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A7197002-8632-8140-956E-2139E63B6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57" y="91610"/>
            <a:ext cx="1693117" cy="1693117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29D7D30-EC48-1245-90D1-4FC4F61FFE13}"/>
              </a:ext>
            </a:extLst>
          </p:cNvPr>
          <p:cNvSpPr/>
          <p:nvPr/>
        </p:nvSpPr>
        <p:spPr>
          <a:xfrm>
            <a:off x="838200" y="3009900"/>
            <a:ext cx="10515600" cy="1016000"/>
          </a:xfrm>
          <a:prstGeom prst="frame">
            <a:avLst>
              <a:gd name="adj1" fmla="val 25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41BF423-04A9-8841-B649-59596D6905FF}"/>
              </a:ext>
            </a:extLst>
          </p:cNvPr>
          <p:cNvSpPr/>
          <p:nvPr/>
        </p:nvSpPr>
        <p:spPr>
          <a:xfrm>
            <a:off x="838200" y="4013200"/>
            <a:ext cx="10515600" cy="1891506"/>
          </a:xfrm>
          <a:prstGeom prst="frame">
            <a:avLst>
              <a:gd name="adj1" fmla="val 1157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7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772</Words>
  <Application>Microsoft Macintosh PowerPoint</Application>
  <PresentationFormat>Widescreen</PresentationFormat>
  <Paragraphs>105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Verdana</vt:lpstr>
      <vt:lpstr>Office Theme</vt:lpstr>
      <vt:lpstr>PowerPoint Presentation</vt:lpstr>
      <vt:lpstr>PowerPoint Presentation</vt:lpstr>
      <vt:lpstr>Guide to Censoring &amp; Sampling Bias </vt:lpstr>
      <vt:lpstr>Guide to Censoring &amp; Sampling Bias </vt:lpstr>
      <vt:lpstr>Guide to Censoring &amp; Sampling Bias </vt:lpstr>
      <vt:lpstr>PowerPoint Presentation</vt:lpstr>
      <vt:lpstr>Censoring in NSFG 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Duration &amp; Survival Analysis</dc:title>
  <dc:creator>Emily D Pollock</dc:creator>
  <cp:lastModifiedBy>Emily D Pollock</cp:lastModifiedBy>
  <cp:revision>44</cp:revision>
  <dcterms:created xsi:type="dcterms:W3CDTF">2019-04-29T15:18:40Z</dcterms:created>
  <dcterms:modified xsi:type="dcterms:W3CDTF">2019-05-06T15:28:30Z</dcterms:modified>
</cp:coreProperties>
</file>