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4" r:id="rId2"/>
    <p:sldMasterId id="2147483667" r:id="rId3"/>
  </p:sldMasterIdLst>
  <p:notesMasterIdLst>
    <p:notesMasterId r:id="rId5"/>
  </p:notesMasterIdLst>
  <p:sldIdLst>
    <p:sldId id="256" r:id="rId4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ga4lE/+up036zYHDs1EzdkO8Lo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6B9A05-6509-4F10-8F78-4BEF7A2AAFF6}">
  <a:tblStyle styleId="{B06B9A05-6509-4F10-8F78-4BEF7A2AAFF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5"/>
    <p:restoredTop sz="94690"/>
  </p:normalViewPr>
  <p:slideViewPr>
    <p:cSldViewPr snapToGrid="0">
      <p:cViewPr>
        <p:scale>
          <a:sx n="22" d="100"/>
          <a:sy n="22" d="100"/>
        </p:scale>
        <p:origin x="432" y="584"/>
      </p:cViewPr>
      <p:guideLst/>
    </p:cSldViewPr>
  </p:slideViewPr>
  <p:notesTextViewPr>
    <p:cViewPr>
      <p:scale>
        <a:sx n="40" d="100"/>
        <a:sy n="4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4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69813" y="685800"/>
            <a:ext cx="3918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7" name="Google Shape;1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Image">
  <p:cSld name="Background Imag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5"/>
          <p:cNvCxnSpPr/>
          <p:nvPr/>
        </p:nvCxnSpPr>
        <p:spPr>
          <a:xfrm>
            <a:off x="11185525" y="7734306"/>
            <a:ext cx="0" cy="2426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" name="Google Shape;10;p5"/>
          <p:cNvCxnSpPr/>
          <p:nvPr/>
        </p:nvCxnSpPr>
        <p:spPr>
          <a:xfrm>
            <a:off x="11307763" y="8594725"/>
            <a:ext cx="914400" cy="9144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" name="Google Shape;11;p5"/>
          <p:cNvCxnSpPr/>
          <p:nvPr/>
        </p:nvCxnSpPr>
        <p:spPr>
          <a:xfrm>
            <a:off x="21964877" y="7734306"/>
            <a:ext cx="0" cy="2426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2" name="Google Shape;12;p5"/>
          <p:cNvCxnSpPr/>
          <p:nvPr/>
        </p:nvCxnSpPr>
        <p:spPr>
          <a:xfrm>
            <a:off x="32744229" y="7734306"/>
            <a:ext cx="0" cy="2426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68">
          <p15:clr>
            <a:srgbClr val="FBAE40"/>
          </p15:clr>
        </p15:guide>
        <p15:guide id="2" pos="1382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ckground Image">
  <p:cSld name="1_Background Im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8"/>
          <p:cNvCxnSpPr/>
          <p:nvPr/>
        </p:nvCxnSpPr>
        <p:spPr>
          <a:xfrm>
            <a:off x="11307763" y="8594725"/>
            <a:ext cx="914400" cy="9144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5" name="Google Shape;15;p8"/>
          <p:cNvCxnSpPr/>
          <p:nvPr/>
        </p:nvCxnSpPr>
        <p:spPr>
          <a:xfrm>
            <a:off x="14630400" y="7734306"/>
            <a:ext cx="0" cy="2426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6" name="Google Shape;16;p8"/>
          <p:cNvCxnSpPr/>
          <p:nvPr/>
        </p:nvCxnSpPr>
        <p:spPr>
          <a:xfrm>
            <a:off x="29260800" y="7734306"/>
            <a:ext cx="0" cy="2426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68">
          <p15:clr>
            <a:srgbClr val="FBAE40"/>
          </p15:clr>
        </p15:guide>
        <p15:guide id="2" pos="1382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Image">
  <p:cSld name="Background Imag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21"/>
          <p:cNvCxnSpPr/>
          <p:nvPr/>
        </p:nvCxnSpPr>
        <p:spPr>
          <a:xfrm>
            <a:off x="11185525" y="7734306"/>
            <a:ext cx="0" cy="2426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6" name="Google Shape;106;p21"/>
          <p:cNvCxnSpPr/>
          <p:nvPr/>
        </p:nvCxnSpPr>
        <p:spPr>
          <a:xfrm>
            <a:off x="11307763" y="8594725"/>
            <a:ext cx="914400" cy="9144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07" name="Google Shape;107;p21"/>
          <p:cNvCxnSpPr/>
          <p:nvPr/>
        </p:nvCxnSpPr>
        <p:spPr>
          <a:xfrm>
            <a:off x="21964877" y="7734306"/>
            <a:ext cx="0" cy="2426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8" name="Google Shape;108;p21"/>
          <p:cNvCxnSpPr/>
          <p:nvPr/>
        </p:nvCxnSpPr>
        <p:spPr>
          <a:xfrm>
            <a:off x="32744229" y="7734306"/>
            <a:ext cx="0" cy="2426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68">
          <p15:clr>
            <a:srgbClr val="FBAE40"/>
          </p15:clr>
        </p15:guide>
        <p15:guide id="2" pos="1382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ckground Image">
  <p:cSld name="1_Background Imag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2"/>
          <p:cNvCxnSpPr/>
          <p:nvPr/>
        </p:nvCxnSpPr>
        <p:spPr>
          <a:xfrm>
            <a:off x="11307763" y="8594725"/>
            <a:ext cx="914400" cy="9144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11" name="Google Shape;111;p22"/>
          <p:cNvCxnSpPr/>
          <p:nvPr/>
        </p:nvCxnSpPr>
        <p:spPr>
          <a:xfrm>
            <a:off x="14630400" y="7734306"/>
            <a:ext cx="0" cy="2426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12" name="Google Shape;112;p22"/>
          <p:cNvCxnSpPr/>
          <p:nvPr/>
        </p:nvCxnSpPr>
        <p:spPr>
          <a:xfrm>
            <a:off x="29260800" y="7734306"/>
            <a:ext cx="0" cy="2426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68">
          <p15:clr>
            <a:srgbClr val="FBAE40"/>
          </p15:clr>
        </p15:guide>
        <p15:guide id="2" pos="1382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/>
          <p:nvPr/>
        </p:nvSpPr>
        <p:spPr>
          <a:xfrm>
            <a:off x="0" y="7"/>
            <a:ext cx="43891200" cy="5921829"/>
          </a:xfrm>
          <a:custGeom>
            <a:avLst/>
            <a:gdLst/>
            <a:ahLst/>
            <a:cxnLst/>
            <a:rect l="l" t="t" r="r" b="b"/>
            <a:pathLst>
              <a:path w="43891200" h="5921829" extrusionOk="0">
                <a:moveTo>
                  <a:pt x="0" y="0"/>
                </a:moveTo>
                <a:lnTo>
                  <a:pt x="43891200" y="0"/>
                </a:lnTo>
                <a:lnTo>
                  <a:pt x="43891200" y="5921829"/>
                </a:lnTo>
                <a:lnTo>
                  <a:pt x="0" y="4659086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1"/>
              <a:buFont typeface="Arial"/>
              <a:buNone/>
            </a:pPr>
            <a:endParaRPr sz="369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4"/>
          <p:cNvSpPr/>
          <p:nvPr/>
        </p:nvSpPr>
        <p:spPr>
          <a:xfrm rot="-212461">
            <a:off x="-426134" y="-1715522"/>
            <a:ext cx="44773924" cy="7357732"/>
          </a:xfrm>
          <a:custGeom>
            <a:avLst/>
            <a:gdLst/>
            <a:ahLst/>
            <a:cxnLst/>
            <a:rect l="l" t="t" r="r" b="b"/>
            <a:pathLst>
              <a:path w="44245984" h="7367824" extrusionOk="0">
                <a:moveTo>
                  <a:pt x="248206" y="0"/>
                </a:moveTo>
                <a:lnTo>
                  <a:pt x="44245984" y="2779477"/>
                </a:lnTo>
                <a:lnTo>
                  <a:pt x="44066886" y="7367823"/>
                </a:lnTo>
                <a:lnTo>
                  <a:pt x="0" y="6764052"/>
                </a:lnTo>
                <a:lnTo>
                  <a:pt x="248206" y="0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00326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1"/>
              <a:buFont typeface="Arial"/>
              <a:buNone/>
            </a:pPr>
            <a:endParaRPr sz="369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20"/>
          <p:cNvGrpSpPr/>
          <p:nvPr/>
        </p:nvGrpSpPr>
        <p:grpSpPr>
          <a:xfrm>
            <a:off x="0" y="-443338"/>
            <a:ext cx="43889005" cy="33361469"/>
            <a:chOff x="0" y="-406400"/>
            <a:chExt cx="51206400" cy="30581601"/>
          </a:xfrm>
        </p:grpSpPr>
        <p:pic>
          <p:nvPicPr>
            <p:cNvPr id="95" name="Google Shape;95;p20"/>
            <p:cNvPicPr preferRelativeResize="0"/>
            <p:nvPr/>
          </p:nvPicPr>
          <p:blipFill rotWithShape="1">
            <a:blip r:embed="rId4">
              <a:alphaModFix/>
            </a:blip>
            <a:srcRect r="6532" b="5788"/>
            <a:stretch/>
          </p:blipFill>
          <p:spPr>
            <a:xfrm>
              <a:off x="33045919" y="11870345"/>
              <a:ext cx="18160481" cy="18304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20"/>
            <p:cNvPicPr preferRelativeResize="0"/>
            <p:nvPr/>
          </p:nvPicPr>
          <p:blipFill rotWithShape="1">
            <a:blip r:embed="rId4">
              <a:alphaModFix/>
            </a:blip>
            <a:srcRect b="5788"/>
            <a:stretch/>
          </p:blipFill>
          <p:spPr>
            <a:xfrm>
              <a:off x="13616368" y="11870345"/>
              <a:ext cx="19429551" cy="18304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20"/>
            <p:cNvPicPr preferRelativeResize="0"/>
            <p:nvPr/>
          </p:nvPicPr>
          <p:blipFill rotWithShape="1">
            <a:blip r:embed="rId4">
              <a:alphaModFix/>
            </a:blip>
            <a:srcRect l="29919" b="5788"/>
            <a:stretch/>
          </p:blipFill>
          <p:spPr>
            <a:xfrm>
              <a:off x="0" y="11870345"/>
              <a:ext cx="13616368" cy="18304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20"/>
            <p:cNvPicPr preferRelativeResize="0"/>
            <p:nvPr/>
          </p:nvPicPr>
          <p:blipFill rotWithShape="1">
            <a:blip r:embed="rId4">
              <a:alphaModFix/>
            </a:blip>
            <a:srcRect t="36814" r="6532"/>
            <a:stretch/>
          </p:blipFill>
          <p:spPr>
            <a:xfrm>
              <a:off x="33045919" y="-406400"/>
              <a:ext cx="18160481" cy="12276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20"/>
            <p:cNvPicPr preferRelativeResize="0"/>
            <p:nvPr/>
          </p:nvPicPr>
          <p:blipFill rotWithShape="1">
            <a:blip r:embed="rId4">
              <a:alphaModFix/>
            </a:blip>
            <a:srcRect t="36814"/>
            <a:stretch/>
          </p:blipFill>
          <p:spPr>
            <a:xfrm>
              <a:off x="13616368" y="-406400"/>
              <a:ext cx="19429551" cy="12276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20"/>
            <p:cNvPicPr preferRelativeResize="0"/>
            <p:nvPr/>
          </p:nvPicPr>
          <p:blipFill rotWithShape="1">
            <a:blip r:embed="rId4">
              <a:alphaModFix/>
            </a:blip>
            <a:srcRect l="29919" t="36814"/>
            <a:stretch/>
          </p:blipFill>
          <p:spPr>
            <a:xfrm>
              <a:off x="0" y="-406400"/>
              <a:ext cx="13616368" cy="122767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20"/>
          <p:cNvSpPr/>
          <p:nvPr/>
        </p:nvSpPr>
        <p:spPr>
          <a:xfrm>
            <a:off x="0" y="0"/>
            <a:ext cx="43891200" cy="32918400"/>
          </a:xfrm>
          <a:prstGeom prst="rect">
            <a:avLst/>
          </a:prstGeom>
          <a:solidFill>
            <a:srgbClr val="FFFFFF">
              <a:alpha val="4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38"/>
              <a:buFont typeface="Arial"/>
              <a:buNone/>
            </a:pPr>
            <a:endParaRPr sz="923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0" y="7"/>
            <a:ext cx="43891200" cy="5921829"/>
          </a:xfrm>
          <a:custGeom>
            <a:avLst/>
            <a:gdLst/>
            <a:ahLst/>
            <a:cxnLst/>
            <a:rect l="l" t="t" r="r" b="b"/>
            <a:pathLst>
              <a:path w="43891200" h="5921829" extrusionOk="0">
                <a:moveTo>
                  <a:pt x="0" y="0"/>
                </a:moveTo>
                <a:lnTo>
                  <a:pt x="43891200" y="0"/>
                </a:lnTo>
                <a:lnTo>
                  <a:pt x="43891200" y="5921829"/>
                </a:lnTo>
                <a:lnTo>
                  <a:pt x="0" y="4659086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1"/>
              <a:buFont typeface="Arial"/>
              <a:buNone/>
            </a:pPr>
            <a:endParaRPr sz="369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/>
          <p:nvPr/>
        </p:nvSpPr>
        <p:spPr>
          <a:xfrm rot="-212461">
            <a:off x="-426134" y="-1715522"/>
            <a:ext cx="44773924" cy="7357732"/>
          </a:xfrm>
          <a:custGeom>
            <a:avLst/>
            <a:gdLst/>
            <a:ahLst/>
            <a:cxnLst/>
            <a:rect l="l" t="t" r="r" b="b"/>
            <a:pathLst>
              <a:path w="44245984" h="7367824" extrusionOk="0">
                <a:moveTo>
                  <a:pt x="248206" y="0"/>
                </a:moveTo>
                <a:lnTo>
                  <a:pt x="44245984" y="2779477"/>
                </a:lnTo>
                <a:lnTo>
                  <a:pt x="44066886" y="7367823"/>
                </a:lnTo>
                <a:lnTo>
                  <a:pt x="0" y="6764052"/>
                </a:lnTo>
                <a:lnTo>
                  <a:pt x="248206" y="0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rgbClr val="00326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1"/>
              <a:buFont typeface="Arial"/>
              <a:buNone/>
            </a:pPr>
            <a:endParaRPr sz="369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https://lh7-rt.googleusercontent.com/slidesz/AGV_vUe4jTYugu2NaX7fnbVO6d_ciQB2t9HGuxg4338KfKOA2pv99yXDnxxGMr4ZuKPCAMl-zXpZ8GVCVuDA_ugdmpJPQDYxoPV5QuDUEQWYq_hF3EEf3y1H_Y1Y6WJaIgK0tufySgXk0A=s2048?key=urSSazeNhem9g_jw5wCmKYHJ" TargetMode="External"/><Relationship Id="rId13" Type="http://schemas.openxmlformats.org/officeDocument/2006/relationships/image" Target="../media/image10.jpeg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https://lh7-rt.googleusercontent.com/slidesz/AGV_vUd76RE7FOnlC__8-Z5Rq8MK5JibnxD9Gg7edgfOOGAS4ZiMw08IP0hVIOUtd3b6qyRYXAsmKcFleFIhmRJSQYnIiTQSP2BGTel1R3DKw40-CW2pIeIaxoHuUIi-BP-qFTdEOFXT=s2048?key=Qxnb8eQxbkeOmqN3szV0sCcC" TargetMode="External"/><Relationship Id="rId11" Type="http://schemas.openxmlformats.org/officeDocument/2006/relationships/image" Target="../media/image8.jpeg"/><Relationship Id="rId5" Type="http://schemas.openxmlformats.org/officeDocument/2006/relationships/image" Target="../media/image4.png"/><Relationship Id="rId15" Type="http://schemas.openxmlformats.org/officeDocument/2006/relationships/image" Target="https://lh7-rt.googleusercontent.com/slidesz/AGV_vUc6igvGz4sT7DMx_ZqpfmZq5euAnettRMje9oXajQ6fv-eBDvQC0bp_G665-_krnMA5L2tPk4lAW5uDa3Pa2pvXd_RlmfreHGa3vsRWfEJOhToq2ToNui_Z0cRV9H46HnAeU73MaQ=s2048?key=urSSazeNhem9g_jw5wCmKYHJ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jpe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/>
        </p:nvSpPr>
        <p:spPr>
          <a:xfrm>
            <a:off x="439387" y="6801202"/>
            <a:ext cx="107235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1"/>
              <a:buFont typeface="Arial"/>
              <a:buNone/>
            </a:pPr>
            <a:endParaRPr sz="3691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474023" y="6872006"/>
            <a:ext cx="10723500" cy="10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9"/>
              <a:buFont typeface="Arial"/>
              <a:buNone/>
            </a:pPr>
            <a:r>
              <a:rPr lang="en-US" sz="6109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439388" y="8001791"/>
            <a:ext cx="10013400" cy="11230726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36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</a:p>
          <a:p>
            <a:pPr marL="0" marR="0" lvl="0" indent="0" algn="l" rtl="0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36"/>
              <a:buFont typeface="Arial"/>
              <a:buNone/>
            </a:pPr>
            <a:r>
              <a:rPr lang="en-US" sz="3300" dirty="0">
                <a:solidFill>
                  <a:schemeClr val="dk1"/>
                </a:solidFill>
              </a:rPr>
              <a:t>Social media and e-commerce</a:t>
            </a:r>
          </a:p>
          <a:p>
            <a:pPr marL="0" marR="0" lvl="0" indent="0" algn="l" rtl="0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36"/>
              <a:buFont typeface="Arial"/>
              <a:buNone/>
            </a:pPr>
            <a:r>
              <a:rPr lang="en-US" sz="3300" dirty="0">
                <a:solidFill>
                  <a:schemeClr val="dk1"/>
                </a:solidFill>
              </a:rPr>
              <a:t> integration have made influencers central to online sales. Choosing the right products to promote remains challenging, requiring a balance between market trends, personal brand, and audience preferences.</a:t>
            </a:r>
            <a:endParaRPr lang="en-US"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36"/>
              <a:buFont typeface="Arial"/>
              <a:buNone/>
            </a:pPr>
            <a:r>
              <a:rPr lang="en-US" sz="4400" b="1" dirty="0">
                <a:solidFill>
                  <a:srgbClr val="002060"/>
                </a:solidFill>
              </a:rPr>
              <a:t>Goals</a:t>
            </a:r>
          </a:p>
          <a:p>
            <a:pPr marL="0" marR="0" lvl="0" indent="0" algn="l" rtl="0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36"/>
              <a:buFont typeface="Arial"/>
              <a:buNone/>
            </a:pPr>
            <a:r>
              <a:rPr 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a data-driven product recommendation system for social media influencers to enhance product promotion on E-Commerce platforms</a:t>
            </a:r>
          </a:p>
          <a:p>
            <a:pPr marL="0" marR="0" lvl="0" indent="0" algn="l" rtl="0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36"/>
              <a:buFont typeface="Arial"/>
              <a:buNone/>
            </a:pPr>
            <a:r>
              <a:rPr lang="en-US" sz="3300" dirty="0">
                <a:solidFill>
                  <a:schemeClr val="dk1"/>
                </a:solidFill>
              </a:rPr>
              <a:t>The system aims:</a:t>
            </a:r>
          </a:p>
          <a:p>
            <a:pPr marL="0" marR="0" lvl="0" indent="0" algn="l" rtl="0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36"/>
              <a:buFont typeface="Arial"/>
              <a:buNone/>
            </a:pPr>
            <a:r>
              <a:rPr lang="en-US" sz="3300" dirty="0">
                <a:solidFill>
                  <a:schemeClr val="dk1"/>
                </a:solidFill>
              </a:rPr>
              <a:t> 1) Boost sales and commission earnings</a:t>
            </a:r>
          </a:p>
          <a:p>
            <a:pPr marL="0" marR="0" lvl="0" indent="0" algn="l" rtl="0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36"/>
              <a:buFont typeface="Arial"/>
              <a:buNone/>
            </a:pPr>
            <a:r>
              <a:rPr lang="en-US" sz="3300" dirty="0">
                <a:solidFill>
                  <a:schemeClr val="dk1"/>
                </a:solidFill>
              </a:rPr>
              <a:t> 2) Improve brand partnerships through more effective product placements</a:t>
            </a:r>
          </a:p>
        </p:txBody>
      </p:sp>
      <p:sp>
        <p:nvSpPr>
          <p:cNvPr id="122" name="Google Shape;122;p1"/>
          <p:cNvSpPr txBox="1"/>
          <p:nvPr/>
        </p:nvSpPr>
        <p:spPr>
          <a:xfrm>
            <a:off x="429309" y="19261794"/>
            <a:ext cx="10723500" cy="10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9"/>
              <a:buFont typeface="Arial"/>
              <a:buNone/>
            </a:pPr>
            <a:r>
              <a:rPr lang="en-US" sz="6109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sz="14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439388" y="19967043"/>
            <a:ext cx="10110600" cy="12534160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64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altLang="zh-CN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stage model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64"/>
              <a:buFont typeface="Arial"/>
              <a:buNone/>
            </a:pPr>
            <a:r>
              <a:rPr lang="en-US" sz="3300" dirty="0">
                <a:solidFill>
                  <a:schemeClr val="dk1"/>
                </a:solidFill>
              </a:rPr>
              <a:t>Input: Influencer ID/Name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64"/>
              <a:buFont typeface="Arial"/>
              <a:buNone/>
            </a:pPr>
            <a:r>
              <a:rPr lang="en-US" sz="3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 1: Recall</a:t>
            </a:r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64"/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dk1"/>
                </a:solidFill>
              </a:rPr>
              <a:t>Collaborative Filtering (TF-I</a:t>
            </a:r>
            <a:r>
              <a:rPr lang="en-US" altLang="zh-CN" sz="3300" dirty="0">
                <a:solidFill>
                  <a:schemeClr val="dk1"/>
                </a:solidFill>
              </a:rPr>
              <a:t>IDF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+</a:t>
            </a:r>
            <a:r>
              <a:rPr lang="en-US" sz="3300" dirty="0">
                <a:solidFill>
                  <a:schemeClr val="dk1"/>
                </a:solidFill>
              </a:rPr>
              <a:t> Cosine Similarity + KNN)</a:t>
            </a:r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64"/>
              <a:buFont typeface="Arial" panose="020B0604020202020204" pitchFamily="34" charset="0"/>
              <a:buChar char="•"/>
            </a:pPr>
            <a:r>
              <a:rPr lang="en-US" altLang="zh-CN" sz="3300" dirty="0">
                <a:solidFill>
                  <a:schemeClr val="dk1"/>
                </a:solidFill>
              </a:rPr>
              <a:t>History-based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and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Popularity-based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Recall</a:t>
            </a:r>
            <a:endParaRPr lang="en-US" sz="33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64"/>
              <a:buFont typeface="Arial"/>
              <a:buNone/>
            </a:pPr>
            <a:r>
              <a:rPr lang="en-US" sz="3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 2: Fine Ranking</a:t>
            </a:r>
          </a:p>
          <a:p>
            <a:pPr marL="571500" lvl="3" indent="-571500">
              <a:lnSpc>
                <a:spcPct val="150000"/>
              </a:lnSpc>
              <a:buSzPts val="3564"/>
              <a:buFont typeface="Arial" panose="020B0604020202020204" pitchFamily="34" charset="0"/>
              <a:buChar char="•"/>
            </a:pPr>
            <a:r>
              <a:rPr lang="en-US" altLang="zh-CN" sz="3300" dirty="0">
                <a:solidFill>
                  <a:schemeClr val="dk1"/>
                </a:solidFill>
              </a:rPr>
              <a:t>Relevance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Scoring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tx1"/>
                </a:solidFill>
              </a:rPr>
              <a:t>=</a:t>
            </a:r>
            <a:r>
              <a:rPr lang="zh-CN" altLang="en-US" sz="3300" dirty="0">
                <a:solidFill>
                  <a:schemeClr val="tx1"/>
                </a:solidFill>
              </a:rPr>
              <a:t> </a:t>
            </a:r>
            <a:r>
              <a:rPr lang="el-GR" sz="3300" b="0" i="0" u="none" strike="noStrike" dirty="0">
                <a:solidFill>
                  <a:schemeClr val="tx1"/>
                </a:solidFill>
                <a:effectLst/>
                <a:latin typeface="Gowun Batang"/>
              </a:rPr>
              <a:t>α × </a:t>
            </a:r>
            <a:r>
              <a:rPr lang="en-US" sz="3300" b="0" i="0" u="none" strike="noStrike" dirty="0">
                <a:solidFill>
                  <a:schemeClr val="tx1"/>
                </a:solidFill>
                <a:effectLst/>
                <a:latin typeface="Gowun Batang"/>
              </a:rPr>
              <a:t>Predicted Likes + </a:t>
            </a:r>
            <a:r>
              <a:rPr lang="el-GR" sz="3300" b="0" i="0" u="none" strike="noStrike" dirty="0">
                <a:solidFill>
                  <a:schemeClr val="tx1"/>
                </a:solidFill>
                <a:effectLst/>
                <a:latin typeface="Gowun Batang"/>
              </a:rPr>
              <a:t>β × </a:t>
            </a:r>
            <a:r>
              <a:rPr lang="en-US" sz="3300" b="0" i="0" u="none" strike="noStrike" dirty="0">
                <a:solidFill>
                  <a:schemeClr val="tx1"/>
                </a:solidFill>
                <a:effectLst/>
                <a:latin typeface="Gowun Batang"/>
              </a:rPr>
              <a:t>Similarity + </a:t>
            </a:r>
            <a:r>
              <a:rPr lang="el-GR" sz="3300" b="0" i="0" u="none" strike="noStrike" dirty="0">
                <a:solidFill>
                  <a:schemeClr val="tx1"/>
                </a:solidFill>
                <a:effectLst/>
                <a:latin typeface="Gowun Batang"/>
              </a:rPr>
              <a:t>γ × </a:t>
            </a:r>
            <a:r>
              <a:rPr lang="en-US" sz="3300" b="0" i="0" u="none" strike="noStrike" dirty="0">
                <a:solidFill>
                  <a:schemeClr val="tx1"/>
                </a:solidFill>
                <a:effectLst/>
                <a:latin typeface="Gowun Batang"/>
              </a:rPr>
              <a:t>Product Fit</a:t>
            </a:r>
          </a:p>
          <a:p>
            <a:pPr marL="571500" marR="0" lvl="0" indent="-571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64"/>
              <a:buFont typeface="Arial" panose="020B0604020202020204" pitchFamily="34" charset="0"/>
              <a:buChar char="•"/>
            </a:pPr>
            <a:r>
              <a:rPr lang="en-US" altLang="zh-CN" sz="33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Engagement</a:t>
            </a:r>
            <a:r>
              <a:rPr lang="zh-CN" altLang="en-US" sz="33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altLang="zh-CN" sz="33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prediction</a:t>
            </a:r>
            <a:r>
              <a:rPr lang="zh-CN" altLang="en-US" sz="33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altLang="zh-CN" sz="33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altLang="zh-CN" sz="3300" cap="none" dirty="0" err="1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LightGBM</a:t>
            </a:r>
            <a:r>
              <a:rPr lang="en-US" altLang="zh-CN" sz="33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endParaRPr lang="en-US" sz="33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64"/>
              <a:buFont typeface="Arial"/>
              <a:buNone/>
            </a:pPr>
            <a:r>
              <a:rPr lang="en-US" sz="3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 3: Re-ranking</a:t>
            </a: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64"/>
              <a:buFont typeface="Arial" panose="020B0604020202020204" pitchFamily="34" charset="0"/>
              <a:buChar char="•"/>
            </a:pPr>
            <a:r>
              <a:rPr lang="en-US" altLang="zh-CN" sz="3300" dirty="0">
                <a:solidFill>
                  <a:schemeClr val="dk1"/>
                </a:solidFill>
              </a:rPr>
              <a:t>Embedding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matching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with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Amazon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Products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(SBERT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Embeddings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for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influencer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caption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and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product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vectorization;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FAISS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similarity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search)</a:t>
            </a:r>
            <a:endParaRPr lang="en-US" sz="33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64"/>
              <a:buFont typeface="Arial"/>
              <a:buNone/>
            </a:pPr>
            <a:r>
              <a:rPr 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Top-N Product Recommendations and Best Posting Time</a:t>
            </a:r>
            <a:endParaRPr sz="3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11681361" y="6881773"/>
            <a:ext cx="10723500" cy="10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9"/>
              <a:buFont typeface="Arial"/>
              <a:buNone/>
            </a:pPr>
            <a:r>
              <a:rPr lang="en-US" sz="6109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Data Analysis </a:t>
            </a:r>
            <a:endParaRPr sz="14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8226266" y="19085870"/>
            <a:ext cx="272176" cy="1461123"/>
          </a:xfrm>
          <a:custGeom>
            <a:avLst/>
            <a:gdLst/>
            <a:ahLst/>
            <a:cxnLst/>
            <a:rect l="l" t="t" r="r" b="b"/>
            <a:pathLst>
              <a:path w="387439" h="1641711" extrusionOk="0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38"/>
              <a:buFont typeface="Arial"/>
              <a:buNone/>
            </a:pPr>
            <a:endParaRPr sz="923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 rot="10800000">
            <a:off x="20761368" y="19107768"/>
            <a:ext cx="272176" cy="1461123"/>
          </a:xfrm>
          <a:custGeom>
            <a:avLst/>
            <a:gdLst/>
            <a:ahLst/>
            <a:cxnLst/>
            <a:rect l="l" t="t" r="r" b="b"/>
            <a:pathLst>
              <a:path w="387439" h="1641711" extrusionOk="0">
                <a:moveTo>
                  <a:pt x="384419" y="0"/>
                </a:moveTo>
                <a:lnTo>
                  <a:pt x="0" y="2141"/>
                </a:lnTo>
                <a:lnTo>
                  <a:pt x="0" y="1641711"/>
                </a:lnTo>
                <a:lnTo>
                  <a:pt x="387439" y="1641711"/>
                </a:lnTo>
                <a:cubicBezTo>
                  <a:pt x="387414" y="1615621"/>
                  <a:pt x="387390" y="1589531"/>
                  <a:pt x="387365" y="1563441"/>
                </a:cubicBezTo>
                <a:lnTo>
                  <a:pt x="71154" y="1566615"/>
                </a:lnTo>
                <a:cubicBezTo>
                  <a:pt x="68495" y="821576"/>
                  <a:pt x="68495" y="821576"/>
                  <a:pt x="65837" y="76537"/>
                </a:cubicBezTo>
                <a:lnTo>
                  <a:pt x="386561" y="75504"/>
                </a:lnTo>
                <a:lnTo>
                  <a:pt x="384419" y="0"/>
                </a:lnTo>
                <a:close/>
              </a:path>
            </a:pathLst>
          </a:cu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38"/>
              <a:buFont typeface="Arial"/>
              <a:buNone/>
            </a:pPr>
            <a:endParaRPr sz="923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11648421" y="8110898"/>
            <a:ext cx="9797100" cy="11752151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42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64"/>
              <a:buFont typeface="Arial"/>
              <a:buNone/>
            </a:pPr>
            <a:r>
              <a:rPr lang="en-US" altLang="zh-CN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Influencer</a:t>
            </a:r>
            <a:r>
              <a:rPr lang="zh-CN" altLang="en-US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  <a:r>
              <a:rPr lang="zh-CN" altLang="en-US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Insights</a:t>
            </a:r>
          </a:p>
          <a:p>
            <a:pPr marL="0" marR="0" lvl="0" indent="0" algn="l" rtl="0">
              <a:lnSpc>
                <a:spcPct val="1642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64"/>
              <a:buFont typeface="Arial"/>
              <a:buNone/>
            </a:pP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selected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influencers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have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100k-1M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followers.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Categories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like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artists,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public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figures,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and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athletes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are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the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most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common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[Figure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A],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while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hospitality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and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nonprofit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influencers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have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the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highest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followers.</a:t>
            </a:r>
          </a:p>
          <a:p>
            <a:pPr marL="0" marR="0" lvl="0" indent="0" algn="l" rtl="0">
              <a:lnSpc>
                <a:spcPct val="1642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64"/>
              <a:buFont typeface="Arial"/>
              <a:buNone/>
            </a:pPr>
            <a:r>
              <a:rPr lang="en-US" altLang="zh-CN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r>
              <a:rPr lang="zh-CN" altLang="en-US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  <a:r>
              <a:rPr lang="zh-CN" altLang="en-US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zh-CN" altLang="en-US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Engagement</a:t>
            </a:r>
            <a:endParaRPr lang="en-US" altLang="zh-CN" sz="4400" b="1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642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64"/>
              <a:buFont typeface="Arial"/>
              <a:buNone/>
            </a:pPr>
            <a:r>
              <a:rPr lang="en-US" altLang="zh-CN" sz="3300" dirty="0">
                <a:solidFill>
                  <a:schemeClr val="dk1"/>
                </a:solidFill>
              </a:rPr>
              <a:t>Albums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and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photos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are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the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most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liked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media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types.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Weekends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(Afternoons/evenings)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yield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higher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likes.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Likes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and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comments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are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positively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correlated.</a:t>
            </a:r>
            <a:endParaRPr lang="en-US" altLang="zh-CN" sz="3300" dirty="0"/>
          </a:p>
          <a:p>
            <a:pPr marL="0" marR="0" lvl="0" indent="0" algn="l" rtl="0">
              <a:lnSpc>
                <a:spcPct val="1642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64"/>
              <a:buFont typeface="Arial"/>
              <a:buNone/>
            </a:pPr>
            <a:r>
              <a:rPr lang="en-US" altLang="zh-CN" sz="4400" b="1" dirty="0">
                <a:solidFill>
                  <a:srgbClr val="002060"/>
                </a:solidFill>
              </a:rPr>
              <a:t>Amazon</a:t>
            </a:r>
            <a:r>
              <a:rPr lang="zh-CN" altLang="en-US" sz="4400" b="1" dirty="0">
                <a:solidFill>
                  <a:srgbClr val="002060"/>
                </a:solidFill>
              </a:rPr>
              <a:t> </a:t>
            </a:r>
            <a:r>
              <a:rPr lang="en-US" altLang="zh-CN" sz="4400" b="1" dirty="0">
                <a:solidFill>
                  <a:srgbClr val="002060"/>
                </a:solidFill>
              </a:rPr>
              <a:t>product</a:t>
            </a:r>
            <a:r>
              <a:rPr lang="zh-CN" altLang="en-US" sz="4400" b="1" dirty="0">
                <a:solidFill>
                  <a:srgbClr val="002060"/>
                </a:solidFill>
              </a:rPr>
              <a:t> </a:t>
            </a:r>
            <a:r>
              <a:rPr lang="en-US" altLang="zh-CN" sz="4400" b="1" dirty="0">
                <a:solidFill>
                  <a:srgbClr val="002060"/>
                </a:solidFill>
              </a:rPr>
              <a:t>insights</a:t>
            </a:r>
          </a:p>
          <a:p>
            <a:pPr marL="0" marR="0" lvl="0" indent="0" algn="l" rtl="0">
              <a:lnSpc>
                <a:spcPct val="1642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64"/>
              <a:buFont typeface="Arial"/>
              <a:buNone/>
            </a:pPr>
            <a:r>
              <a:rPr lang="en-US" altLang="zh-CN" sz="3300" dirty="0">
                <a:solidFill>
                  <a:schemeClr val="dk1"/>
                </a:solidFill>
              </a:rPr>
              <a:t>Text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reviews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align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with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star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ratings;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however,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many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are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neutral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in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tone.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Review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counts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are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heavily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skewed,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with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most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products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having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&lt;10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review.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endParaRPr lang="en-US" altLang="zh-CN" sz="3300" dirty="0">
              <a:solidFill>
                <a:schemeClr val="dk1"/>
              </a:solidFill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22388084" y="6871075"/>
            <a:ext cx="10627800" cy="10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9"/>
              <a:buFont typeface="Arial"/>
              <a:buNone/>
            </a:pPr>
            <a:r>
              <a:rPr lang="en-US" sz="6109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14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33207163" y="6881771"/>
            <a:ext cx="10723500" cy="10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9"/>
              <a:buFont typeface="Arial"/>
              <a:buNone/>
            </a:pPr>
            <a:r>
              <a:rPr lang="en-US" altLang="zh-CN" sz="6109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33207185" y="19609144"/>
            <a:ext cx="10723500" cy="10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9"/>
              <a:buFont typeface="Arial"/>
              <a:buNone/>
            </a:pPr>
            <a:r>
              <a:rPr lang="en-US" altLang="zh-CN" sz="6109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Limitations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33130575" y="20641755"/>
            <a:ext cx="10110600" cy="7313885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58246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56"/>
              <a:buFont typeface="Arial"/>
              <a:buAutoNum type="arabicPeriod"/>
            </a:pPr>
            <a:r>
              <a:rPr lang="en-US" altLang="zh-CN" sz="3300" dirty="0">
                <a:solidFill>
                  <a:schemeClr val="dk1"/>
                </a:solidFill>
              </a:rPr>
              <a:t>Limited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Product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Information: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Product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names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are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shown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without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historical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performance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data</a:t>
            </a:r>
          </a:p>
          <a:p>
            <a:pPr marL="514350" marR="0" lvl="0" indent="-514350" algn="l" rtl="0">
              <a:lnSpc>
                <a:spcPct val="158246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56"/>
              <a:buFont typeface="Arial"/>
              <a:buAutoNum type="arabicPeriod"/>
            </a:pP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Heavy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</a:t>
            </a:r>
            <a:r>
              <a:rPr lang="en-US" altLang="zh-CN" sz="3300" dirty="0">
                <a:solidFill>
                  <a:schemeClr val="dk1"/>
                </a:solidFill>
              </a:rPr>
              <a:t>ence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on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Historical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Data: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the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model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performs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best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with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influencers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who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have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rich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posting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history.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Less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effective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for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cold-start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influencers</a:t>
            </a:r>
          </a:p>
          <a:p>
            <a:pPr marL="514350" marR="0" lvl="0" indent="-514350" algn="l" rtl="0">
              <a:lnSpc>
                <a:spcPct val="158246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56"/>
              <a:buFont typeface="Arial"/>
              <a:buAutoNum type="arabicPeriod"/>
            </a:pP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feedback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manual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overrides: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doesn’t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influencer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</a:t>
            </a:r>
            <a:r>
              <a:rPr lang="en-US" altLang="zh-CN" sz="3300" dirty="0">
                <a:solidFill>
                  <a:schemeClr val="dk1"/>
                </a:solidFill>
              </a:rPr>
              <a:t>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feedback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to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refine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recommendations.</a:t>
            </a:r>
            <a:endParaRPr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22365781" y="8002430"/>
            <a:ext cx="9797100" cy="6755142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42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64"/>
              <a:buFont typeface="Arial"/>
              <a:buNone/>
            </a:pP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effectively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matches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influencers</a:t>
            </a:r>
            <a:r>
              <a:rPr lang="en-US" altLang="zh-CN" sz="3300" dirty="0">
                <a:solidFill>
                  <a:schemeClr val="dk1"/>
                </a:solidFill>
              </a:rPr>
              <a:t>.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 err="1">
                <a:solidFill>
                  <a:schemeClr val="dk1"/>
                </a:solidFill>
              </a:rPr>
              <a:t>LightGBM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yielded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the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best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engagement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prediction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(R^2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=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0.507)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[Figure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D],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and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the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system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favored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fashion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and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entertainment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products,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while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identifying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untapped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potential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in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health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and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personal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care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[Figure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E].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Timing,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post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type,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and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historical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engagement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are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key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drivers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of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predicted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performance.</a:t>
            </a:r>
            <a:endParaRPr sz="3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33250301" y="8110898"/>
            <a:ext cx="10110600" cy="3423717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42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64"/>
              <a:buFont typeface="Arial"/>
              <a:buNone/>
            </a:pP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Incorporated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o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lets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influencers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lang="zh-CN" alt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their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profile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and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customize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recommendation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weights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to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receive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top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product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picks.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It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shows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predicted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likes,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category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fit,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and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best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posting</a:t>
            </a:r>
            <a:r>
              <a:rPr lang="zh-CN" altLang="en-US" sz="3300" dirty="0">
                <a:solidFill>
                  <a:schemeClr val="dk1"/>
                </a:solidFill>
              </a:rPr>
              <a:t> </a:t>
            </a:r>
            <a:r>
              <a:rPr lang="en-US" altLang="zh-CN" sz="3300" dirty="0">
                <a:solidFill>
                  <a:schemeClr val="dk1"/>
                </a:solidFill>
              </a:rPr>
              <a:t>time.</a:t>
            </a:r>
            <a:endParaRPr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"/>
          <p:cNvCxnSpPr/>
          <p:nvPr/>
        </p:nvCxnSpPr>
        <p:spPr>
          <a:xfrm>
            <a:off x="33332623" y="19107782"/>
            <a:ext cx="99195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39" name="Google Shape;139;p1"/>
          <p:cNvCxnSpPr/>
          <p:nvPr/>
        </p:nvCxnSpPr>
        <p:spPr>
          <a:xfrm>
            <a:off x="487988" y="19231834"/>
            <a:ext cx="100134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64370" y="28927718"/>
            <a:ext cx="6697686" cy="267059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"/>
          <p:cNvSpPr/>
          <p:nvPr/>
        </p:nvSpPr>
        <p:spPr>
          <a:xfrm>
            <a:off x="474022" y="454479"/>
            <a:ext cx="24163977" cy="6703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125" tIns="58050" rIns="116125" bIns="5805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</a:pPr>
            <a:r>
              <a:rPr lang="en-US" sz="96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Online Influencer Product Recommendation System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</a:pPr>
            <a:r>
              <a:rPr lang="en-US" sz="4800" dirty="0">
                <a:solidFill>
                  <a:srgbClr val="002060"/>
                </a:solidFill>
              </a:rPr>
              <a:t>Group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Members: Xinyao Chen, Anagha </a:t>
            </a:r>
            <a:r>
              <a:rPr lang="en-US" sz="4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Niravane</a:t>
            </a:r>
            <a:r>
              <a:rPr lang="en-US" sz="4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, Emily Qiu, Yulin Peng, </a:t>
            </a:r>
            <a:r>
              <a:rPr lang="en-US" sz="4800" b="0" i="0" u="none" strike="noStrike" cap="none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Yijia</a:t>
            </a:r>
            <a:r>
              <a:rPr lang="en-US" sz="48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Liu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Arial"/>
              <a:buNone/>
            </a:pPr>
            <a:endParaRPr lang="en-US" sz="11200" dirty="0">
              <a:solidFill>
                <a:srgbClr val="002060"/>
              </a:solidFill>
            </a:endParaRPr>
          </a:p>
        </p:txBody>
      </p:sp>
      <p:pic>
        <p:nvPicPr>
          <p:cNvPr id="146" name="Google Shape;14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09478" y="1196289"/>
            <a:ext cx="14431631" cy="16466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8">
            <a:extLst>
              <a:ext uri="{FF2B5EF4-FFF2-40B4-BE49-F238E27FC236}">
                <a16:creationId xmlns:a16="http://schemas.microsoft.com/office/drawing/2014/main" id="{1AA05EF4-43AD-4452-2251-0D5E619EB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38912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pic>
        <p:nvPicPr>
          <p:cNvPr id="1031" name="Picture 2">
            <a:extLst>
              <a:ext uri="{FF2B5EF4-FFF2-40B4-BE49-F238E27FC236}">
                <a16:creationId xmlns:a16="http://schemas.microsoft.com/office/drawing/2014/main" id="{E519D87B-76F9-318D-5036-BEF86C069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r:link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561" y="25587722"/>
            <a:ext cx="9970819" cy="56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E7C10E-A923-5088-FECA-75720988A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7435" y="16423284"/>
            <a:ext cx="4967482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13A106C-6B63-00E7-58A1-643BC3BBF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7665" y="22357364"/>
            <a:ext cx="6596215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pic>
        <p:nvPicPr>
          <p:cNvPr id="1027" name="Picture 2">
            <a:extLst>
              <a:ext uri="{FF2B5EF4-FFF2-40B4-BE49-F238E27FC236}">
                <a16:creationId xmlns:a16="http://schemas.microsoft.com/office/drawing/2014/main" id="{21E5F60B-9B52-0488-18DE-207B6FB57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130" y="20330992"/>
            <a:ext cx="7908447" cy="599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56E9A9-8209-488D-7F95-591FC9F4C5A8}"/>
              </a:ext>
            </a:extLst>
          </p:cNvPr>
          <p:cNvSpPr txBox="1"/>
          <p:nvPr/>
        </p:nvSpPr>
        <p:spPr>
          <a:xfrm>
            <a:off x="30734000" y="20980400"/>
            <a:ext cx="18107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F.</a:t>
            </a:r>
            <a:r>
              <a:rPr lang="zh-CN" altLang="en-US" dirty="0"/>
              <a:t> </a:t>
            </a:r>
            <a:r>
              <a:rPr lang="en-US" altLang="zh-CN" dirty="0"/>
              <a:t>Engagement</a:t>
            </a:r>
            <a:r>
              <a:rPr lang="zh-CN" altLang="en-US" dirty="0"/>
              <a:t> </a:t>
            </a:r>
            <a:r>
              <a:rPr lang="en-US" altLang="zh-CN" dirty="0"/>
              <a:t>peaks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late</a:t>
            </a:r>
            <a:r>
              <a:rPr lang="zh-CN" altLang="en-US" dirty="0"/>
              <a:t> </a:t>
            </a:r>
            <a:r>
              <a:rPr lang="en-US" altLang="zh-CN" dirty="0"/>
              <a:t>evening.</a:t>
            </a:r>
            <a:r>
              <a:rPr lang="zh-CN" altLang="en-US" dirty="0"/>
              <a:t> </a:t>
            </a:r>
            <a:r>
              <a:rPr lang="en-US" altLang="zh-CN" dirty="0"/>
              <a:t>Monday</a:t>
            </a:r>
            <a:r>
              <a:rPr lang="zh-CN" altLang="en-US" dirty="0"/>
              <a:t> </a:t>
            </a:r>
            <a:r>
              <a:rPr lang="en-US" altLang="zh-CN" dirty="0"/>
              <a:t>shows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predicted</a:t>
            </a:r>
            <a:r>
              <a:rPr lang="zh-CN" altLang="en-US" dirty="0"/>
              <a:t> </a:t>
            </a:r>
            <a:r>
              <a:rPr lang="en-US" altLang="zh-CN" dirty="0"/>
              <a:t>engagement,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Wednesday</a:t>
            </a:r>
            <a:r>
              <a:rPr lang="zh-CN" altLang="en-US" dirty="0"/>
              <a:t> </a:t>
            </a:r>
            <a:r>
              <a:rPr lang="en-US" altLang="zh-CN" dirty="0"/>
              <a:t>providing</a:t>
            </a:r>
            <a:r>
              <a:rPr lang="zh-CN" altLang="en-US" dirty="0"/>
              <a:t> </a:t>
            </a:r>
            <a:r>
              <a:rPr lang="en-US" altLang="zh-CN" dirty="0"/>
              <a:t>stable</a:t>
            </a:r>
            <a:r>
              <a:rPr lang="zh-CN" altLang="en-US" dirty="0"/>
              <a:t> </a:t>
            </a:r>
            <a:r>
              <a:rPr lang="en-US" altLang="zh-CN" dirty="0"/>
              <a:t>performance.</a:t>
            </a:r>
            <a:r>
              <a:rPr lang="zh-CN" altLang="en-US" dirty="0"/>
              <a:t> </a:t>
            </a:r>
            <a:r>
              <a:rPr lang="en-US" altLang="zh-CN" dirty="0"/>
              <a:t>High-engagement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sensitive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posting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r>
              <a:rPr lang="zh-CN" altLang="en-US" dirty="0"/>
              <a:t> </a:t>
            </a:r>
            <a:r>
              <a:rPr lang="en-US" altLang="zh-CN" dirty="0"/>
              <a:t>Fashion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beauty</a:t>
            </a:r>
            <a:r>
              <a:rPr lang="zh-CN" altLang="en-US" dirty="0"/>
              <a:t> </a:t>
            </a:r>
            <a:r>
              <a:rPr lang="en-US" altLang="zh-CN" dirty="0"/>
              <a:t>categories</a:t>
            </a:r>
            <a:r>
              <a:rPr lang="zh-CN" altLang="en-US" dirty="0"/>
              <a:t> </a:t>
            </a:r>
            <a:r>
              <a:rPr lang="en-US" altLang="zh-CN" dirty="0"/>
              <a:t>display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variability,</a:t>
            </a:r>
            <a:r>
              <a:rPr lang="zh-CN" altLang="en-US" dirty="0"/>
              <a:t> </a:t>
            </a:r>
            <a:r>
              <a:rPr lang="en-US" altLang="zh-CN" dirty="0"/>
              <a:t>whereas</a:t>
            </a:r>
            <a:r>
              <a:rPr lang="zh-CN" altLang="en-US" dirty="0"/>
              <a:t> </a:t>
            </a:r>
            <a:r>
              <a:rPr lang="en-US" altLang="zh-CN" dirty="0"/>
              <a:t>digital</a:t>
            </a:r>
            <a:r>
              <a:rPr lang="zh-CN" altLang="en-US" dirty="0"/>
              <a:t> </a:t>
            </a:r>
            <a:r>
              <a:rPr lang="en-US" altLang="zh-CN" dirty="0"/>
              <a:t>entertainment</a:t>
            </a:r>
            <a:r>
              <a:rPr lang="zh-CN" altLang="en-US" dirty="0"/>
              <a:t> </a:t>
            </a:r>
            <a:r>
              <a:rPr lang="en-US" altLang="zh-CN" dirty="0"/>
              <a:t>remains</a:t>
            </a:r>
            <a:r>
              <a:rPr lang="zh-CN" altLang="en-US" dirty="0"/>
              <a:t> </a:t>
            </a:r>
            <a:r>
              <a:rPr lang="en-US" altLang="zh-CN" dirty="0"/>
              <a:t>consistent.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9" name="Google Shape;127;p1">
            <a:extLst>
              <a:ext uri="{FF2B5EF4-FFF2-40B4-BE49-F238E27FC236}">
                <a16:creationId xmlns:a16="http://schemas.microsoft.com/office/drawing/2014/main" id="{7F0F0C76-0D82-EB5E-63E7-E3EC20A0C840}"/>
              </a:ext>
            </a:extLst>
          </p:cNvPr>
          <p:cNvSpPr txBox="1"/>
          <p:nvPr/>
        </p:nvSpPr>
        <p:spPr>
          <a:xfrm>
            <a:off x="22325009" y="26113339"/>
            <a:ext cx="9797100" cy="1202725"/>
          </a:xfrm>
          <a:prstGeom prst="rect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42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64"/>
              <a:buFont typeface="Arial"/>
              <a:buNone/>
            </a:pPr>
            <a:r>
              <a:rPr lang="en-US" altLang="zh-CN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r>
              <a:rPr lang="zh-CN" altLang="en-US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Recommendation</a:t>
            </a:r>
            <a:r>
              <a:rPr lang="zh-CN" altLang="en-US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44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</a:p>
        </p:txBody>
      </p:sp>
      <p:graphicFrame>
        <p:nvGraphicFramePr>
          <p:cNvPr id="15" name="Google Shape;173;p2">
            <a:extLst>
              <a:ext uri="{FF2B5EF4-FFF2-40B4-BE49-F238E27FC236}">
                <a16:creationId xmlns:a16="http://schemas.microsoft.com/office/drawing/2014/main" id="{E4F42C6C-DD4C-9DBE-D762-1ED5C1D42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042192"/>
              </p:ext>
            </p:extLst>
          </p:nvPr>
        </p:nvGraphicFramePr>
        <p:xfrm>
          <a:off x="22325009" y="27338362"/>
          <a:ext cx="9756275" cy="4289350"/>
        </p:xfrm>
        <a:graphic>
          <a:graphicData uri="http://schemas.openxmlformats.org/drawingml/2006/table">
            <a:tbl>
              <a:tblPr firstRow="1" bandRow="1">
                <a:noFill/>
                <a:tableStyleId>{B06B9A05-6509-4F10-8F78-4BEF7A2AAFF6}</a:tableStyleId>
              </a:tblPr>
              <a:tblGrid>
                <a:gridCol w="227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7675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000"/>
                        <a:buFont typeface="Arial"/>
                        <a:buNone/>
                      </a:pPr>
                      <a:r>
                        <a:rPr lang="zh-CN" altLang="en-US" sz="1800" b="1" u="none" strike="noStrike" cap="none" dirty="0">
                          <a:solidFill>
                            <a:schemeClr val="dk1"/>
                          </a:solidFill>
                        </a:rPr>
                        <a:t>                   </a:t>
                      </a:r>
                      <a:r>
                        <a:rPr lang="en-US" altLang="zh-CN" sz="1800" b="1" u="none" strike="noStrike" cap="none" dirty="0">
                          <a:solidFill>
                            <a:schemeClr val="dk1"/>
                          </a:solidFill>
                        </a:rPr>
                        <a:t>Influencer</a:t>
                      </a:r>
                      <a:r>
                        <a:rPr lang="zh-CN" altLang="en-US" sz="1800" b="1" u="none" strike="noStrike" cap="none" dirty="0">
                          <a:solidFill>
                            <a:schemeClr val="dk1"/>
                          </a:solidFill>
                        </a:rPr>
                        <a:t>                          </a:t>
                      </a:r>
                      <a:r>
                        <a:rPr lang="en-US" altLang="zh-CN" sz="1800" b="1" u="none" strike="noStrike" cap="none" dirty="0">
                          <a:solidFill>
                            <a:schemeClr val="dk1"/>
                          </a:solidFill>
                        </a:rPr>
                        <a:t>Category</a:t>
                      </a:r>
                      <a:r>
                        <a:rPr lang="zh-CN" altLang="en-US" sz="1800" b="1" u="none" strike="noStrike" cap="none" dirty="0">
                          <a:solidFill>
                            <a:schemeClr val="dk1"/>
                          </a:solidFill>
                        </a:rPr>
                        <a:t>             </a:t>
                      </a:r>
                      <a:r>
                        <a:rPr lang="en-US" altLang="zh-CN" sz="1800" b="1" u="none" strike="noStrike" cap="none" dirty="0">
                          <a:solidFill>
                            <a:schemeClr val="dk1"/>
                          </a:solidFill>
                        </a:rPr>
                        <a:t>Top</a:t>
                      </a:r>
                      <a:r>
                        <a:rPr lang="zh-CN" altLang="en-US" sz="1800" b="1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1800" b="1" u="none" strike="noStrike" cap="none" dirty="0">
                          <a:solidFill>
                            <a:schemeClr val="dk1"/>
                          </a:solidFill>
                        </a:rPr>
                        <a:t>4</a:t>
                      </a:r>
                      <a:r>
                        <a:rPr lang="zh-CN" altLang="en-US" sz="1800" b="1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1800" b="1" u="none" strike="noStrike" cap="none" dirty="0">
                          <a:solidFill>
                            <a:schemeClr val="dk1"/>
                          </a:solidFill>
                        </a:rPr>
                        <a:t>Recommended</a:t>
                      </a:r>
                      <a:r>
                        <a:rPr lang="zh-CN" altLang="en-US" sz="1800" b="1" u="none" strike="noStrike" cap="non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zh-CN" sz="1800" b="1" u="none" strike="noStrike" cap="none" dirty="0">
                          <a:solidFill>
                            <a:schemeClr val="dk1"/>
                          </a:solidFill>
                        </a:rPr>
                        <a:t>Products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B1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endParaRPr sz="3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16375" marR="116375" marT="58200" marB="58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100"/>
                        <a:buFont typeface="Arial"/>
                        <a:buNone/>
                      </a:pPr>
                      <a:endParaRPr sz="3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16375" marR="116375" marT="58200" marB="58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Arial"/>
                        <a:buNone/>
                      </a:pPr>
                      <a:endParaRPr sz="3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16375" marR="116375" marT="58200" marB="58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Arial"/>
                        <a:buNone/>
                      </a:pPr>
                      <a:endParaRPr sz="3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16375" marR="116375" marT="58200" marB="58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Arial"/>
                        <a:buNone/>
                      </a:pPr>
                      <a:endParaRPr sz="3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16375" marR="116375" marT="58200" marB="58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Arial"/>
                        <a:buNone/>
                      </a:pPr>
                      <a:endParaRPr sz="3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16375" marR="116375" marT="58200" marB="58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Arial"/>
                        <a:buNone/>
                      </a:pPr>
                      <a:endParaRPr sz="3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16375" marR="116375" marT="58200" marB="58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Arial"/>
                        <a:buNone/>
                      </a:pPr>
                      <a:endParaRPr sz="3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16375" marR="116375" marT="58200" marB="58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Arial"/>
                        <a:buNone/>
                      </a:pPr>
                      <a:endParaRPr sz="31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116375" marR="116375" marT="58200" marB="58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Arial"/>
                        <a:buNone/>
                      </a:pPr>
                      <a:endParaRPr sz="3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16375" marR="116375" marT="58200" marB="58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Arial"/>
                        <a:buNone/>
                      </a:pPr>
                      <a:endParaRPr sz="3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16375" marR="116375" marT="58200" marB="58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Arial"/>
                        <a:buNone/>
                      </a:pPr>
                      <a:endParaRPr sz="3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16375" marR="116375" marT="58200" marB="58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Arial"/>
                        <a:buNone/>
                      </a:pPr>
                      <a:endParaRPr sz="3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16375" marR="116375" marT="58200" marB="58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Arial"/>
                        <a:buNone/>
                      </a:pPr>
                      <a:endParaRPr sz="3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16375" marR="116375" marT="58200" marB="58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Arial"/>
                        <a:buNone/>
                      </a:pPr>
                      <a:endParaRPr sz="3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16375" marR="116375" marT="58200" marB="58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Arial"/>
                        <a:buNone/>
                      </a:pPr>
                      <a:endParaRPr sz="31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16375" marR="116375" marT="58200" marB="58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0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116375" marR="116375" marT="58200" marB="58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116375" marR="116375" marT="58200" marB="58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116375" marR="116375" marT="58200" marB="58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1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116375" marR="116375" marT="58200" marB="58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DFEDDBA2-0904-3281-086A-C32C14C161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25009" y="27964741"/>
            <a:ext cx="9756274" cy="3036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A826B2-F604-580E-9A41-641086AADE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90324" y="15396332"/>
            <a:ext cx="5298747" cy="4181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EA8A2B-FF1F-6EE3-D697-847349F453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60922" y="15556249"/>
            <a:ext cx="5123145" cy="40217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747333-95C1-6C43-3330-03CA8A5CD0FA}"/>
              </a:ext>
            </a:extLst>
          </p:cNvPr>
          <p:cNvSpPr txBox="1"/>
          <p:nvPr/>
        </p:nvSpPr>
        <p:spPr>
          <a:xfrm>
            <a:off x="23394194" y="15145128"/>
            <a:ext cx="3318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D.</a:t>
            </a:r>
            <a:r>
              <a:rPr lang="zh-CN" altLang="en-US" dirty="0"/>
              <a:t> </a:t>
            </a:r>
            <a:r>
              <a:rPr lang="en-US" altLang="zh-CN" dirty="0"/>
              <a:t>Predicted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Actual</a:t>
            </a:r>
            <a:r>
              <a:rPr lang="zh-CN" altLang="en-US" dirty="0"/>
              <a:t> </a:t>
            </a:r>
            <a:r>
              <a:rPr lang="en-US" altLang="zh-CN" dirty="0"/>
              <a:t>Likes</a:t>
            </a:r>
            <a:endParaRPr lang="en-C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3C41EF-000C-8685-135D-B554A3876D37}"/>
              </a:ext>
            </a:extLst>
          </p:cNvPr>
          <p:cNvSpPr txBox="1"/>
          <p:nvPr/>
        </p:nvSpPr>
        <p:spPr>
          <a:xfrm>
            <a:off x="28209478" y="15164590"/>
            <a:ext cx="3572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E.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1C420B6A-909B-25E9-9E3A-8F16395B9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7544" y="20615379"/>
            <a:ext cx="235354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DA134BE-BF94-404F-3019-AB707F7484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97524" y="20851620"/>
            <a:ext cx="5581640" cy="39558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2814AD-E988-102E-682A-CA4B30D432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779163" y="20861387"/>
            <a:ext cx="4955879" cy="39558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B09A323-E7D8-26D5-6998-37045E6ADBBE}"/>
              </a:ext>
            </a:extLst>
          </p:cNvPr>
          <p:cNvSpPr txBox="1"/>
          <p:nvPr/>
        </p:nvSpPr>
        <p:spPr>
          <a:xfrm>
            <a:off x="12244361" y="20387051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A.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Influencer</a:t>
            </a:r>
            <a:r>
              <a:rPr lang="zh-CN" altLang="en-US" dirty="0"/>
              <a:t> </a:t>
            </a:r>
            <a:r>
              <a:rPr lang="en-US" altLang="zh-CN" dirty="0"/>
              <a:t>Categories</a:t>
            </a:r>
            <a:endParaRPr lang="en-C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BC4375-56FA-D40B-DDB3-DF68B83A8F7C}"/>
              </a:ext>
            </a:extLst>
          </p:cNvPr>
          <p:cNvSpPr txBox="1"/>
          <p:nvPr/>
        </p:nvSpPr>
        <p:spPr>
          <a:xfrm>
            <a:off x="17627600" y="20330992"/>
            <a:ext cx="3405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B.</a:t>
            </a:r>
            <a:r>
              <a:rPr lang="zh-CN" altLang="en-US" dirty="0"/>
              <a:t> </a:t>
            </a:r>
            <a:r>
              <a:rPr lang="en-US" altLang="zh-CN" dirty="0"/>
              <a:t>Median</a:t>
            </a:r>
            <a:r>
              <a:rPr lang="zh-CN" altLang="en-US" dirty="0"/>
              <a:t> </a:t>
            </a:r>
            <a:r>
              <a:rPr lang="en-US" altLang="zh-CN" dirty="0"/>
              <a:t>Likes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Media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endParaRPr lang="en-C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BF961B-5C96-4B54-D4F8-B55E56F072D1}"/>
              </a:ext>
            </a:extLst>
          </p:cNvPr>
          <p:cNvSpPr txBox="1"/>
          <p:nvPr/>
        </p:nvSpPr>
        <p:spPr>
          <a:xfrm>
            <a:off x="13809177" y="25587722"/>
            <a:ext cx="120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C.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C6E40E32-E5F3-E042-6614-34B075EA7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353" y="9052559"/>
            <a:ext cx="64800938" cy="4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pic>
        <p:nvPicPr>
          <p:cNvPr id="25" name="Picture 7">
            <a:extLst>
              <a:ext uri="{FF2B5EF4-FFF2-40B4-BE49-F238E27FC236}">
                <a16:creationId xmlns:a16="http://schemas.microsoft.com/office/drawing/2014/main" id="{F5076BD5-6ADB-7D27-E4A4-9C5882AC6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r:link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62" y="6684277"/>
            <a:ext cx="4631156" cy="288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 Header_No Background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 Header_Background Pattern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531</Words>
  <Application>Microsoft Macintosh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Gowun Batang</vt:lpstr>
      <vt:lpstr>Arial</vt:lpstr>
      <vt:lpstr>White Header_No Background</vt:lpstr>
      <vt:lpstr>White Header_Background Pattern</vt:lpstr>
      <vt:lpstr>Custom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Goldie Negelev</dc:creator>
  <cp:lastModifiedBy>aryaxxy@gmail.com</cp:lastModifiedBy>
  <cp:revision>6</cp:revision>
  <dcterms:created xsi:type="dcterms:W3CDTF">2016-09-29T18:43:16Z</dcterms:created>
  <dcterms:modified xsi:type="dcterms:W3CDTF">2025-04-24T19:41:38Z</dcterms:modified>
</cp:coreProperties>
</file>