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5" r:id="rId3"/>
    <p:sldId id="268" r:id="rId4"/>
    <p:sldId id="266" r:id="rId5"/>
    <p:sldId id="267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302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51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95EC9-BDE8-42A0-B5C0-7854A29A2A89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72355-5582-404E-A373-7D7CA14A67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552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72355-5582-404E-A373-7D7CA14A679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679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AAAD-5C8A-698A-80B0-0F203458B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F9756-0DBF-5C6E-B45C-8B873E558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D30D-9A35-97B3-5F60-80CE0064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4B94A-664D-32E0-CBCC-80F40C7C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F4B94-51AB-9691-DB29-A4CDECF1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093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0387-D3F4-3016-3509-BA0E8882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17182-37EF-B598-743E-E46FFA49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31F9-F080-1CFB-D6B6-AA2D07111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D3ADF-9095-2AC2-4CFE-B3412E78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98A1-5C65-C9B0-0EA0-3ECE1764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32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FACE6-2A32-80E3-882F-EA7675B0C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FDD4F-ABE7-36FD-0B74-EC3029A19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E0214-0F62-A5F0-C189-7799CA9E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1354-28AA-ECB9-7998-FB37A325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49DE-8749-CDDE-25C7-DE9DCFE4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40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09FF9-AD9C-5D84-8D23-8592B8E9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7682-F289-F0E6-3441-5F283A2DB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A7BB-04BF-279D-7840-2BE17905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E3A15-C470-10BC-8483-F811DDE5A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8E9B-47DB-5553-94B6-FBBAE625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71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CB0C-830C-A8BD-5DA1-9072CEF7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2786D-9F93-0799-12D2-3247892DE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03EBA-E1D9-BD27-162F-8BDC2292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742E-DEC2-4857-F30E-CA2B28A3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A6BB-AF19-E4E5-9431-5806DD3D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951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FEA4-8AD2-6220-2D11-21BB73C7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D440A-C586-D971-8DE8-371BD031C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4D82-8773-31A7-7C48-94BB765F1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A3070-13E1-1675-72D3-95F45B9D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41DF2-105A-BA23-AE36-96BF6C10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03D0E-C050-5BE4-116E-6E1121A1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721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ABA3-023A-2641-1E47-7A4BAFDB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1CEB-07FF-2635-69F0-07EBFC267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267BE-69C5-3F7F-B398-631A5032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959D5D-ADE9-E057-6C03-ABF23E75F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A59D2-2171-AF9E-53FA-8020C55C7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63AA43-4861-9B97-F6A0-27CC2084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768AC-6C68-B260-443B-991C7A3D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E4A14-0AA3-9FFE-DC2F-FD681508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9883-CF6F-C6FD-79D5-E5346AFE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64C59-2FD3-9374-4F9D-AD1B5021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A88E49-F8F1-5665-2102-55173250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69E83-2D2B-0434-9474-2887DF0D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77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73597-49FC-0DFB-E8F6-D31B39DD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B51A1-C6C2-DBD6-697E-092F5394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1721B-D624-A217-681F-254D8EFC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718D-EBCA-6E30-8F2D-A29745E5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FA40-492D-83EB-AA96-E7DFCF740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0E264A-6737-8B9B-77D4-3038ADFA6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7E93B-6888-8FC5-8DF0-2505CECD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9B494-CD41-1E62-2717-5F03750D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D7D31-796A-0277-6540-D464511E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33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ACBB-0B2D-3662-A40E-EF041A3A5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225232-59D9-EF4E-5D7A-23096C3AC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F4740-42BF-74E0-EFB8-EEE72FF4B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F275B-B68E-3BD8-6007-93B3FAF75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658AA-4968-EC99-F719-94F0FB98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70430-BE74-0DF4-4B5A-020CCAE7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0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20EF7-E055-2B9A-3EAE-60107F9E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2C81C-AE5E-5FC1-EE4A-66D229143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9024-44CA-EE10-CC3B-BC04EDBB5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11989-1316-4F9C-A529-240A65034B51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0D1C1-ABF7-0491-51C8-84C1519C6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C77B-8957-C6C0-9E5B-CCA54F80F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1D283D-1071-4019-A062-0C425B15EF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8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468C-0479-DB70-1B63-D6B8F6855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Poop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Calyber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rown poop with eyes and a smiling face&#10;&#10;AI-generated content may be incorrect.">
            <a:extLst>
              <a:ext uri="{FF2B5EF4-FFF2-40B4-BE49-F238E27FC236}">
                <a16:creationId xmlns:a16="http://schemas.microsoft.com/office/drawing/2014/main" id="{52793F1E-1EB6-0C9F-461D-89D812A36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375" y="1957387"/>
            <a:ext cx="809625" cy="100012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F12F8F7-B502-4E22-C710-2B2DF7BA3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Deng, Emily Qiu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64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D963E-B024-394E-6B54-898EAE06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07FB-E3B2-9F6E-1469-799FD9B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Logistic-Acceptance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453DA-DCE1-46AB-8870-4064307D7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03" y="876822"/>
            <a:ext cx="7706801" cy="933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0D14D8-FDE5-EB0C-652F-6D71C614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42" y="1989323"/>
            <a:ext cx="8640381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6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09359-BAD5-1049-3634-AC4831591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1C6B6-3A14-A32C-FE48-5447904CF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Logistic-Acceptance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8120F7-5138-452B-E262-07C12441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8111"/>
            <a:ext cx="6354062" cy="2010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6D0089-5FDD-5096-70D2-233670D7F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50883"/>
            <a:ext cx="6544588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8A3ED-3118-6A32-9EA0-FBF2A711E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654" y="4863440"/>
            <a:ext cx="824027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66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A16B9-BB00-6C7C-1D7D-D23211D20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BA69-2339-E5AB-054D-FF7A4B450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Thompson Sampling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05887-D310-5F3B-A9C9-549FEB150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41" y="986279"/>
            <a:ext cx="8497486" cy="1152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C11E89-AC44-2A64-5424-214BEACC3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3" y="2248422"/>
            <a:ext cx="619211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0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1E088-2665-636F-94B2-920F3B17E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E1B7-BFB0-CEE7-50CE-2E249D90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Thompson Sampling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F6590-2436-1C6B-6F49-2B53DB0D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42" y="1081376"/>
            <a:ext cx="5471191" cy="3293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C8DD6-5A34-A205-E847-61B261240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30335"/>
            <a:ext cx="5934903" cy="2267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635CE1-13EC-9D53-8450-392A16EF3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178" y="4794032"/>
            <a:ext cx="837364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83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030FE-B7A9-0EEA-73C9-E6AF7A76E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05CF-4275-FDA3-04F4-D2C3BDBB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Beta-Bernoulli Thompson-sampling Bandit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BA7841-61C3-3462-06B2-1F20B22D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635" y="1360726"/>
            <a:ext cx="5824720" cy="497547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1F537B9-89FC-8FE4-B4B7-A4814428C0E8}"/>
              </a:ext>
            </a:extLst>
          </p:cNvPr>
          <p:cNvSpPr txBox="1">
            <a:spLocks/>
          </p:cNvSpPr>
          <p:nvPr/>
        </p:nvSpPr>
        <p:spPr>
          <a:xfrm>
            <a:off x="640835" y="1118774"/>
            <a:ext cx="5257800" cy="4975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pricing strategy adopted was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Beta-Bernoulli Thompson sampler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selected after evaluating median pricing, logistic regression, and linear Thompson sampling approaches.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was preferred due to its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ability to operate efficiently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effectively balances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 and exploitation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profitable decisions while adapting to diverse demand scenarios.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Crucially, it supports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fallback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generalisation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the model to remain robust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or unseen contexts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leveraging hierarchical priors across pickup,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global levels.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42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632E6-1C69-DACC-8846-B9F2204DB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5FBB-5051-84F1-E1DD-82F61789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Beta-Bernoulli Thompson-sampling Bandit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77EBB-B686-60CB-B8A2-C062AA0E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36" y="2304711"/>
            <a:ext cx="11110127" cy="27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2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D45AD-92F8-3918-DD60-977005525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D786-482D-9E72-6340-1136A05A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Beta-Bernoulli Thompson-sampling Bandit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FAB22F-A015-2B6C-76C8-639D5FF34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3" y="1019102"/>
            <a:ext cx="5541577" cy="1947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B166D6-ED10-9B08-B38E-95C8C7C7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3" y="2966570"/>
            <a:ext cx="6969616" cy="1772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688553-0012-6E9B-028C-D4B93EEBB2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3" y="4771758"/>
            <a:ext cx="7162666" cy="177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6393-B6C5-4883-70AA-6727F6C77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C78C-7F2D-577A-7025-14E9CBF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Matching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0C76F-F824-5C8D-CF30-2BDEE561D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6822"/>
            <a:ext cx="7678222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7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4837-9FC0-0D73-F652-96B2C12A7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7FDE-0596-A949-B61D-71787D994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Matching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A91DD6-904D-AB07-82C1-0B6D99DA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948"/>
            <a:ext cx="5301639" cy="3350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82000A-8806-001C-7462-6A3E78073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645" y="4529219"/>
            <a:ext cx="5762259" cy="1518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B2DD0B-DBAE-E0EE-0149-266BB35B9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1531" y="2328781"/>
            <a:ext cx="6144482" cy="1343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D23602-BD00-3426-59C5-90FD5F94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224" y="3845957"/>
            <a:ext cx="5301639" cy="120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70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2DE0-BE1A-7E8B-168A-845477FB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A2D5-D749-7438-F917-BB0AC9CE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Network-Wide Matching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47740-8468-5B77-8139-72A5FFC2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6823"/>
            <a:ext cx="5699114" cy="28058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5375B0-EAF3-41F0-DCDE-FED139EE1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387" y="1046346"/>
            <a:ext cx="4116986" cy="33927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F57BF4-F842-71C8-E6FF-374D79A85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81625"/>
            <a:ext cx="5149241" cy="10736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F4E981-F60D-0A20-2579-3A50E07669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151" y="5383908"/>
            <a:ext cx="5267192" cy="119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5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84B78-A858-CF71-DD3B-30F1971DC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2636-6B12-19C8-E862-00EE695E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F485F-753A-17FE-CAFE-3791D921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00" y="1062070"/>
            <a:ext cx="9320488" cy="55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19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E89E7-8892-3DE3-69B0-3EC4FE524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F34C-C892-501E-A293-51067642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Marginal-Gain Greedy Matching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CC0416-DA13-03F9-8DC4-028FF2EF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29" y="1490720"/>
            <a:ext cx="6442270" cy="2451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784634-F154-6FDD-835C-8D183C9D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743" y="1490720"/>
            <a:ext cx="5116728" cy="193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9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8C9B2-8B9B-2B83-C82C-F4922D04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E95A-D2F1-25EF-255B-E684274C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Marginal-Gain Greedy Matching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84908-BE9F-16EF-7C65-DA2F2281E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1" y="1108921"/>
            <a:ext cx="5693338" cy="18950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DB9877-7FBA-910D-D85A-D2C6D516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503" y="1108921"/>
            <a:ext cx="5941436" cy="1575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0B27C-D641-C2A8-E2F0-A609FBA0D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5713" y="3653043"/>
            <a:ext cx="6083372" cy="238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1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218A8-A282-3809-2AB5-9C2FADA8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3DDB-BBD1-A952-45EC-1E45FCDC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Pricing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127C13-D39D-F55F-1DCE-0EC366798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1187"/>
            <a:ext cx="7459116" cy="18100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C41A36-F8F3-2929-8024-968FCB439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67" y="2981190"/>
            <a:ext cx="4153480" cy="1524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A99EE9-34C8-73E9-22F1-74A9BE8661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472" y="2981190"/>
            <a:ext cx="5932328" cy="33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682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ED7C-F2F3-F806-988F-8407F0AAB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AB73-0F89-3884-7072-4E30B2AD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Pricing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9D397-B765-4E27-D485-79C66238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05758"/>
            <a:ext cx="6740124" cy="2476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54DD6E-E1CD-49C6-E464-1EE5468DA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9832"/>
            <a:ext cx="6248715" cy="30696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E5218C-1AB6-9EB1-C7D4-0AB9DF1D2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538" y="155289"/>
            <a:ext cx="2562539" cy="19009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0EC25F-B388-BA4A-F844-BA4607E5F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1538" y="2266063"/>
            <a:ext cx="2562539" cy="18465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A207BB0-521C-5A2B-9029-35E54D41D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884" y="4322434"/>
            <a:ext cx="2657846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58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02761-8272-2E4C-1247-C2785BDF0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27E0-6892-A43D-941A-3BB44B18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Pricing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2401B-8926-040E-B1D5-9F65DB936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17948"/>
            <a:ext cx="6096851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C0560-8650-A4B6-9761-FEAE10883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7FAB-610D-32C6-3A25-0D952C8F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Pricing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395B2-3367-F1EE-F344-48F9A52C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6822"/>
            <a:ext cx="7401958" cy="379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95979-076B-104E-C1A4-76DC8C258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668301"/>
            <a:ext cx="6925642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67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052F3-09CA-FDD1-A9C6-279DCF83C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7793-1813-DFB8-342F-D972DAD3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Pricing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40EFAF-70A0-0503-2162-3F5A288D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8072"/>
            <a:ext cx="6363588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81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937F7-3D80-33E2-AE13-459C266E3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98FC-CCCE-A58D-9653-B0BF0706A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Pricing policy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22041-1D08-6181-BA9C-717DA6817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03" y="2713740"/>
            <a:ext cx="6296904" cy="1742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3084D-CFD8-74CB-5BEB-9DD138DDA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49090"/>
            <a:ext cx="6296904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8ECE2E-FF38-E3BA-BB62-50F27DD16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93" y="2677086"/>
            <a:ext cx="5467310" cy="29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5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6214D-7F45-26B5-2386-E90762B1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84E5-3226-B113-4AE7-C7BBBB40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Pricing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ECA1A5-7E17-6F9C-4C0F-EA5F1BEFA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8347"/>
            <a:ext cx="859274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2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32B8-C752-574C-F19B-AAD7F8FFE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4A4E-BE59-DF14-6193-820B1AB98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Pricing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FEEE6-BF90-015F-DDC6-B31F4675F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783" y="1180950"/>
            <a:ext cx="804974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39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4E472-30B5-6F07-578F-13811054C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135F-4DAE-7CE9-2FF7-D06FB54C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343486-25D2-AF66-1BEF-556D1C2CD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3" y="1146882"/>
            <a:ext cx="10524954" cy="474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5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DDFD7-712E-FD2F-F508-1F9385D4B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DEFF-0EB3-0EF8-3F18-EB0DAA68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Matching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86DEA-EB0F-04A6-39A0-6B09A1B13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66" y="998278"/>
            <a:ext cx="7763958" cy="12288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657F87-79FC-D6A9-4478-75A385F9D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66" y="2348630"/>
            <a:ext cx="6973273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470D5-4C94-B4D4-8EE4-6A5B58982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DAD2-45E1-347B-46A3-8602C31F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Matching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642835-1AE6-37F0-54CB-EA3B11B2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4364"/>
            <a:ext cx="6830378" cy="2715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E4ACC-C3F3-4144-A7BC-C283152D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59368"/>
            <a:ext cx="681132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44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FDCF7-BCE4-26F3-2C4E-1AFD8DEF2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3408-DE6C-2B44-49BA-63A8FC74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Matching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8F5B0-C52A-0C42-5875-04C1C2BE4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83505"/>
            <a:ext cx="4667901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FEB77-4812-4FB0-FF36-C97EFC7F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3508"/>
            <a:ext cx="5410955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565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0A63C-0249-2678-973C-C849B2195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23FD-CA37-1582-AA94-6C3B628FF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Matching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54CFA-B12F-7F82-CAD5-F6F28644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91" y="1236363"/>
            <a:ext cx="8779232" cy="491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896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559BD-412A-F6B2-B595-11CBD034F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467D-CC03-4EDC-612B-866E5070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Matching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C6C7E-4DF9-AFA3-1B7F-07CABDD3B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8680"/>
            <a:ext cx="6201640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01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94579-F3C9-BC6A-471E-808E6383A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79C6-4176-2FAB-7AA4-5A63FC9E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Matching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F3503-3BF6-CF3B-A6E3-E5647BAA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04575"/>
            <a:ext cx="864990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05B0B-450C-B770-5BF2-06D0B0EFF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8F93-41D2-7BC6-D0E4-7EF93C15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– Matching policy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846395-36E4-F458-05FC-DECAE6D2A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7741"/>
            <a:ext cx="5410955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087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C8E8-5241-2D97-5AE6-DB270106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E07D-9106-1924-C994-34EA039E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D601B-ED89-07EE-7EF6-336AB7BC6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16588"/>
              </p:ext>
            </p:extLst>
          </p:nvPr>
        </p:nvGraphicFramePr>
        <p:xfrm>
          <a:off x="953415" y="1164921"/>
          <a:ext cx="9881599" cy="4667151"/>
        </p:xfrm>
        <a:graphic>
          <a:graphicData uri="http://schemas.openxmlformats.org/drawingml/2006/table">
            <a:tbl>
              <a:tblPr/>
              <a:tblGrid>
                <a:gridCol w="2060994">
                  <a:extLst>
                    <a:ext uri="{9D8B030D-6E8A-4147-A177-3AD203B41FA5}">
                      <a16:colId xmlns:a16="http://schemas.microsoft.com/office/drawing/2014/main" val="2220793697"/>
                    </a:ext>
                  </a:extLst>
                </a:gridCol>
                <a:gridCol w="1436674">
                  <a:extLst>
                    <a:ext uri="{9D8B030D-6E8A-4147-A177-3AD203B41FA5}">
                      <a16:colId xmlns:a16="http://schemas.microsoft.com/office/drawing/2014/main" val="244498325"/>
                    </a:ext>
                  </a:extLst>
                </a:gridCol>
                <a:gridCol w="6383931">
                  <a:extLst>
                    <a:ext uri="{9D8B030D-6E8A-4147-A177-3AD203B41FA5}">
                      <a16:colId xmlns:a16="http://schemas.microsoft.com/office/drawing/2014/main" val="3078624966"/>
                    </a:ext>
                  </a:extLst>
                </a:gridCol>
              </a:tblGrid>
              <a:tr h="318384">
                <a:tc>
                  <a:txBody>
                    <a:bodyPr/>
                    <a:lstStyle/>
                    <a:p>
                      <a:r>
                        <a:rPr lang="en-GB" sz="1500" b="1"/>
                        <a:t>Feature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1"/>
                        <a:t>Value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b="1"/>
                        <a:t>Insight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818370"/>
                  </a:ext>
                </a:extLst>
              </a:tr>
              <a:tr h="559105">
                <a:tc>
                  <a:txBody>
                    <a:bodyPr/>
                    <a:lstStyle/>
                    <a:p>
                      <a:r>
                        <a:rPr lang="en-GB" sz="1500" b="1"/>
                        <a:t>Profitability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$0.65/mi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Positive net margin, 68% revenue gain over baseline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769758"/>
                  </a:ext>
                </a:extLst>
              </a:tr>
              <a:tr h="559105">
                <a:tc>
                  <a:txBody>
                    <a:bodyPr/>
                    <a:lstStyle/>
                    <a:p>
                      <a:r>
                        <a:rPr lang="en-GB" sz="1500" b="1"/>
                        <a:t>Throughput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12.5 req/min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Handles high arrival rate under real-time latency constraints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587232"/>
                  </a:ext>
                </a:extLst>
              </a:tr>
              <a:tr h="559105">
                <a:tc>
                  <a:txBody>
                    <a:bodyPr/>
                    <a:lstStyle/>
                    <a:p>
                      <a:r>
                        <a:rPr lang="en-GB" sz="1500" b="1"/>
                        <a:t>Conversion Rate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43%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Context-aware pricing balances acceptance vs. margin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705427"/>
                  </a:ext>
                </a:extLst>
              </a:tr>
              <a:tr h="559105">
                <a:tc>
                  <a:txBody>
                    <a:bodyPr/>
                    <a:lstStyle/>
                    <a:p>
                      <a:r>
                        <a:rPr lang="en-GB" sz="1500" b="1"/>
                        <a:t>Matching Efficiency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54%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Marginal-gain matcher yields net-positive pairings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511040"/>
                  </a:ext>
                </a:extLst>
              </a:tr>
              <a:tr h="559105">
                <a:tc>
                  <a:txBody>
                    <a:bodyPr/>
                    <a:lstStyle/>
                    <a:p>
                      <a:r>
                        <a:rPr lang="en-GB" sz="1500" b="1"/>
                        <a:t>Cost Management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+15%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Distance caps &amp; detour &lt; 8% of solo miles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571965"/>
                  </a:ext>
                </a:extLst>
              </a:tr>
              <a:tr h="776621">
                <a:tc>
                  <a:txBody>
                    <a:bodyPr/>
                    <a:lstStyle/>
                    <a:p>
                      <a:r>
                        <a:rPr lang="en-GB" sz="1500" b="1"/>
                        <a:t>Price Structure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$0.62/mi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Adaptive bandits reduce low-value quotes while preserving acceptance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765815"/>
                  </a:ext>
                </a:extLst>
              </a:tr>
              <a:tr h="776621">
                <a:tc>
                  <a:txBody>
                    <a:bodyPr/>
                    <a:lstStyle/>
                    <a:p>
                      <a:r>
                        <a:rPr lang="en-GB" sz="1500" b="1"/>
                        <a:t>Responsiveness</a:t>
                      </a:r>
                      <a:endParaRPr lang="en-GB" sz="1500"/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500"/>
                        <a:t>56 sec avg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Median runtime 3 </a:t>
                      </a:r>
                      <a:r>
                        <a:rPr lang="en-US" sz="1500" dirty="0" err="1"/>
                        <a:t>ms</a:t>
                      </a:r>
                      <a:r>
                        <a:rPr lang="en-US" sz="1500" dirty="0"/>
                        <a:t>, 95th percentile under 5 </a:t>
                      </a:r>
                      <a:r>
                        <a:rPr lang="en-US" sz="1500" dirty="0" err="1"/>
                        <a:t>ms</a:t>
                      </a:r>
                      <a:r>
                        <a:rPr lang="en-US" sz="1500" dirty="0"/>
                        <a:t> (&lt; 50 </a:t>
                      </a:r>
                      <a:r>
                        <a:rPr lang="en-US" sz="1500" dirty="0" err="1"/>
                        <a:t>ms</a:t>
                      </a:r>
                      <a:r>
                        <a:rPr lang="en-US" sz="1500" dirty="0"/>
                        <a:t> budget)</a:t>
                      </a:r>
                    </a:p>
                  </a:txBody>
                  <a:tcPr marL="73751" marR="73751" marT="36876" marB="368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670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17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A58CC-69B3-CF01-FDA5-102B1725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3320-ED19-192E-EED2-9C992DF78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51E52-37DA-4B2B-64A6-BE4A6EF4A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88897"/>
            <a:ext cx="7001852" cy="465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01C545-977A-E7CA-A8CC-959DC77A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59348"/>
            <a:ext cx="8278380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F38C9-4D0B-9443-3EE9-0BF2E253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DA3AD-E535-F66E-62CE-D6068F05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97C04E-60BE-56BE-F992-3E1B58734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68" y="1015236"/>
            <a:ext cx="7506748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47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9AE62-1EBF-8DE1-1D40-A839981C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A0A21-A11B-5E97-E63D-4BAB198F5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Setting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07DF05-AC0D-B6AF-4194-BA32A2AE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0029"/>
            <a:ext cx="8963009" cy="460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3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AB419-5D7A-55CC-39A2-3E71B11BC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D9DC-5AFB-A98F-E01C-C29F2672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6DBE6-167E-6015-53F1-2D9289E9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33" y="1008210"/>
            <a:ext cx="8660727" cy="51923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BFE23-3391-363D-D653-D422C0097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512" y="3783509"/>
            <a:ext cx="4844502" cy="29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049CE-6E10-5E29-2E1B-14BE62984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3DE0-CE2F-B7D0-E212-117E1087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Policies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41D6F5-0897-21C8-9AB9-4D0465EE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87" y="1021384"/>
            <a:ext cx="8487960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233CA-273B-33B4-478C-D5FE829F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31" y="2447395"/>
            <a:ext cx="5231421" cy="317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A9F3FC-1528-AA70-3FC2-EA3A71EE37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652" y="2585843"/>
            <a:ext cx="6316791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DC0B9-3DDB-2664-3487-4B2A2DE40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E632-57F8-21A2-6F6C-110CD9B6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Policy Trials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27CCE-6C3A-4F4C-8DA0-20FF09128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80" y="1354677"/>
            <a:ext cx="8268854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AB9E4E-B182-E983-1D3E-ED26B261C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80" y="2396988"/>
            <a:ext cx="6343183" cy="185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75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7B770-18DF-FCE8-7E4A-FE31AA27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3AD9-DB99-2B99-3C62-B5E393A1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697"/>
          </a:xfrm>
        </p:spPr>
        <p:txBody>
          <a:bodyPr>
            <a:no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Price Pricing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71D5C-C937-1F48-81F9-C0DE46A9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40" y="1011930"/>
            <a:ext cx="8040222" cy="37819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61A1E-7D2D-7A7A-6341-56DD7C996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19" y="4793883"/>
            <a:ext cx="844985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3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323</Words>
  <Application>Microsoft Office PowerPoint</Application>
  <PresentationFormat>Widescreen</PresentationFormat>
  <Paragraphs>69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Aptos Display</vt:lpstr>
      <vt:lpstr>Arial</vt:lpstr>
      <vt:lpstr>Times New Roman</vt:lpstr>
      <vt:lpstr>Office Theme</vt:lpstr>
      <vt:lpstr>Team Poop  Calyber Game</vt:lpstr>
      <vt:lpstr>Motivation</vt:lpstr>
      <vt:lpstr>Motivation</vt:lpstr>
      <vt:lpstr>Problem Setting</vt:lpstr>
      <vt:lpstr>Problem Setting</vt:lpstr>
      <vt:lpstr>Project Objectives</vt:lpstr>
      <vt:lpstr>Baseline Policies</vt:lpstr>
      <vt:lpstr>Pricing Policy Trials</vt:lpstr>
      <vt:lpstr>Average Price Pricing</vt:lpstr>
      <vt:lpstr>Logistic-Acceptance Classifier</vt:lpstr>
      <vt:lpstr>Logistic-Acceptance Classifier</vt:lpstr>
      <vt:lpstr>Linear Thompson Sampling</vt:lpstr>
      <vt:lpstr>Linear Thompson Sampling</vt:lpstr>
      <vt:lpstr>Contextual Beta-Bernoulli Thompson-sampling Bandit</vt:lpstr>
      <vt:lpstr>Contextual Beta-Bernoulli Thompson-sampling Bandit</vt:lpstr>
      <vt:lpstr>Contextual Beta-Bernoulli Thompson-sampling Bandit</vt:lpstr>
      <vt:lpstr>Motivation: Matching Policy</vt:lpstr>
      <vt:lpstr>Motivation: Matching Policy</vt:lpstr>
      <vt:lpstr>Network-Wide Matching</vt:lpstr>
      <vt:lpstr>Marginal-Gain Greedy Matching</vt:lpstr>
      <vt:lpstr>Marginal-Gain Greedy Matching</vt:lpstr>
      <vt:lpstr>Implementation – Pricing policy</vt:lpstr>
      <vt:lpstr>Implementation – Pricing policy</vt:lpstr>
      <vt:lpstr>Implementation – Pricing policy</vt:lpstr>
      <vt:lpstr>Implementation – Pricing policy</vt:lpstr>
      <vt:lpstr>Implementation – Pricing policy</vt:lpstr>
      <vt:lpstr>Implementation – Pricing policy</vt:lpstr>
      <vt:lpstr>Implementation – Pricing policy</vt:lpstr>
      <vt:lpstr>Implementation – Pricing policy</vt:lpstr>
      <vt:lpstr>Implementation – Matching policy</vt:lpstr>
      <vt:lpstr>Implementation – Matching policy</vt:lpstr>
      <vt:lpstr>Implementation – Matching policy</vt:lpstr>
      <vt:lpstr>Implementation – Matching policy</vt:lpstr>
      <vt:lpstr>Implementation – Matching policy</vt:lpstr>
      <vt:lpstr>Implementation – Matching policy</vt:lpstr>
      <vt:lpstr>Implementation – Matching policy</vt:lpstr>
      <vt:lpstr>Computational Results</vt:lpstr>
      <vt:lpstr>Computational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Qiu</dc:creator>
  <cp:lastModifiedBy>Emily Qiu</cp:lastModifiedBy>
  <cp:revision>6</cp:revision>
  <dcterms:created xsi:type="dcterms:W3CDTF">2025-04-29T20:39:43Z</dcterms:created>
  <dcterms:modified xsi:type="dcterms:W3CDTF">2025-05-06T07:16:17Z</dcterms:modified>
</cp:coreProperties>
</file>