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gmpBPmuwRF2cKBLPIPhXroB1x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DC0715-327C-4D9A-9512-55CF93889535}">
  <a:tblStyle styleId="{70DC0715-327C-4D9A-9512-55CF9388953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times no reward accumulated at all, just sitting still</a:t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robot-soccer learning to walk videos (UT Austin):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? Show snake robot: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8" name="Google Shape;568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3" name="Google Shape;33;p42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0" name="Google Shape;40;p43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3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2" name="Google Shape;42;p4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4" name="Google Shape;54;p46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4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A9UeefybhaiwJK0nODg0wfLs2Ibwpw2/view" TargetMode="External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40.png"/><Relationship Id="rId7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5" Type="http://schemas.openxmlformats.org/officeDocument/2006/relationships/image" Target="../media/image23.png"/><Relationship Id="rId6" Type="http://schemas.openxmlformats.org/officeDocument/2006/relationships/image" Target="../media/image36.png"/><Relationship Id="rId7" Type="http://schemas.openxmlformats.org/officeDocument/2006/relationships/image" Target="../media/image39.png"/><Relationship Id="rId8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52.png"/><Relationship Id="rId5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48.png"/><Relationship Id="rId10" Type="http://schemas.openxmlformats.org/officeDocument/2006/relationships/image" Target="../media/image56.png"/><Relationship Id="rId9" Type="http://schemas.openxmlformats.org/officeDocument/2006/relationships/oleObject" Target="../embeddings/oleObject2.bin"/><Relationship Id="rId5" Type="http://schemas.openxmlformats.org/officeDocument/2006/relationships/image" Target="../media/image55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Relationship Id="rId8" Type="http://schemas.openxmlformats.org/officeDocument/2006/relationships/oleObject" Target="../embeddings/oleObject2.bin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Relationship Id="rId4" Type="http://schemas.openxmlformats.org/officeDocument/2006/relationships/hyperlink" Target="http://drive.google.com/file/d/11jW6akcAwu34wU498FR4niyQraVtMitp/view" TargetMode="External"/><Relationship Id="rId5" Type="http://schemas.openxmlformats.org/officeDocument/2006/relationships/image" Target="../media/image5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rive.google.com/file/d/1yMFaRQiaaC52Imiu8RoQe3Oji1vg1lZk/view" TargetMode="External"/><Relationship Id="rId4" Type="http://schemas.openxmlformats.org/officeDocument/2006/relationships/image" Target="../media/image6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r20pGcaUhnro_CrsRoc1wx4JC3m_Loy/view" TargetMode="External"/><Relationship Id="rId4" Type="http://schemas.openxmlformats.org/officeDocument/2006/relationships/image" Target="../media/image6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9fgSe27XNCJP4aFfSrVzVlfjBYJK_5Kt/view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iLZK_YDSAePt5s7ppggAqTqh2DAr2QP/view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QjCKk1cDHDYtpIlGrjOVcz9aOXq0TYhQ/view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ugcvNWrAKXPr2klzeyfimQzzrAj9e1Ho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388" y="1524000"/>
            <a:ext cx="9018587" cy="414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>
            <p:ph type="ctrTitle"/>
          </p:nvPr>
        </p:nvSpPr>
        <p:spPr>
          <a:xfrm>
            <a:off x="0" y="152400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4700: Foundations of Artificial Intelligence</a:t>
            </a:r>
            <a:br>
              <a:rPr lang="en-US"/>
            </a:br>
            <a:endParaRPr sz="3600"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0" y="990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Reinforcement Learning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0" y="5486400"/>
            <a:ext cx="121920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Kevin Ellis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Cornell University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[These slides were created by Dan Klein and Pieter Abbeel for CS188 Intro to AI at UC Berkeley.  All CS188 materials are available at http://ai.berkeley.edu.]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Crawler!</a:t>
            </a:r>
            <a:endParaRPr/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2667000" y="1600200"/>
          <a:ext cx="6934200" cy="3304580"/>
        </p:xfrm>
        <a:graphic>
          <a:graphicData uri="http://schemas.openxmlformats.org/presentationml/2006/ole">
            <mc:AlternateContent>
              <mc:Choice Requires="v">
                <p:oleObj r:id="rId4" imgH="3304580" imgW="6934200" progId="MSPhotoEd.3" spid="_x0000_s1">
                  <p:embed/>
                </p:oleObj>
              </mc:Choice>
              <mc:Fallback>
                <p:oleObj r:id="rId5" imgH="3304580" imgW="6934200" progId="MSPhotoEd.3">
                  <p:embed/>
                  <p:pic>
                    <p:nvPicPr>
                      <p:cNvPr id="163" name="Google Shape;163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0" y="1600200"/>
                        <a:ext cx="6934200" cy="3304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Google Shape;164;p10"/>
          <p:cNvSpPr txBox="1"/>
          <p:nvPr/>
        </p:nvSpPr>
        <p:spPr>
          <a:xfrm>
            <a:off x="7581280" y="6477000"/>
            <a:ext cx="4610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[Demo: Crawler Bot (L10D1)]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[You, in Project 3]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Crawler Bot</a:t>
            </a:r>
            <a:endParaRPr/>
          </a:p>
        </p:txBody>
      </p:sp>
      <p:pic>
        <p:nvPicPr>
          <p:cNvPr id="170" name="Google Shape;170;p11" title="ai9-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75" y="1117600"/>
            <a:ext cx="6996850" cy="5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457200" y="1417637"/>
            <a:ext cx="1104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Still assume a Markov decision process (MDP):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states s ∈ 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actions (per state) A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model T(s,a,s’)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reward function R(s,a,s’)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Still looking for a policy 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π(s)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twist: 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don’t know T or R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I.e. we don’t know which states are good or what the actions do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Must actually try out actions and states to learn</a:t>
            </a: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103975"/>
            <a:ext cx="5437619" cy="1982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2"/>
          <p:cNvGrpSpPr/>
          <p:nvPr/>
        </p:nvGrpSpPr>
        <p:grpSpPr>
          <a:xfrm>
            <a:off x="5867400" y="1905000"/>
            <a:ext cx="5181600" cy="2446215"/>
            <a:chOff x="5920155" y="2133600"/>
            <a:chExt cx="5181600" cy="2446215"/>
          </a:xfrm>
        </p:grpSpPr>
        <p:sp>
          <p:nvSpPr>
            <p:cNvPr id="179" name="Google Shape;179;p12"/>
            <p:cNvSpPr/>
            <p:nvPr/>
          </p:nvSpPr>
          <p:spPr>
            <a:xfrm>
              <a:off x="5920155" y="2971800"/>
              <a:ext cx="816708" cy="1295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6605955" y="4046415"/>
              <a:ext cx="16764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6224955" y="3733800"/>
              <a:ext cx="6858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139354" y="2286000"/>
              <a:ext cx="1547445" cy="990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9653955" y="2209800"/>
              <a:ext cx="1447800" cy="1066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001000" y="2133600"/>
              <a:ext cx="1828800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rot="10800000">
              <a:off x="8458200" y="2743200"/>
              <a:ext cx="304800" cy="228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7748955" y="3429000"/>
              <a:ext cx="1654908" cy="838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(MDPs) vs. Online (RL)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176" y="26670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48180"/>
            <a:ext cx="4770142" cy="35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Solution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Learning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327" y="1600200"/>
            <a:ext cx="966055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Model-Based Learning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Model-Based Idea: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Learn an approximate model based on experiences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Solve for values as if the learned model were correct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342882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xp_fig"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437" y="3549893"/>
            <a:ext cx="1218366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8281" y="3854692"/>
            <a:ext cx="1204523" cy="30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3505399"/>
            <a:ext cx="3144852" cy="182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577" y="1447800"/>
            <a:ext cx="342064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406400" y="4638125"/>
            <a:ext cx="70863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2: Solve the learned MDP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use value iteration, as before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406400" y="2761925"/>
            <a:ext cx="75657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1: Learn empirical MDP model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outcomes s’ for each s,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to give an estimate of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 each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experience (s, a, s’)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Model-Based Learning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609600" y="1371600"/>
            <a:ext cx="2209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Policy π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457200" y="542186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3733800" y="13716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Observed Episodes (Training)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8991600" y="13716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Learned Model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16"/>
          <p:cNvGraphicFramePr/>
          <p:nvPr/>
        </p:nvGraphicFramePr>
        <p:xfrm>
          <a:off x="3810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16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1608992" y="4222531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A,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exit,    x, -10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1</a:t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35814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2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61722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3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35814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4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61722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  x, +10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9296400" y="1981200"/>
            <a:ext cx="228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T(s,a,s’).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T(B, east, C) = 1.00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T(C, east, D) = 0.75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T(C, east, A) = 0.25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R(s,a,s’).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R(B, east, C) 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R(C, east, D) 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R(D, exit, x) = +10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9144000" y="2514600"/>
            <a:ext cx="24384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9144000" y="4648200"/>
            <a:ext cx="24384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44" name="Google Shape;2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9816" y="2066192"/>
            <a:ext cx="1522958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5" name="Google Shape;24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7400" y="4199792"/>
            <a:ext cx="1505313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Expected Age</a:t>
            </a:r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2971800" y="1214735"/>
            <a:ext cx="62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Compute expected age of CS4700 students</a:t>
            </a:r>
            <a:endParaRPr/>
          </a:p>
        </p:txBody>
      </p:sp>
      <p:grpSp>
        <p:nvGrpSpPr>
          <p:cNvPr id="252" name="Google Shape;252;p17"/>
          <p:cNvGrpSpPr/>
          <p:nvPr/>
        </p:nvGrpSpPr>
        <p:grpSpPr>
          <a:xfrm>
            <a:off x="1600200" y="1828800"/>
            <a:ext cx="8915400" cy="1219200"/>
            <a:chOff x="1828800" y="1828800"/>
            <a:chExt cx="8534400" cy="1219200"/>
          </a:xfrm>
        </p:grpSpPr>
        <p:sp>
          <p:nvSpPr>
            <p:cNvPr id="253" name="Google Shape;253;p17"/>
            <p:cNvSpPr/>
            <p:nvPr/>
          </p:nvSpPr>
          <p:spPr>
            <a:xfrm>
              <a:off x="1828800" y="1828800"/>
              <a:ext cx="8534400" cy="1219200"/>
            </a:xfrm>
            <a:prstGeom prst="roundRect">
              <a:avLst>
                <a:gd fmla="val 16667" name="adj"/>
              </a:avLst>
            </a:prstGeom>
            <a:solidFill>
              <a:srgbClr val="B5E3C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Google Shape;254;p17"/>
            <p:cNvCxnSpPr/>
            <p:nvPr/>
          </p:nvCxnSpPr>
          <p:spPr>
            <a:xfrm>
              <a:off x="1828800" y="2209800"/>
              <a:ext cx="853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P_tmp.png"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600" y="2362200"/>
            <a:ext cx="2133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56" name="Google Shape;2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300" y="2480925"/>
            <a:ext cx="1879601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/>
          <p:nvPr/>
        </p:nvSpPr>
        <p:spPr>
          <a:xfrm>
            <a:off x="1600200" y="3886200"/>
            <a:ext cx="4191000" cy="2438400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828800" y="3897313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P(A): “Model Based”</a:t>
            </a:r>
            <a:endParaRPr/>
          </a:p>
        </p:txBody>
      </p:sp>
      <p:cxnSp>
        <p:nvCxnSpPr>
          <p:cNvPr id="259" name="Google Shape;259;p17"/>
          <p:cNvCxnSpPr/>
          <p:nvPr/>
        </p:nvCxnSpPr>
        <p:spPr>
          <a:xfrm>
            <a:off x="1600200" y="4267200"/>
            <a:ext cx="419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P_tmp.png" id="260" name="Google Shape;2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5461000"/>
            <a:ext cx="2133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61" name="Google Shape;26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9700" y="4572000"/>
            <a:ext cx="17272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/>
          <p:nvPr/>
        </p:nvSpPr>
        <p:spPr>
          <a:xfrm>
            <a:off x="6324600" y="3886200"/>
            <a:ext cx="4191000" cy="2438400"/>
          </a:xfrm>
          <a:prstGeom prst="roundRect">
            <a:avLst>
              <a:gd fmla="val 16667" name="adj"/>
            </a:avLst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6553200" y="3897313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 P(A): “Model Free”</a:t>
            </a:r>
            <a:endParaRPr/>
          </a:p>
        </p:txBody>
      </p:sp>
      <p:cxnSp>
        <p:nvCxnSpPr>
          <p:cNvPr id="264" name="Google Shape;264;p17"/>
          <p:cNvCxnSpPr/>
          <p:nvPr/>
        </p:nvCxnSpPr>
        <p:spPr>
          <a:xfrm>
            <a:off x="6324600" y="4267200"/>
            <a:ext cx="419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P_tmp.png" id="265" name="Google Shape;26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4953000"/>
            <a:ext cx="18018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/>
        </p:nvSpPr>
        <p:spPr>
          <a:xfrm>
            <a:off x="1600200" y="3244825"/>
            <a:ext cx="8915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P(A), instead collect samples [a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 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5334000" y="1828800"/>
            <a:ext cx="144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P(A)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9982200" y="4495800"/>
            <a:ext cx="1981200" cy="1752600"/>
          </a:xfrm>
          <a:prstGeom prst="wedgeRectCallout">
            <a:avLst>
              <a:gd fmla="val -73260" name="adj1"/>
              <a:gd fmla="val -14027" name="adj2"/>
            </a:avLst>
          </a:prstGeom>
          <a:solidFill>
            <a:srgbClr val="B5E3C8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work?  Because samples appear with the right frequencies.</a:t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152400" y="4495800"/>
            <a:ext cx="1981200" cy="1752600"/>
          </a:xfrm>
          <a:prstGeom prst="wedgeRectCallout">
            <a:avLst>
              <a:gd fmla="val 68494" name="adj1"/>
              <a:gd fmla="val -29621" name="adj2"/>
            </a:avLst>
          </a:prstGeom>
          <a:solidFill>
            <a:srgbClr val="B5E3C8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work?  Because eventually you learn the right model.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Model-Free Learning</a:t>
            </a:r>
            <a:endParaRPr/>
          </a:p>
        </p:txBody>
      </p:sp>
      <p:pic>
        <p:nvPicPr>
          <p:cNvPr id="275" name="Google Shape;2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48200"/>
            <a:ext cx="5480050" cy="502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Passive Reinforcement Learning</a:t>
            </a:r>
            <a:endParaRPr/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156714"/>
            <a:ext cx="7162800" cy="531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</a:t>
            </a:r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259" y="1596699"/>
            <a:ext cx="7882341" cy="442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Passive Reinforcement Learning</a:t>
            </a:r>
            <a:endParaRPr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228600" y="1371600"/>
            <a:ext cx="11430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Simplified task: policy evaluation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Input: a fixed policy π(s)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transitions T(s,a,s’)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rewards R(s,a,s’)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</a:rPr>
              <a:t>Goal: learn the state values</a:t>
            </a:r>
            <a:endParaRPr sz="2400"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 this case: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Learner is “along for the ride”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 choice about what actions to take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Just execute the policy and learn from experience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This is NOT offline planning!  You actually take actions in the world.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1448143"/>
            <a:ext cx="5410200" cy="316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 Evaluation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406400" y="1397001"/>
            <a:ext cx="7442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Goal: Compute values for each state under π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Idea: Average together observed sample values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Act according to π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Every time you visit a state, write down what the sum of discounted rewards turned out to be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Average those samples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called direct evaluation</a:t>
            </a:r>
            <a:endParaRPr/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3880" y="1447800"/>
            <a:ext cx="301752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Direct Evaluation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533400" y="1371600"/>
            <a:ext cx="2362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Policy π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57200" y="542186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3733800" y="13716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Observed Episodes (Training)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8991600" y="13716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Output Values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p22"/>
          <p:cNvGraphicFramePr/>
          <p:nvPr/>
        </p:nvGraphicFramePr>
        <p:xfrm>
          <a:off x="381000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22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1608992" y="4222531"/>
            <a:ext cx="228600" cy="197069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x, +10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A,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exit,    x, -10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1</a:t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35814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2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6172200" y="25146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3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35814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 4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6172200" y="4648200"/>
            <a:ext cx="2286000" cy="129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north, C,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  D,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exit,    x, +10</a:t>
            </a:r>
            <a:endParaRPr/>
          </a:p>
        </p:txBody>
      </p:sp>
      <p:graphicFrame>
        <p:nvGraphicFramePr>
          <p:cNvPr id="323" name="Google Shape;323;p22"/>
          <p:cNvGraphicFramePr/>
          <p:nvPr/>
        </p:nvGraphicFramePr>
        <p:xfrm>
          <a:off x="9067800" y="2485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324" name="Google Shape;324;p22"/>
          <p:cNvSpPr txBox="1"/>
          <p:nvPr/>
        </p:nvSpPr>
        <p:spPr>
          <a:xfrm>
            <a:off x="9144000" y="33240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+8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10017368" y="33240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10896600" y="33240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10058400" y="248588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10058400" y="4172467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 with Direct Evaluation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406400" y="1397001"/>
            <a:ext cx="7213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What’s good about direct evaluation?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It’s easy to understand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doesn’t require any knowledge of T, R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eventually computes the correct average values, using just sample transitions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 bad about it?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wastes information about state connections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state must be learned separately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So, it takes a long time to learn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8610600" y="13716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Output Values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23"/>
          <p:cNvGraphicFramePr/>
          <p:nvPr/>
        </p:nvGraphicFramePr>
        <p:xfrm>
          <a:off x="86868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889000"/>
                <a:gridCol w="889000"/>
                <a:gridCol w="889000"/>
              </a:tblGrid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</a:t>
                      </a:r>
                      <a:endParaRPr sz="28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</a:t>
                      </a:r>
                      <a:endParaRPr/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sz="32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</a:t>
                      </a:r>
                      <a:endParaRPr b="0" i="0" sz="32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750" marB="41750" marR="83500" marL="8350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23"/>
          <p:cNvSpPr txBox="1"/>
          <p:nvPr/>
        </p:nvSpPr>
        <p:spPr>
          <a:xfrm>
            <a:off x="8763000" y="2971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+8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9636368" y="2971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+4</a:t>
            </a:r>
            <a:endParaRPr/>
          </a:p>
        </p:txBody>
      </p:sp>
      <p:sp>
        <p:nvSpPr>
          <p:cNvPr id="339" name="Google Shape;339;p23"/>
          <p:cNvSpPr txBox="1"/>
          <p:nvPr/>
        </p:nvSpPr>
        <p:spPr>
          <a:xfrm>
            <a:off x="10439400" y="29718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9601200" y="213360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9677400" y="3820180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8534400" y="4876800"/>
            <a:ext cx="2971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B and E both go to C under this policy, how can their values be different?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0512669" y="3024555"/>
            <a:ext cx="791307" cy="76493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9633438" y="2189285"/>
            <a:ext cx="773724" cy="738553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 rot="5400000">
            <a:off x="9423888" y="3380641"/>
            <a:ext cx="228600" cy="55685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 rot="5400000">
            <a:off x="10278207" y="3379177"/>
            <a:ext cx="228600" cy="58615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9897208" y="3841532"/>
            <a:ext cx="228600" cy="62253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Why Not Use Policy Evaluation?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304800" y="1447800"/>
            <a:ext cx="1143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Simplified Bellman updates calculate V for a fixed policy: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round, replace V with a one-step-look-ahead layer over V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354" name="Google Shape;3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325" y="3352800"/>
            <a:ext cx="7416560" cy="645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5" name="Google Shape;3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216" y="2590800"/>
            <a:ext cx="1502078" cy="330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4"/>
          <p:cNvGrpSpPr/>
          <p:nvPr/>
        </p:nvGrpSpPr>
        <p:grpSpPr>
          <a:xfrm>
            <a:off x="9144438" y="1371600"/>
            <a:ext cx="2590362" cy="2949465"/>
            <a:chOff x="2400" y="1401"/>
            <a:chExt cx="1183" cy="1347"/>
          </a:xfrm>
        </p:grpSpPr>
        <p:sp>
          <p:nvSpPr>
            <p:cNvPr id="357" name="Google Shape;357;p24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24"/>
            <p:cNvCxnSpPr/>
            <p:nvPr/>
          </p:nvCxnSpPr>
          <p:spPr>
            <a:xfrm flipH="1">
              <a:off x="2916" y="1617"/>
              <a:ext cx="232" cy="36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9" name="Google Shape;359;p24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" name="Google Shape;360;p24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361" name="Google Shape;361;p24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2" name="Google Shape;362;p24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3" name="Google Shape;363;p24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4" name="Google Shape;364;p24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65" name="Google Shape;365;p24"/>
            <p:cNvSpPr txBox="1"/>
            <p:nvPr/>
          </p:nvSpPr>
          <p:spPr>
            <a:xfrm>
              <a:off x="3096" y="1680"/>
              <a:ext cx="373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/>
            </a:p>
          </p:txBody>
        </p:sp>
        <p:sp>
          <p:nvSpPr>
            <p:cNvPr id="366" name="Google Shape;366;p24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/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2435" y="2271"/>
              <a:ext cx="6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3096" y="24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's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24"/>
          <p:cNvSpPr txBox="1"/>
          <p:nvPr/>
        </p:nvSpPr>
        <p:spPr>
          <a:xfrm>
            <a:off x="304800" y="4075775"/>
            <a:ext cx="115167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fully exploited the connections between the states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we need T and R to do it!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7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304800" y="5099100"/>
            <a:ext cx="10969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Key question: how can we do this update to V without knowing T and R?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how to we take a weighted average without knowing the weights?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Sample-Based Policy Evaluation?</a:t>
            </a:r>
            <a:endParaRPr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457200" y="1295400"/>
            <a:ext cx="11430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want to improve our estimate of V by computing these averages: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Idea: Take samples of outcomes s’ (by doing the action!) and average</a:t>
            </a:r>
            <a:endParaRPr/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9902825" y="3390900"/>
            <a:ext cx="246063" cy="196850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25"/>
          <p:cNvCxnSpPr/>
          <p:nvPr/>
        </p:nvCxnSpPr>
        <p:spPr>
          <a:xfrm flipH="1">
            <a:off x="9658350" y="3595688"/>
            <a:ext cx="368300" cy="5730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5"/>
          <p:cNvSpPr/>
          <p:nvPr/>
        </p:nvSpPr>
        <p:spPr>
          <a:xfrm>
            <a:off x="9575800" y="4168775"/>
            <a:ext cx="204788" cy="204788"/>
          </a:xfrm>
          <a:prstGeom prst="ellipse">
            <a:avLst/>
          </a:prstGeom>
          <a:solidFill>
            <a:srgbClr val="B5E3C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25"/>
          <p:cNvCxnSpPr/>
          <p:nvPr/>
        </p:nvCxnSpPr>
        <p:spPr>
          <a:xfrm flipH="1">
            <a:off x="9353550" y="4373563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3" name="Google Shape;383;p25"/>
          <p:cNvSpPr txBox="1"/>
          <p:nvPr/>
        </p:nvSpPr>
        <p:spPr>
          <a:xfrm>
            <a:off x="9829800" y="36957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π(s)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10134600" y="3252788"/>
            <a:ext cx="204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9753600" y="4076700"/>
            <a:ext cx="887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s, π(s)</a:t>
            </a:r>
            <a:endParaRPr/>
          </a:p>
        </p:txBody>
      </p:sp>
      <p:pic>
        <p:nvPicPr>
          <p:cNvPr descr="txp_fig" id="386" name="Google Shape;3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658" y="5407025"/>
            <a:ext cx="3454166" cy="765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25"/>
          <p:cNvGrpSpPr/>
          <p:nvPr/>
        </p:nvGrpSpPr>
        <p:grpSpPr>
          <a:xfrm>
            <a:off x="9661525" y="4373563"/>
            <a:ext cx="854075" cy="910669"/>
            <a:chOff x="7223125" y="3529013"/>
            <a:chExt cx="854075" cy="910669"/>
          </a:xfrm>
        </p:grpSpPr>
        <p:cxnSp>
          <p:nvCxnSpPr>
            <p:cNvPr id="388" name="Google Shape;388;p25"/>
            <p:cNvCxnSpPr/>
            <p:nvPr/>
          </p:nvCxnSpPr>
          <p:spPr>
            <a:xfrm>
              <a:off x="7223125" y="3529013"/>
              <a:ext cx="296863" cy="6127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9" name="Google Shape;389;p25"/>
            <p:cNvSpPr/>
            <p:nvPr/>
          </p:nvSpPr>
          <p:spPr>
            <a:xfrm>
              <a:off x="7383463" y="4151313"/>
              <a:ext cx="244475" cy="195262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5"/>
            <p:cNvSpPr txBox="1"/>
            <p:nvPr/>
          </p:nvSpPr>
          <p:spPr>
            <a:xfrm>
              <a:off x="7551738" y="4070350"/>
              <a:ext cx="525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aseline="-25000"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'</a:t>
              </a:r>
              <a:endParaRPr/>
            </a:p>
          </p:txBody>
        </p:sp>
      </p:grpSp>
      <p:pic>
        <p:nvPicPr>
          <p:cNvPr descr="txp_fig" id="391" name="Google Shape;3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933" y="3308350"/>
            <a:ext cx="5118817" cy="375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2" name="Google Shape;39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5088" y="3862387"/>
            <a:ext cx="5117520" cy="375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3" name="Google Shape;39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0229" y="4603750"/>
            <a:ext cx="5117396" cy="375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4" name="Google Shape;39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3411" y="4391025"/>
            <a:ext cx="330501" cy="60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5" name="Google Shape;39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4115" y="1905000"/>
            <a:ext cx="7416560" cy="6458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5"/>
          <p:cNvCxnSpPr/>
          <p:nvPr/>
        </p:nvCxnSpPr>
        <p:spPr>
          <a:xfrm flipH="1">
            <a:off x="8610600" y="4206875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5"/>
          <p:cNvCxnSpPr/>
          <p:nvPr/>
        </p:nvCxnSpPr>
        <p:spPr>
          <a:xfrm flipH="1">
            <a:off x="9215438" y="4395788"/>
            <a:ext cx="461962" cy="6159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5"/>
          <p:cNvSpPr/>
          <p:nvPr/>
        </p:nvSpPr>
        <p:spPr>
          <a:xfrm>
            <a:off x="9078913" y="5021263"/>
            <a:ext cx="244475" cy="195262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9247188" y="4940300"/>
            <a:ext cx="5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s'</a:t>
            </a:r>
            <a:r>
              <a:rPr baseline="-25000"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400" name="Google Shape;400;p25"/>
          <p:cNvCxnSpPr/>
          <p:nvPr/>
        </p:nvCxnSpPr>
        <p:spPr>
          <a:xfrm flipH="1">
            <a:off x="10115550" y="4395788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5"/>
          <p:cNvCxnSpPr/>
          <p:nvPr/>
        </p:nvCxnSpPr>
        <p:spPr>
          <a:xfrm>
            <a:off x="9677400" y="4395788"/>
            <a:ext cx="1042988" cy="6127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5"/>
          <p:cNvSpPr/>
          <p:nvPr/>
        </p:nvSpPr>
        <p:spPr>
          <a:xfrm>
            <a:off x="10583863" y="5018088"/>
            <a:ext cx="244475" cy="195262"/>
          </a:xfrm>
          <a:prstGeom prst="triangle">
            <a:avLst>
              <a:gd fmla="val 50000" name="adj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10752138" y="4937125"/>
            <a:ext cx="525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's</a:t>
            </a:r>
            <a:r>
              <a:rPr baseline="-25000"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404" name="Google Shape;404;p25"/>
          <p:cNvGrpSpPr/>
          <p:nvPr/>
        </p:nvGrpSpPr>
        <p:grpSpPr>
          <a:xfrm>
            <a:off x="8799513" y="4425950"/>
            <a:ext cx="1716087" cy="801513"/>
            <a:chOff x="6172200" y="2978150"/>
            <a:chExt cx="1716088" cy="801513"/>
          </a:xfrm>
        </p:grpSpPr>
        <p:grpSp>
          <p:nvGrpSpPr>
            <p:cNvPr id="405" name="Google Shape;405;p25"/>
            <p:cNvGrpSpPr/>
            <p:nvPr/>
          </p:nvGrpSpPr>
          <p:grpSpPr>
            <a:xfrm>
              <a:off x="6210300" y="2978150"/>
              <a:ext cx="1677988" cy="612775"/>
              <a:chOff x="1536" y="2400"/>
              <a:chExt cx="1584" cy="624"/>
            </a:xfrm>
          </p:grpSpPr>
          <p:cxnSp>
            <p:nvCxnSpPr>
              <p:cNvPr id="406" name="Google Shape;406;p25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" name="Google Shape;407;p25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" name="Google Shape;408;p25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9" name="Google Shape;409;p25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10" name="Google Shape;410;p25"/>
            <p:cNvSpPr txBox="1"/>
            <p:nvPr/>
          </p:nvSpPr>
          <p:spPr>
            <a:xfrm>
              <a:off x="6172200" y="3135313"/>
              <a:ext cx="12573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7192963" y="3567112"/>
              <a:ext cx="244475" cy="195263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 txBox="1"/>
            <p:nvPr/>
          </p:nvSpPr>
          <p:spPr>
            <a:xfrm>
              <a:off x="7421563" y="3471863"/>
              <a:ext cx="37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5"/>
          <p:cNvSpPr txBox="1"/>
          <p:nvPr/>
        </p:nvSpPr>
        <p:spPr>
          <a:xfrm>
            <a:off x="8610600" y="5562600"/>
            <a:ext cx="2971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Almost!  But we can’t rewind time to get sample after sample from state s.</a:t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96200" y="3054680"/>
            <a:ext cx="4191000" cy="368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 Difference Learning</a:t>
            </a:r>
            <a:endParaRPr/>
          </a:p>
        </p:txBody>
      </p:sp>
      <p:pic>
        <p:nvPicPr>
          <p:cNvPr descr="C:\Users\Dan\Dropbox\Office\CS 188\Ketrina Art\RL\TemporalDifference.png" id="420" name="Google Shape;4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47572"/>
            <a:ext cx="5480050" cy="502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Temporal Difference Learning</a:t>
            </a:r>
            <a:endParaRPr/>
          </a:p>
        </p:txBody>
      </p:sp>
      <p:sp>
        <p:nvSpPr>
          <p:cNvPr id="426" name="Google Shape;426;p27"/>
          <p:cNvSpPr txBox="1"/>
          <p:nvPr>
            <p:ph idx="1" type="body"/>
          </p:nvPr>
        </p:nvSpPr>
        <p:spPr>
          <a:xfrm>
            <a:off x="457200" y="1295400"/>
            <a:ext cx="8686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Big idea: learn from every experience!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V(s) each time we experience a transition (s, a, s’, r)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Likely outcomes s’ will contribute updates more often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Temporal difference learning of values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Policy still fixed, still doing evaluation!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Move values toward value of whatever successor occurs: running average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427" name="Google Shape;4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5795" y="4329000"/>
            <a:ext cx="4789797" cy="330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28" name="Google Shape;4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69" y="5087825"/>
            <a:ext cx="5181610" cy="300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7"/>
          <p:cNvGrpSpPr/>
          <p:nvPr/>
        </p:nvGrpSpPr>
        <p:grpSpPr>
          <a:xfrm>
            <a:off x="9296402" y="1371600"/>
            <a:ext cx="1857674" cy="2366665"/>
            <a:chOff x="9532815" y="1447800"/>
            <a:chExt cx="1575852" cy="2007625"/>
          </a:xfrm>
        </p:grpSpPr>
        <p:sp>
          <p:nvSpPr>
            <p:cNvPr id="430" name="Google Shape;430;p27"/>
            <p:cNvSpPr/>
            <p:nvPr/>
          </p:nvSpPr>
          <p:spPr>
            <a:xfrm>
              <a:off x="10310812" y="1585913"/>
              <a:ext cx="246063" cy="196850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1" name="Google Shape;431;p27"/>
            <p:cNvCxnSpPr/>
            <p:nvPr/>
          </p:nvCxnSpPr>
          <p:spPr>
            <a:xfrm flipH="1">
              <a:off x="10066337" y="1790700"/>
              <a:ext cx="368300" cy="5730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2" name="Google Shape;432;p27"/>
            <p:cNvSpPr/>
            <p:nvPr/>
          </p:nvSpPr>
          <p:spPr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27"/>
            <p:cNvCxnSpPr/>
            <p:nvPr/>
          </p:nvCxnSpPr>
          <p:spPr>
            <a:xfrm flipH="1">
              <a:off x="9761537" y="2568575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10069512" y="2568575"/>
              <a:ext cx="296863" cy="6127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5" name="Google Shape;435;p27"/>
            <p:cNvSpPr txBox="1"/>
            <p:nvPr/>
          </p:nvSpPr>
          <p:spPr>
            <a:xfrm>
              <a:off x="9532815" y="1835639"/>
              <a:ext cx="762001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10542587" y="1447800"/>
              <a:ext cx="204788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10221254" y="2245854"/>
              <a:ext cx="88741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0229850" y="3190875"/>
              <a:ext cx="244475" cy="195263"/>
            </a:xfrm>
            <a:prstGeom prst="triangle">
              <a:avLst>
                <a:gd fmla="val 50000" name="adj"/>
              </a:avLst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 txBox="1"/>
            <p:nvPr/>
          </p:nvSpPr>
          <p:spPr>
            <a:xfrm>
              <a:off x="10308492" y="3063798"/>
              <a:ext cx="525463" cy="391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33FF"/>
                  </a:solidFill>
                  <a:latin typeface="Calibri"/>
                  <a:ea typeface="Calibri"/>
                  <a:cs typeface="Calibri"/>
                  <a:sym typeface="Calibri"/>
                </a:rPr>
                <a:t>'s</a:t>
              </a:r>
              <a:endParaRPr/>
            </a:p>
          </p:txBody>
        </p:sp>
        <p:cxnSp>
          <p:nvCxnSpPr>
            <p:cNvPr id="440" name="Google Shape;440;p27"/>
            <p:cNvCxnSpPr/>
            <p:nvPr/>
          </p:nvCxnSpPr>
          <p:spPr>
            <a:xfrm flipH="1">
              <a:off x="10523537" y="2590800"/>
              <a:ext cx="307975" cy="61277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txp_fig" id="441" name="Google Shape;44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2619" y="5845062"/>
            <a:ext cx="5331136" cy="30002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1868487" y="4271473"/>
            <a:ext cx="2061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V(s):</a:t>
            </a:r>
            <a:endParaRPr/>
          </a:p>
        </p:txBody>
      </p:sp>
      <p:sp>
        <p:nvSpPr>
          <p:cNvPr id="443" name="Google Shape;443;p27"/>
          <p:cNvSpPr txBox="1"/>
          <p:nvPr/>
        </p:nvSpPr>
        <p:spPr>
          <a:xfrm>
            <a:off x="1873007" y="4978400"/>
            <a:ext cx="20653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to V(s):</a:t>
            </a:r>
            <a:endParaRPr/>
          </a:p>
        </p:txBody>
      </p:sp>
      <p:sp>
        <p:nvSpPr>
          <p:cNvPr id="444" name="Google Shape;444;p27"/>
          <p:cNvSpPr txBox="1"/>
          <p:nvPr/>
        </p:nvSpPr>
        <p:spPr>
          <a:xfrm>
            <a:off x="1881799" y="5730875"/>
            <a:ext cx="19064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update: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Moving Average</a:t>
            </a:r>
            <a:endParaRPr/>
          </a:p>
        </p:txBody>
      </p:sp>
      <p:sp>
        <p:nvSpPr>
          <p:cNvPr id="450" name="Google Shape;450;p28"/>
          <p:cNvSpPr txBox="1"/>
          <p:nvPr>
            <p:ph idx="1" type="body"/>
          </p:nvPr>
        </p:nvSpPr>
        <p:spPr>
          <a:xfrm>
            <a:off x="457200" y="1371600"/>
            <a:ext cx="1120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Exponential moving average </a:t>
            </a:r>
            <a:endParaRPr/>
          </a:p>
          <a:p>
            <a:pPr indent="0" lvl="0" marL="742913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6989" lvl="4" marL="2057298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742913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\\.host\Shared Folders\Shared with PC\exp_moving_avg.png" id="451" name="Google Shape;4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525" y="3352800"/>
            <a:ext cx="72294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.host\Shared Folders\Shared with PC\exp_moving_avg_update.png" id="452" name="Google Shape;4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905000"/>
            <a:ext cx="41719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8"/>
          <p:cNvSpPr txBox="1"/>
          <p:nvPr/>
        </p:nvSpPr>
        <p:spPr>
          <a:xfrm>
            <a:off x="457200" y="4516850"/>
            <a:ext cx="95808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Forgets about the past (distant past values were wrong anyway)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Decreasing learning rate (alpha) can give converging averages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457200" y="2628950"/>
            <a:ext cx="996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recent samples more important: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8"/>
          <p:cNvSpPr txBox="1"/>
          <p:nvPr/>
        </p:nvSpPr>
        <p:spPr>
          <a:xfrm>
            <a:off x="457200" y="1823213"/>
            <a:ext cx="926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running interpolation update: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29"/>
          <p:cNvGraphicFramePr/>
          <p:nvPr/>
        </p:nvGraphicFramePr>
        <p:xfrm>
          <a:off x="94488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i="0" sz="2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29"/>
          <p:cNvGraphicFramePr/>
          <p:nvPr/>
        </p:nvGraphicFramePr>
        <p:xfrm>
          <a:off x="64770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0" i="0" sz="2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Temporal Difference Learning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457200" y="5105400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1, α = 1/2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5334000" y="1447800"/>
            <a:ext cx="449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Observed Transitions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5140568" y="2057400"/>
            <a:ext cx="1905000" cy="53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 east, C, -2</a:t>
            </a:r>
            <a:endParaRPr/>
          </a:p>
        </p:txBody>
      </p:sp>
      <p:graphicFrame>
        <p:nvGraphicFramePr>
          <p:cNvPr id="468" name="Google Shape;468;p29"/>
          <p:cNvGraphicFramePr/>
          <p:nvPr/>
        </p:nvGraphicFramePr>
        <p:xfrm>
          <a:off x="35052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29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1" name="Google Shape;471;p29"/>
          <p:cNvGraphicFramePr/>
          <p:nvPr/>
        </p:nvGraphicFramePr>
        <p:xfrm>
          <a:off x="64770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p2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4" name="Google Shape;474;p29"/>
          <p:cNvGraphicFramePr/>
          <p:nvPr/>
        </p:nvGraphicFramePr>
        <p:xfrm>
          <a:off x="9448800" y="2714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729200"/>
                <a:gridCol w="729200"/>
                <a:gridCol w="729200"/>
              </a:tblGrid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Calibri"/>
                        <a:buNone/>
                      </a:pPr>
                      <a:r>
                        <a:rPr b="0" i="0" lang="en-US" sz="2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b="0" i="0" lang="en-US" sz="2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34250" marB="34250" marR="68475" marL="684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250" marB="34250" marR="68475" marL="68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475" name="Google Shape;475;p29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8109440" y="2057400"/>
            <a:ext cx="1905000" cy="53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east, D, -2</a:t>
            </a:r>
            <a:endParaRPr/>
          </a:p>
        </p:txBody>
      </p:sp>
      <p:graphicFrame>
        <p:nvGraphicFramePr>
          <p:cNvPr id="478" name="Google Shape;478;p29"/>
          <p:cNvGraphicFramePr/>
          <p:nvPr/>
        </p:nvGraphicFramePr>
        <p:xfrm>
          <a:off x="533400" y="27138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{70DC0715-327C-4D9A-9512-55CF93889535}</a:tableStyleId>
              </a:tblPr>
              <a:tblGrid>
                <a:gridCol w="741475"/>
                <a:gridCol w="741475"/>
                <a:gridCol w="741475"/>
              </a:tblGrid>
              <a:tr h="695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00"/>
                        <a:buFont typeface="Calibri"/>
                        <a:buNone/>
                      </a:pPr>
                      <a:r>
                        <a:rPr b="1" i="0" lang="en-US" sz="25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5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69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900"/>
                        <a:buFont typeface="Calibri"/>
                        <a:buNone/>
                      </a:pPr>
                      <a:r>
                        <a:rPr b="1" i="0" lang="en-US" sz="29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900"/>
                        <a:buFont typeface="Calibri"/>
                        <a:buNone/>
                      </a:pPr>
                      <a:r>
                        <a:rPr b="1" i="0" lang="en-US" sz="2900" u="none" cap="none" strike="noStrike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9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500"/>
                        <a:buFont typeface="Calibri"/>
                        <a:buNone/>
                      </a:pPr>
                      <a:r>
                        <a:rPr b="1" i="0" lang="en-US" sz="25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5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900"/>
                        <a:buFont typeface="Calibri"/>
                        <a:buNone/>
                      </a:pPr>
                      <a:r>
                        <a:rPr b="1" i="0" lang="en-US" sz="2900" u="none" cap="none" strike="noStrike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i="0" sz="2900" u="none" cap="none" strike="noStrike">
                        <a:solidFill>
                          <a:srgbClr val="80808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675" marB="24675" marR="49350" marL="493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cxnSp>
        <p:nvCxnSpPr>
          <p:cNvPr id="479" name="Google Shape;479;p29"/>
          <p:cNvCxnSpPr/>
          <p:nvPr/>
        </p:nvCxnSpPr>
        <p:spPr>
          <a:xfrm>
            <a:off x="3141784" y="1066800"/>
            <a:ext cx="0" cy="5791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29"/>
          <p:cNvSpPr txBox="1"/>
          <p:nvPr/>
        </p:nvSpPr>
        <p:spPr>
          <a:xfrm>
            <a:off x="533400" y="1447800"/>
            <a:ext cx="2209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3607776" y="3859824"/>
            <a:ext cx="152400" cy="1524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7297616" y="3859824"/>
            <a:ext cx="152400" cy="1524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484" name="Google Shape;4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284" y="5486400"/>
            <a:ext cx="7506717" cy="46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 rot="-5400000">
            <a:off x="3429000" y="1828801"/>
            <a:ext cx="2209800" cy="1752600"/>
          </a:xfrm>
          <a:prstGeom prst="uturnArrow">
            <a:avLst>
              <a:gd fmla="val 12068" name="adj1"/>
              <a:gd fmla="val 18757" name="adj2"/>
              <a:gd fmla="val 25000" name="adj3"/>
              <a:gd fmla="val 43750" name="adj4"/>
              <a:gd fmla="val 92838" name="adj5"/>
            </a:avLst>
          </a:prstGeom>
          <a:solidFill>
            <a:srgbClr val="CCCCCC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 rot="5400000">
            <a:off x="6248400" y="2057400"/>
            <a:ext cx="2209800" cy="1752600"/>
          </a:xfrm>
          <a:prstGeom prst="uturnArrow">
            <a:avLst>
              <a:gd fmla="val 12068" name="adj1"/>
              <a:gd fmla="val 18757" name="adj2"/>
              <a:gd fmla="val 25000" name="adj3"/>
              <a:gd fmla="val 43750" name="adj4"/>
              <a:gd fmla="val 64298" name="adj5"/>
            </a:avLst>
          </a:prstGeom>
          <a:solidFill>
            <a:srgbClr val="CCCCCC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Reinforcement Learning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905000" y="4419600"/>
            <a:ext cx="8382000" cy="20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Basic idea: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Receive feedback in the form of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rewards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Agent’s utility is defined by the reward function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Must (learn to) act so as to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maximize expected rewards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learning is based on observed samples of outcomes!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4953000" y="3124200"/>
            <a:ext cx="2133600" cy="1143000"/>
          </a:xfrm>
          <a:prstGeom prst="roundRect">
            <a:avLst>
              <a:gd fmla="val 40599" name="adj"/>
            </a:avLst>
          </a:prstGeom>
          <a:solidFill>
            <a:srgbClr val="B5E3C8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4953000" y="1447800"/>
            <a:ext cx="2133600" cy="1066800"/>
          </a:xfrm>
          <a:prstGeom prst="trapezoid">
            <a:avLst>
              <a:gd fmla="val 58183" name="adj"/>
            </a:avLst>
          </a:prstGeom>
          <a:solidFill>
            <a:srgbClr val="CCECFF"/>
          </a:solidFill>
          <a:ln cap="flat" cmpd="sng" w="25400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8077200" y="2590800"/>
            <a:ext cx="1600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Actions: a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2209800" y="2416314"/>
            <a:ext cx="1600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State: 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Reward: 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Problems with TD Value Learning</a:t>
            </a:r>
            <a:endParaRPr/>
          </a:p>
        </p:txBody>
      </p:sp>
      <p:sp>
        <p:nvSpPr>
          <p:cNvPr id="490" name="Google Shape;490;p30"/>
          <p:cNvSpPr txBox="1"/>
          <p:nvPr>
            <p:ph idx="1" type="body"/>
          </p:nvPr>
        </p:nvSpPr>
        <p:spPr>
          <a:xfrm>
            <a:off x="3810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TD value leaning is a model-free way to do policy evaluation, mimicking Bellman updates with running sample averages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However, if we want to turn values into a (new) policy, we’re sunk: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Idea: learn Q-values, not values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Makes action selection model-free too!</a:t>
            </a:r>
            <a:endParaRPr/>
          </a:p>
        </p:txBody>
      </p:sp>
      <p:pic>
        <p:nvPicPr>
          <p:cNvPr descr="txp_fig" id="491" name="Google Shape;4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229431"/>
            <a:ext cx="3271411" cy="450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92" name="Google Shape;4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978731"/>
            <a:ext cx="5323955" cy="59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0"/>
          <p:cNvGrpSpPr/>
          <p:nvPr/>
        </p:nvGrpSpPr>
        <p:grpSpPr>
          <a:xfrm>
            <a:off x="8153400" y="3189014"/>
            <a:ext cx="3048000" cy="2949465"/>
            <a:chOff x="2400" y="1401"/>
            <a:chExt cx="1392" cy="1347"/>
          </a:xfrm>
        </p:grpSpPr>
        <p:sp>
          <p:nvSpPr>
            <p:cNvPr id="494" name="Google Shape;494;p30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30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496" name="Google Shape;496;p30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7" name="Google Shape;497;p30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8" name="Google Shape;498;p30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9" name="Google Shape;499;p30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00" name="Google Shape;500;p30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1" name="Google Shape;501;p30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502" name="Google Shape;502;p30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3" name="Google Shape;503;p30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4" name="Google Shape;504;p30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5" name="Google Shape;505;p30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06" name="Google Shape;506;p30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7" name="Google Shape;507;p30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508" name="Google Shape;508;p30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509" name="Google Shape;509;p30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0"/>
            <p:cNvSpPr txBox="1"/>
            <p:nvPr/>
          </p:nvSpPr>
          <p:spPr>
            <a:xfrm>
              <a:off x="3096" y="24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's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Reinforcement Learning</a:t>
            </a:r>
            <a:endParaRPr/>
          </a:p>
        </p:txBody>
      </p:sp>
      <p:pic>
        <p:nvPicPr>
          <p:cNvPr id="517" name="Google Shape;5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68" y="14478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4807" y="2365131"/>
            <a:ext cx="4805638" cy="281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192" y="4038600"/>
            <a:ext cx="4338616" cy="22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Active Reinforcement Learning</a:t>
            </a:r>
            <a:endParaRPr/>
          </a:p>
        </p:txBody>
      </p:sp>
      <p:sp>
        <p:nvSpPr>
          <p:cNvPr id="525" name="Google Shape;525;p32"/>
          <p:cNvSpPr txBox="1"/>
          <p:nvPr>
            <p:ph idx="1" type="body"/>
          </p:nvPr>
        </p:nvSpPr>
        <p:spPr>
          <a:xfrm>
            <a:off x="228600" y="1371600"/>
            <a:ext cx="10210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Full reinforcement learning: optimal policies (like value iteration)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transitions T(s,a,s’)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don’t know the rewards R(s,a,s’)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choose the actions now</a:t>
            </a:r>
            <a:endParaRPr sz="2400"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</a:rPr>
              <a:t>Goal: learn the optimal policy / values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 this case: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Learner makes choices!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Fundamental tradeoff: exploration vs. exploitation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This is NOT offline planning!  You actually take actions in the world and find out what happens…</a:t>
            </a:r>
            <a:endParaRPr/>
          </a:p>
        </p:txBody>
      </p:sp>
      <p:pic>
        <p:nvPicPr>
          <p:cNvPr id="526" name="Google Shape;5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228" y="2133600"/>
            <a:ext cx="4239685" cy="20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Detour: Q-Value Iteration</a:t>
            </a:r>
            <a:endParaRPr/>
          </a:p>
        </p:txBody>
      </p:sp>
      <p:sp>
        <p:nvSpPr>
          <p:cNvPr id="532" name="Google Shape;532;p33"/>
          <p:cNvSpPr txBox="1"/>
          <p:nvPr>
            <p:ph idx="1" type="body"/>
          </p:nvPr>
        </p:nvSpPr>
        <p:spPr>
          <a:xfrm>
            <a:off x="4572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Value iteration: find successive (depth-limited) values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 with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(s) = 0, which we know is right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Given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calculate the depth k+1 values for all states: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533" name="Google Shape;5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804" y="2662235"/>
            <a:ext cx="7265452" cy="690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33"/>
          <p:cNvCxnSpPr/>
          <p:nvPr/>
        </p:nvCxnSpPr>
        <p:spPr>
          <a:xfrm flipH="1">
            <a:off x="6172200" y="3538538"/>
            <a:ext cx="307975" cy="6127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txp_fig" id="535" name="Google Shape;5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3952" y="5026025"/>
            <a:ext cx="8165848" cy="7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3"/>
          <p:cNvSpPr txBox="1"/>
          <p:nvPr/>
        </p:nvSpPr>
        <p:spPr>
          <a:xfrm>
            <a:off x="457200" y="3429000"/>
            <a:ext cx="9225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But Q-values are more useful, so compute them instead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Q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(s,a) = 0, which we know is right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Q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calculate the depth k+1 q-values for all q-states: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542" name="Google Shape;542;p3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Q-Learning: sample-based Q-value iteration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342882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42913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42913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742913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xp_fig" id="543" name="Google Shape;54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3300" y="3657600"/>
            <a:ext cx="825500" cy="25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44" name="Google Shape;54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5791200"/>
            <a:ext cx="5692775" cy="315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45" name="Google Shape;54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4648200"/>
            <a:ext cx="4525963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4"/>
          <p:cNvSpPr txBox="1"/>
          <p:nvPr/>
        </p:nvSpPr>
        <p:spPr>
          <a:xfrm>
            <a:off x="7772400" y="6327085"/>
            <a:ext cx="4419600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gridworld (L10D2)]</a:t>
            </a:r>
            <a:endParaRPr/>
          </a:p>
          <a:p>
            <a:pPr indent="0" lvl="0" marL="0" marR="0" rtl="0" algn="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Q-learning – crawler (L10D3)]</a:t>
            </a:r>
            <a:endParaRPr/>
          </a:p>
        </p:txBody>
      </p:sp>
      <p:pic>
        <p:nvPicPr>
          <p:cNvPr descr="txp_fig" id="547" name="Google Shape;547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0" y="1828800"/>
            <a:ext cx="8165848" cy="765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8" name="Google Shape;548;p34"/>
          <p:cNvGraphicFramePr/>
          <p:nvPr/>
        </p:nvGraphicFramePr>
        <p:xfrm>
          <a:off x="8305800" y="2743200"/>
          <a:ext cx="3505200" cy="2978252"/>
        </p:xfrm>
        <a:graphic>
          <a:graphicData uri="http://schemas.openxmlformats.org/presentationml/2006/ole">
            <mc:AlternateContent>
              <mc:Choice Requires="v">
                <p:oleObj r:id="rId8" imgH="2978252" imgW="3505200" progId="MSPhotoEd.3" spid="_x0000_s1">
                  <p:embed/>
                </p:oleObj>
              </mc:Choice>
              <mc:Fallback>
                <p:oleObj r:id="rId9" imgH="2978252" imgW="3505200" progId="MSPhotoEd.3">
                  <p:embed/>
                  <p:pic>
                    <p:nvPicPr>
                      <p:cNvPr id="548" name="Google Shape;548;p34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05800" y="2743200"/>
                        <a:ext cx="3505200" cy="297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" name="Google Shape;549;p34"/>
          <p:cNvSpPr txBox="1"/>
          <p:nvPr/>
        </p:nvSpPr>
        <p:spPr>
          <a:xfrm>
            <a:off x="457200" y="5086350"/>
            <a:ext cx="1016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the new estimate into a running average: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457200" y="4005225"/>
            <a:ext cx="1016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your new sample estimate: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457200" y="3445288"/>
            <a:ext cx="85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your old estimate: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4"/>
          <p:cNvSpPr txBox="1"/>
          <p:nvPr/>
        </p:nvSpPr>
        <p:spPr>
          <a:xfrm>
            <a:off x="457200" y="2578625"/>
            <a:ext cx="1016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Learn Q(s,a) values as you go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7" lvl="1" marL="7429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a sample (s,a,s’,r)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Q-Learning -- Gridworld</a:t>
            </a:r>
            <a:endParaRPr/>
          </a:p>
        </p:txBody>
      </p:sp>
      <p:pic>
        <p:nvPicPr>
          <p:cNvPr id="558" name="Google Shape;5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1143000"/>
            <a:ext cx="8315325" cy="519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5" title="ai9-7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338" y="1457375"/>
            <a:ext cx="7309325" cy="45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Q-Learning -- Crawler</a:t>
            </a:r>
            <a:endParaRPr/>
          </a:p>
        </p:txBody>
      </p:sp>
      <p:pic>
        <p:nvPicPr>
          <p:cNvPr id="565" name="Google Shape;565;p36" title="ai9-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600" y="1195250"/>
            <a:ext cx="69088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 Properties</a:t>
            </a:r>
            <a:endParaRPr/>
          </a:p>
        </p:txBody>
      </p:sp>
      <p:sp>
        <p:nvSpPr>
          <p:cNvPr id="572" name="Google Shape;572;p37"/>
          <p:cNvSpPr txBox="1"/>
          <p:nvPr>
            <p:ph idx="1" type="body"/>
          </p:nvPr>
        </p:nvSpPr>
        <p:spPr>
          <a:xfrm>
            <a:off x="457200" y="1371600"/>
            <a:ext cx="9525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Amazing result: Q-learning converges to optimal policy -- even if you’re acting suboptimally!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called </a:t>
            </a:r>
            <a:r>
              <a:rPr lang="en-US" sz="2800">
                <a:solidFill>
                  <a:srgbClr val="C00000"/>
                </a:solidFill>
              </a:rPr>
              <a:t>off-policy learning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Caveats: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have to explore enough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have to eventually make the learning rate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small enough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… but not decrease it too quickly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Basically, in the limit, it doesn’t matter how you select actions (!)</a:t>
            </a:r>
            <a:endParaRPr/>
          </a:p>
          <a:p>
            <a:pPr indent="-114288" lvl="3" marL="160012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573" name="Google Shape;5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42" y="2667000"/>
            <a:ext cx="3884915" cy="27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304800" y="4495800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4219407" y="4491335"/>
            <a:ext cx="34767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Learning Trial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8352530" y="4491335"/>
            <a:ext cx="342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Learning [1K Trials]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descr="/Users/pabbeel/Dropbox/work/Teaching/cs 188/CS188-lecture-materials/videos/rl/AIBO WALK -- initial.mpeg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39936"/>
            <a:ext cx="3173539" cy="2379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pabbeel/Dropbox/work/Teaching/cs 188/CS188-lecture-materials/videos/rl/AIBO WALK -- training-1.mpeg"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890" y="2039936"/>
            <a:ext cx="3489911" cy="2379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Users/pabbeel/Dropbox/work/Teaching/cs 188/CS188-lecture-materials/videos/rl/AIBO WALK -- finished.mpeg"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4131" y="2044089"/>
            <a:ext cx="3458470" cy="235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0" y="617220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9218191" y="6488668"/>
            <a:ext cx="2798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AIBO WALK – initial]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id="122" name="Google Shape;122;p5" title="ai9-1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487" y="1188675"/>
            <a:ext cx="7175025" cy="4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0" y="617220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9218191" y="6488668"/>
            <a:ext cx="3005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AIBO WALK – training]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id="131" name="Google Shape;131;p6" title="ai9-2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863" y="1193800"/>
            <a:ext cx="6536267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Learning to Walk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0" y="617220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9218191" y="6488668"/>
            <a:ext cx="3050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AIBO WALK – finished]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0" y="6457890"/>
            <a:ext cx="2810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[Kohl and Stone, ICRA 2004]</a:t>
            </a:r>
            <a:endParaRPr/>
          </a:p>
        </p:txBody>
      </p:sp>
      <p:pic>
        <p:nvPicPr>
          <p:cNvPr id="140" name="Google Shape;140;p7" title="ai9-3.mpe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863" y="1193800"/>
            <a:ext cx="6536267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Sidewinding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0" y="6488668"/>
            <a:ext cx="1369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[Andrew Ng]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8229600" y="6488668"/>
            <a:ext cx="3989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SNAKE – climbStep+sidewinding]</a:t>
            </a:r>
            <a:endParaRPr/>
          </a:p>
        </p:txBody>
      </p:sp>
      <p:pic>
        <p:nvPicPr>
          <p:cNvPr id="148" name="Google Shape;148;p8" title="ai9-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813" y="1243452"/>
            <a:ext cx="6418375" cy="48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Toddler Robot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0" y="6488668"/>
            <a:ext cx="334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[Tedrake, Zhang and Seung, 2005]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9781965" y="6488668"/>
            <a:ext cx="2410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[Video: TODDLER – 40s]</a:t>
            </a:r>
            <a:endParaRPr/>
          </a:p>
        </p:txBody>
      </p:sp>
      <p:pic>
        <p:nvPicPr>
          <p:cNvPr id="156" name="Google Shape;156;p9" title="ai9-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663" y="1117600"/>
            <a:ext cx="6718666" cy="5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