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CDF59-13F6-472A-AEA7-C69AAA6AF52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5B7D944-E598-4C1B-81F6-B501A9890C18}">
      <dgm:prSet/>
      <dgm:spPr/>
      <dgm:t>
        <a:bodyPr/>
        <a:lstStyle/>
        <a:p>
          <a:r>
            <a:rPr lang="en-US"/>
            <a:t>What?</a:t>
          </a:r>
        </a:p>
      </dgm:t>
    </dgm:pt>
    <dgm:pt modelId="{CFEDE87F-974F-463D-944A-0606B1EEC28F}" type="parTrans" cxnId="{7977BBF7-9CF0-4C37-9DAE-868B0A3DE680}">
      <dgm:prSet/>
      <dgm:spPr/>
      <dgm:t>
        <a:bodyPr/>
        <a:lstStyle/>
        <a:p>
          <a:endParaRPr lang="en-US"/>
        </a:p>
      </dgm:t>
    </dgm:pt>
    <dgm:pt modelId="{775AC0A7-81D1-4A13-8D98-1969289C3C99}" type="sibTrans" cxnId="{7977BBF7-9CF0-4C37-9DAE-868B0A3DE680}">
      <dgm:prSet/>
      <dgm:spPr/>
      <dgm:t>
        <a:bodyPr/>
        <a:lstStyle/>
        <a:p>
          <a:endParaRPr lang="en-US"/>
        </a:p>
      </dgm:t>
    </dgm:pt>
    <dgm:pt modelId="{2D873E3B-74D5-4C25-B8F9-906CB84C2D9E}">
      <dgm:prSet/>
      <dgm:spPr/>
      <dgm:t>
        <a:bodyPr/>
        <a:lstStyle/>
        <a:p>
          <a:r>
            <a:rPr lang="en-US"/>
            <a:t>What kinds of crime have been reported? Were some crimes reported at a higher rate than others?</a:t>
          </a:r>
        </a:p>
      </dgm:t>
    </dgm:pt>
    <dgm:pt modelId="{A29D4E71-72DA-445B-91F5-D2CBA8933C9F}" type="parTrans" cxnId="{F1759916-028B-4DA3-8D4F-A295F919A1AD}">
      <dgm:prSet/>
      <dgm:spPr/>
      <dgm:t>
        <a:bodyPr/>
        <a:lstStyle/>
        <a:p>
          <a:endParaRPr lang="en-US"/>
        </a:p>
      </dgm:t>
    </dgm:pt>
    <dgm:pt modelId="{55C6872D-722F-4D71-B3E7-203E52E76B21}" type="sibTrans" cxnId="{F1759916-028B-4DA3-8D4F-A295F919A1AD}">
      <dgm:prSet/>
      <dgm:spPr/>
      <dgm:t>
        <a:bodyPr/>
        <a:lstStyle/>
        <a:p>
          <a:endParaRPr lang="en-US"/>
        </a:p>
      </dgm:t>
    </dgm:pt>
    <dgm:pt modelId="{D88321C3-E92E-47AB-BD5F-EE0110890C21}">
      <dgm:prSet/>
      <dgm:spPr/>
      <dgm:t>
        <a:bodyPr/>
        <a:lstStyle/>
        <a:p>
          <a:r>
            <a:rPr lang="en-US"/>
            <a:t>Where?</a:t>
          </a:r>
        </a:p>
      </dgm:t>
    </dgm:pt>
    <dgm:pt modelId="{8FBD73E3-7A66-4199-B2B5-7D65FEE1EBC0}" type="parTrans" cxnId="{4EB76745-879B-4E49-A546-229589C7AB9D}">
      <dgm:prSet/>
      <dgm:spPr/>
      <dgm:t>
        <a:bodyPr/>
        <a:lstStyle/>
        <a:p>
          <a:endParaRPr lang="en-US"/>
        </a:p>
      </dgm:t>
    </dgm:pt>
    <dgm:pt modelId="{EF297851-A769-41CF-82A6-E228575075FF}" type="sibTrans" cxnId="{4EB76745-879B-4E49-A546-229589C7AB9D}">
      <dgm:prSet/>
      <dgm:spPr/>
      <dgm:t>
        <a:bodyPr/>
        <a:lstStyle/>
        <a:p>
          <a:endParaRPr lang="en-US"/>
        </a:p>
      </dgm:t>
    </dgm:pt>
    <dgm:pt modelId="{45C62098-ECFA-4F8B-B9D9-2E147089BBB8}">
      <dgm:prSet/>
      <dgm:spPr/>
      <dgm:t>
        <a:bodyPr/>
        <a:lstStyle/>
        <a:p>
          <a:r>
            <a:rPr lang="en-US"/>
            <a:t>Where did the most crime occur geographically in the city? </a:t>
          </a:r>
        </a:p>
      </dgm:t>
    </dgm:pt>
    <dgm:pt modelId="{425B1787-E8E9-44A8-BC77-5F0467618A48}" type="parTrans" cxnId="{18B5CE41-72E7-40D6-9784-23F24F53DD5F}">
      <dgm:prSet/>
      <dgm:spPr/>
      <dgm:t>
        <a:bodyPr/>
        <a:lstStyle/>
        <a:p>
          <a:endParaRPr lang="en-US"/>
        </a:p>
      </dgm:t>
    </dgm:pt>
    <dgm:pt modelId="{90A13652-F638-4B05-AA57-F4D63C1F9EA9}" type="sibTrans" cxnId="{18B5CE41-72E7-40D6-9784-23F24F53DD5F}">
      <dgm:prSet/>
      <dgm:spPr/>
      <dgm:t>
        <a:bodyPr/>
        <a:lstStyle/>
        <a:p>
          <a:endParaRPr lang="en-US"/>
        </a:p>
      </dgm:t>
    </dgm:pt>
    <dgm:pt modelId="{0B5D9226-40F3-4BFE-9BEE-527A9AEADC71}">
      <dgm:prSet/>
      <dgm:spPr/>
      <dgm:t>
        <a:bodyPr/>
        <a:lstStyle/>
        <a:p>
          <a:r>
            <a:rPr lang="en-US"/>
            <a:t>Notable Crimes</a:t>
          </a:r>
        </a:p>
      </dgm:t>
    </dgm:pt>
    <dgm:pt modelId="{141CEB60-A721-4495-8F3F-D9974302E7A9}" type="parTrans" cxnId="{EA4ABB6C-0E98-47A8-B5F9-077758CAA54D}">
      <dgm:prSet/>
      <dgm:spPr/>
      <dgm:t>
        <a:bodyPr/>
        <a:lstStyle/>
        <a:p>
          <a:endParaRPr lang="en-US"/>
        </a:p>
      </dgm:t>
    </dgm:pt>
    <dgm:pt modelId="{E399A733-B402-4330-A0E5-9C7C1AD2ED4A}" type="sibTrans" cxnId="{EA4ABB6C-0E98-47A8-B5F9-077758CAA54D}">
      <dgm:prSet/>
      <dgm:spPr/>
      <dgm:t>
        <a:bodyPr/>
        <a:lstStyle/>
        <a:p>
          <a:endParaRPr lang="en-US"/>
        </a:p>
      </dgm:t>
    </dgm:pt>
    <dgm:pt modelId="{9E697754-89B1-4D82-B2F7-E4DC6657ADF4}">
      <dgm:prSet/>
      <dgm:spPr/>
      <dgm:t>
        <a:bodyPr/>
        <a:lstStyle/>
        <a:p>
          <a:r>
            <a:rPr lang="en-US"/>
            <a:t>What times of the day yielded the more notable crimes? What places did these crimes occur? </a:t>
          </a:r>
        </a:p>
      </dgm:t>
    </dgm:pt>
    <dgm:pt modelId="{B3DFF252-F145-4C9E-93EC-89566719CFCB}" type="parTrans" cxnId="{5318F0D5-7E5A-4EE1-87EF-9A9FDF7A56C0}">
      <dgm:prSet/>
      <dgm:spPr/>
      <dgm:t>
        <a:bodyPr/>
        <a:lstStyle/>
        <a:p>
          <a:endParaRPr lang="en-US"/>
        </a:p>
      </dgm:t>
    </dgm:pt>
    <dgm:pt modelId="{7DE5A705-9CD6-42F9-9633-262B1828982A}" type="sibTrans" cxnId="{5318F0D5-7E5A-4EE1-87EF-9A9FDF7A56C0}">
      <dgm:prSet/>
      <dgm:spPr/>
      <dgm:t>
        <a:bodyPr/>
        <a:lstStyle/>
        <a:p>
          <a:endParaRPr lang="en-US"/>
        </a:p>
      </dgm:t>
    </dgm:pt>
    <dgm:pt modelId="{E0DB707F-C924-4CF5-84CD-78806CF1C2FA}">
      <dgm:prSet/>
      <dgm:spPr/>
      <dgm:t>
        <a:bodyPr/>
        <a:lstStyle/>
        <a:p>
          <a:r>
            <a:rPr lang="en-US"/>
            <a:t>What proportion of arrests?</a:t>
          </a:r>
        </a:p>
      </dgm:t>
    </dgm:pt>
    <dgm:pt modelId="{F4D9440B-3E9D-490A-A63A-ECDA16253B21}" type="parTrans" cxnId="{8ACD4741-1FCD-45A5-93B9-84F25980E2B9}">
      <dgm:prSet/>
      <dgm:spPr/>
      <dgm:t>
        <a:bodyPr/>
        <a:lstStyle/>
        <a:p>
          <a:endParaRPr lang="en-US"/>
        </a:p>
      </dgm:t>
    </dgm:pt>
    <dgm:pt modelId="{E8873359-DFA5-473B-A009-FBF32E3EEE9B}" type="sibTrans" cxnId="{8ACD4741-1FCD-45A5-93B9-84F25980E2B9}">
      <dgm:prSet/>
      <dgm:spPr/>
      <dgm:t>
        <a:bodyPr/>
        <a:lstStyle/>
        <a:p>
          <a:endParaRPr lang="en-US"/>
        </a:p>
      </dgm:t>
    </dgm:pt>
    <dgm:pt modelId="{ABCE62EF-05F3-4BC3-9597-2939842D61AF}">
      <dgm:prSet/>
      <dgm:spPr/>
      <dgm:t>
        <a:bodyPr/>
        <a:lstStyle/>
        <a:p>
          <a:r>
            <a:rPr lang="en-US"/>
            <a:t>Of the crimes reported, how many yielded arrests subsequent to commission? Which crimes and which areas yielded the most arrests? </a:t>
          </a:r>
        </a:p>
      </dgm:t>
    </dgm:pt>
    <dgm:pt modelId="{E3B142DB-0B06-41C1-97EB-D17486B362CE}" type="parTrans" cxnId="{BA0225EF-A0C9-486E-ABFB-E497242CBCC4}">
      <dgm:prSet/>
      <dgm:spPr/>
      <dgm:t>
        <a:bodyPr/>
        <a:lstStyle/>
        <a:p>
          <a:endParaRPr lang="en-US"/>
        </a:p>
      </dgm:t>
    </dgm:pt>
    <dgm:pt modelId="{86014C16-F78E-41E4-AD2D-CC3A4F2447B4}" type="sibTrans" cxnId="{BA0225EF-A0C9-486E-ABFB-E497242CBCC4}">
      <dgm:prSet/>
      <dgm:spPr/>
      <dgm:t>
        <a:bodyPr/>
        <a:lstStyle/>
        <a:p>
          <a:endParaRPr lang="en-US"/>
        </a:p>
      </dgm:t>
    </dgm:pt>
    <dgm:pt modelId="{870BF08A-61D6-48A1-8573-C03289D88C8E}" type="pres">
      <dgm:prSet presAssocID="{EEFCDF59-13F6-472A-AEA7-C69AAA6AF524}" presName="linear" presStyleCnt="0">
        <dgm:presLayoutVars>
          <dgm:dir/>
          <dgm:animLvl val="lvl"/>
          <dgm:resizeHandles val="exact"/>
        </dgm:presLayoutVars>
      </dgm:prSet>
      <dgm:spPr/>
    </dgm:pt>
    <dgm:pt modelId="{6480CA71-2A89-4AB2-BEA0-06863274A767}" type="pres">
      <dgm:prSet presAssocID="{75B7D944-E598-4C1B-81F6-B501A9890C18}" presName="parentLin" presStyleCnt="0"/>
      <dgm:spPr/>
    </dgm:pt>
    <dgm:pt modelId="{1C34E493-737B-4326-9B06-A39456B6A166}" type="pres">
      <dgm:prSet presAssocID="{75B7D944-E598-4C1B-81F6-B501A9890C18}" presName="parentLeftMargin" presStyleLbl="node1" presStyleIdx="0" presStyleCnt="4"/>
      <dgm:spPr/>
    </dgm:pt>
    <dgm:pt modelId="{90D74151-CDBD-4881-968B-61B0CB8E4330}" type="pres">
      <dgm:prSet presAssocID="{75B7D944-E598-4C1B-81F6-B501A9890C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6497E2-E6B0-4A12-818C-85737BC6808D}" type="pres">
      <dgm:prSet presAssocID="{75B7D944-E598-4C1B-81F6-B501A9890C18}" presName="negativeSpace" presStyleCnt="0"/>
      <dgm:spPr/>
    </dgm:pt>
    <dgm:pt modelId="{162F7BB0-97D0-49D4-AB61-6583A566BFD3}" type="pres">
      <dgm:prSet presAssocID="{75B7D944-E598-4C1B-81F6-B501A9890C18}" presName="childText" presStyleLbl="conFgAcc1" presStyleIdx="0" presStyleCnt="4">
        <dgm:presLayoutVars>
          <dgm:bulletEnabled val="1"/>
        </dgm:presLayoutVars>
      </dgm:prSet>
      <dgm:spPr/>
    </dgm:pt>
    <dgm:pt modelId="{251FA543-A05B-4D99-91DE-399ADE40A7D4}" type="pres">
      <dgm:prSet presAssocID="{775AC0A7-81D1-4A13-8D98-1969289C3C99}" presName="spaceBetweenRectangles" presStyleCnt="0"/>
      <dgm:spPr/>
    </dgm:pt>
    <dgm:pt modelId="{217D857D-4736-43DD-A9C5-59BED62A3FCF}" type="pres">
      <dgm:prSet presAssocID="{D88321C3-E92E-47AB-BD5F-EE0110890C21}" presName="parentLin" presStyleCnt="0"/>
      <dgm:spPr/>
    </dgm:pt>
    <dgm:pt modelId="{FA997A34-4599-4503-A284-9C558C6D6F40}" type="pres">
      <dgm:prSet presAssocID="{D88321C3-E92E-47AB-BD5F-EE0110890C21}" presName="parentLeftMargin" presStyleLbl="node1" presStyleIdx="0" presStyleCnt="4"/>
      <dgm:spPr/>
    </dgm:pt>
    <dgm:pt modelId="{102822F5-599B-4565-86AD-986A0790C110}" type="pres">
      <dgm:prSet presAssocID="{D88321C3-E92E-47AB-BD5F-EE0110890C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44BFE9-9DC3-44A2-9E3F-B673480B8964}" type="pres">
      <dgm:prSet presAssocID="{D88321C3-E92E-47AB-BD5F-EE0110890C21}" presName="negativeSpace" presStyleCnt="0"/>
      <dgm:spPr/>
    </dgm:pt>
    <dgm:pt modelId="{08E12C6C-E2F4-4082-B02C-D988FD639AB8}" type="pres">
      <dgm:prSet presAssocID="{D88321C3-E92E-47AB-BD5F-EE0110890C21}" presName="childText" presStyleLbl="conFgAcc1" presStyleIdx="1" presStyleCnt="4">
        <dgm:presLayoutVars>
          <dgm:bulletEnabled val="1"/>
        </dgm:presLayoutVars>
      </dgm:prSet>
      <dgm:spPr/>
    </dgm:pt>
    <dgm:pt modelId="{A9D90229-01D4-4738-B700-C10BDDF719F1}" type="pres">
      <dgm:prSet presAssocID="{EF297851-A769-41CF-82A6-E228575075FF}" presName="spaceBetweenRectangles" presStyleCnt="0"/>
      <dgm:spPr/>
    </dgm:pt>
    <dgm:pt modelId="{7F221596-FA79-4328-8320-0549F5DABE2B}" type="pres">
      <dgm:prSet presAssocID="{0B5D9226-40F3-4BFE-9BEE-527A9AEADC71}" presName="parentLin" presStyleCnt="0"/>
      <dgm:spPr/>
    </dgm:pt>
    <dgm:pt modelId="{BA596E21-4986-4F91-A2C7-583C15F895B1}" type="pres">
      <dgm:prSet presAssocID="{0B5D9226-40F3-4BFE-9BEE-527A9AEADC71}" presName="parentLeftMargin" presStyleLbl="node1" presStyleIdx="1" presStyleCnt="4"/>
      <dgm:spPr/>
    </dgm:pt>
    <dgm:pt modelId="{7CCAEE7F-7A18-447F-947E-43E8F805D5DC}" type="pres">
      <dgm:prSet presAssocID="{0B5D9226-40F3-4BFE-9BEE-527A9AEADC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3608D4-5871-4528-9870-7213C2D39EBD}" type="pres">
      <dgm:prSet presAssocID="{0B5D9226-40F3-4BFE-9BEE-527A9AEADC71}" presName="negativeSpace" presStyleCnt="0"/>
      <dgm:spPr/>
    </dgm:pt>
    <dgm:pt modelId="{34D0CAE9-7A44-4645-94E4-5A74CB21B675}" type="pres">
      <dgm:prSet presAssocID="{0B5D9226-40F3-4BFE-9BEE-527A9AEADC71}" presName="childText" presStyleLbl="conFgAcc1" presStyleIdx="2" presStyleCnt="4">
        <dgm:presLayoutVars>
          <dgm:bulletEnabled val="1"/>
        </dgm:presLayoutVars>
      </dgm:prSet>
      <dgm:spPr/>
    </dgm:pt>
    <dgm:pt modelId="{5C9306DF-9A96-4819-A72C-662ECE239DBD}" type="pres">
      <dgm:prSet presAssocID="{E399A733-B402-4330-A0E5-9C7C1AD2ED4A}" presName="spaceBetweenRectangles" presStyleCnt="0"/>
      <dgm:spPr/>
    </dgm:pt>
    <dgm:pt modelId="{4D81E4F9-A6C5-4D57-A0C6-9AABA8DCF0C1}" type="pres">
      <dgm:prSet presAssocID="{E0DB707F-C924-4CF5-84CD-78806CF1C2FA}" presName="parentLin" presStyleCnt="0"/>
      <dgm:spPr/>
    </dgm:pt>
    <dgm:pt modelId="{2BEF29E2-F7DE-48BD-BE0F-404DBD304F43}" type="pres">
      <dgm:prSet presAssocID="{E0DB707F-C924-4CF5-84CD-78806CF1C2FA}" presName="parentLeftMargin" presStyleLbl="node1" presStyleIdx="2" presStyleCnt="4"/>
      <dgm:spPr/>
    </dgm:pt>
    <dgm:pt modelId="{24D303C1-9F9D-43E1-9CDF-E3C2A3A91F63}" type="pres">
      <dgm:prSet presAssocID="{E0DB707F-C924-4CF5-84CD-78806CF1C2F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ED824E5-CF5D-413B-9B3E-6F359058A31C}" type="pres">
      <dgm:prSet presAssocID="{E0DB707F-C924-4CF5-84CD-78806CF1C2FA}" presName="negativeSpace" presStyleCnt="0"/>
      <dgm:spPr/>
    </dgm:pt>
    <dgm:pt modelId="{1962F3C6-0051-45C7-BF6B-92ACFB5376A9}" type="pres">
      <dgm:prSet presAssocID="{E0DB707F-C924-4CF5-84CD-78806CF1C2F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1759916-028B-4DA3-8D4F-A295F919A1AD}" srcId="{75B7D944-E598-4C1B-81F6-B501A9890C18}" destId="{2D873E3B-74D5-4C25-B8F9-906CB84C2D9E}" srcOrd="0" destOrd="0" parTransId="{A29D4E71-72DA-445B-91F5-D2CBA8933C9F}" sibTransId="{55C6872D-722F-4D71-B3E7-203E52E76B21}"/>
    <dgm:cxn modelId="{30B81C2B-0279-4969-AEC4-783B412BA7B4}" type="presOf" srcId="{0B5D9226-40F3-4BFE-9BEE-527A9AEADC71}" destId="{7CCAEE7F-7A18-447F-947E-43E8F805D5DC}" srcOrd="1" destOrd="0" presId="urn:microsoft.com/office/officeart/2005/8/layout/list1"/>
    <dgm:cxn modelId="{FCE74A2F-50EF-4722-8923-99E8EF57C351}" type="presOf" srcId="{D88321C3-E92E-47AB-BD5F-EE0110890C21}" destId="{FA997A34-4599-4503-A284-9C558C6D6F40}" srcOrd="0" destOrd="0" presId="urn:microsoft.com/office/officeart/2005/8/layout/list1"/>
    <dgm:cxn modelId="{EA94E134-001A-40E7-A3F1-7F2FAD06F3A4}" type="presOf" srcId="{9E697754-89B1-4D82-B2F7-E4DC6657ADF4}" destId="{34D0CAE9-7A44-4645-94E4-5A74CB21B675}" srcOrd="0" destOrd="0" presId="urn:microsoft.com/office/officeart/2005/8/layout/list1"/>
    <dgm:cxn modelId="{8ACD4741-1FCD-45A5-93B9-84F25980E2B9}" srcId="{EEFCDF59-13F6-472A-AEA7-C69AAA6AF524}" destId="{E0DB707F-C924-4CF5-84CD-78806CF1C2FA}" srcOrd="3" destOrd="0" parTransId="{F4D9440B-3E9D-490A-A63A-ECDA16253B21}" sibTransId="{E8873359-DFA5-473B-A009-FBF32E3EEE9B}"/>
    <dgm:cxn modelId="{18B5CE41-72E7-40D6-9784-23F24F53DD5F}" srcId="{D88321C3-E92E-47AB-BD5F-EE0110890C21}" destId="{45C62098-ECFA-4F8B-B9D9-2E147089BBB8}" srcOrd="0" destOrd="0" parTransId="{425B1787-E8E9-44A8-BC77-5F0467618A48}" sibTransId="{90A13652-F638-4B05-AA57-F4D63C1F9EA9}"/>
    <dgm:cxn modelId="{7F817D62-B59F-4670-83AC-6A4272CE392C}" type="presOf" srcId="{2D873E3B-74D5-4C25-B8F9-906CB84C2D9E}" destId="{162F7BB0-97D0-49D4-AB61-6583A566BFD3}" srcOrd="0" destOrd="0" presId="urn:microsoft.com/office/officeart/2005/8/layout/list1"/>
    <dgm:cxn modelId="{2F936764-206F-464F-ACC8-4DED7D820818}" type="presOf" srcId="{75B7D944-E598-4C1B-81F6-B501A9890C18}" destId="{1C34E493-737B-4326-9B06-A39456B6A166}" srcOrd="0" destOrd="0" presId="urn:microsoft.com/office/officeart/2005/8/layout/list1"/>
    <dgm:cxn modelId="{4EB76745-879B-4E49-A546-229589C7AB9D}" srcId="{EEFCDF59-13F6-472A-AEA7-C69AAA6AF524}" destId="{D88321C3-E92E-47AB-BD5F-EE0110890C21}" srcOrd="1" destOrd="0" parTransId="{8FBD73E3-7A66-4199-B2B5-7D65FEE1EBC0}" sibTransId="{EF297851-A769-41CF-82A6-E228575075FF}"/>
    <dgm:cxn modelId="{EA4ABB6C-0E98-47A8-B5F9-077758CAA54D}" srcId="{EEFCDF59-13F6-472A-AEA7-C69AAA6AF524}" destId="{0B5D9226-40F3-4BFE-9BEE-527A9AEADC71}" srcOrd="2" destOrd="0" parTransId="{141CEB60-A721-4495-8F3F-D9974302E7A9}" sibTransId="{E399A733-B402-4330-A0E5-9C7C1AD2ED4A}"/>
    <dgm:cxn modelId="{0F34214E-E040-485F-9BEF-974E3F30D99B}" type="presOf" srcId="{EEFCDF59-13F6-472A-AEA7-C69AAA6AF524}" destId="{870BF08A-61D6-48A1-8573-C03289D88C8E}" srcOrd="0" destOrd="0" presId="urn:microsoft.com/office/officeart/2005/8/layout/list1"/>
    <dgm:cxn modelId="{4F64C050-A5B3-4B5B-B2EF-F355CFAA1325}" type="presOf" srcId="{ABCE62EF-05F3-4BC3-9597-2939842D61AF}" destId="{1962F3C6-0051-45C7-BF6B-92ACFB5376A9}" srcOrd="0" destOrd="0" presId="urn:microsoft.com/office/officeart/2005/8/layout/list1"/>
    <dgm:cxn modelId="{A29C8D77-3C1B-4E42-A8DA-9D1D7CAC81F4}" type="presOf" srcId="{0B5D9226-40F3-4BFE-9BEE-527A9AEADC71}" destId="{BA596E21-4986-4F91-A2C7-583C15F895B1}" srcOrd="0" destOrd="0" presId="urn:microsoft.com/office/officeart/2005/8/layout/list1"/>
    <dgm:cxn modelId="{553BAAAE-4DE6-4F4F-90A5-717B05083F3B}" type="presOf" srcId="{E0DB707F-C924-4CF5-84CD-78806CF1C2FA}" destId="{2BEF29E2-F7DE-48BD-BE0F-404DBD304F43}" srcOrd="0" destOrd="0" presId="urn:microsoft.com/office/officeart/2005/8/layout/list1"/>
    <dgm:cxn modelId="{0907FCC9-8986-499A-B279-682D8E06B109}" type="presOf" srcId="{75B7D944-E598-4C1B-81F6-B501A9890C18}" destId="{90D74151-CDBD-4881-968B-61B0CB8E4330}" srcOrd="1" destOrd="0" presId="urn:microsoft.com/office/officeart/2005/8/layout/list1"/>
    <dgm:cxn modelId="{2EF833CF-2F29-49EC-88C1-10FBB961C9D2}" type="presOf" srcId="{D88321C3-E92E-47AB-BD5F-EE0110890C21}" destId="{102822F5-599B-4565-86AD-986A0790C110}" srcOrd="1" destOrd="0" presId="urn:microsoft.com/office/officeart/2005/8/layout/list1"/>
    <dgm:cxn modelId="{DA19ABD3-4B00-4CB6-83D5-6F74BB8FAB3D}" type="presOf" srcId="{45C62098-ECFA-4F8B-B9D9-2E147089BBB8}" destId="{08E12C6C-E2F4-4082-B02C-D988FD639AB8}" srcOrd="0" destOrd="0" presId="urn:microsoft.com/office/officeart/2005/8/layout/list1"/>
    <dgm:cxn modelId="{5318F0D5-7E5A-4EE1-87EF-9A9FDF7A56C0}" srcId="{0B5D9226-40F3-4BFE-9BEE-527A9AEADC71}" destId="{9E697754-89B1-4D82-B2F7-E4DC6657ADF4}" srcOrd="0" destOrd="0" parTransId="{B3DFF252-F145-4C9E-93EC-89566719CFCB}" sibTransId="{7DE5A705-9CD6-42F9-9633-262B1828982A}"/>
    <dgm:cxn modelId="{BA0225EF-A0C9-486E-ABFB-E497242CBCC4}" srcId="{E0DB707F-C924-4CF5-84CD-78806CF1C2FA}" destId="{ABCE62EF-05F3-4BC3-9597-2939842D61AF}" srcOrd="0" destOrd="0" parTransId="{E3B142DB-0B06-41C1-97EB-D17486B362CE}" sibTransId="{86014C16-F78E-41E4-AD2D-CC3A4F2447B4}"/>
    <dgm:cxn modelId="{4E2C2EF7-478B-46E9-8E53-2E8FC470937A}" type="presOf" srcId="{E0DB707F-C924-4CF5-84CD-78806CF1C2FA}" destId="{24D303C1-9F9D-43E1-9CDF-E3C2A3A91F63}" srcOrd="1" destOrd="0" presId="urn:microsoft.com/office/officeart/2005/8/layout/list1"/>
    <dgm:cxn modelId="{7977BBF7-9CF0-4C37-9DAE-868B0A3DE680}" srcId="{EEFCDF59-13F6-472A-AEA7-C69AAA6AF524}" destId="{75B7D944-E598-4C1B-81F6-B501A9890C18}" srcOrd="0" destOrd="0" parTransId="{CFEDE87F-974F-463D-944A-0606B1EEC28F}" sibTransId="{775AC0A7-81D1-4A13-8D98-1969289C3C99}"/>
    <dgm:cxn modelId="{E65A393A-18D1-4243-8AEC-9798AEE676B0}" type="presParOf" srcId="{870BF08A-61D6-48A1-8573-C03289D88C8E}" destId="{6480CA71-2A89-4AB2-BEA0-06863274A767}" srcOrd="0" destOrd="0" presId="urn:microsoft.com/office/officeart/2005/8/layout/list1"/>
    <dgm:cxn modelId="{6723CF7F-6065-4997-8955-DC902A9C08AA}" type="presParOf" srcId="{6480CA71-2A89-4AB2-BEA0-06863274A767}" destId="{1C34E493-737B-4326-9B06-A39456B6A166}" srcOrd="0" destOrd="0" presId="urn:microsoft.com/office/officeart/2005/8/layout/list1"/>
    <dgm:cxn modelId="{30484332-3DBD-4FF2-BE5D-51DE42D7FB7B}" type="presParOf" srcId="{6480CA71-2A89-4AB2-BEA0-06863274A767}" destId="{90D74151-CDBD-4881-968B-61B0CB8E4330}" srcOrd="1" destOrd="0" presId="urn:microsoft.com/office/officeart/2005/8/layout/list1"/>
    <dgm:cxn modelId="{1D20C79F-1420-4682-8316-61AC33756148}" type="presParOf" srcId="{870BF08A-61D6-48A1-8573-C03289D88C8E}" destId="{C66497E2-E6B0-4A12-818C-85737BC6808D}" srcOrd="1" destOrd="0" presId="urn:microsoft.com/office/officeart/2005/8/layout/list1"/>
    <dgm:cxn modelId="{B0124A80-C8C4-426E-9683-70B832D9E9BE}" type="presParOf" srcId="{870BF08A-61D6-48A1-8573-C03289D88C8E}" destId="{162F7BB0-97D0-49D4-AB61-6583A566BFD3}" srcOrd="2" destOrd="0" presId="urn:microsoft.com/office/officeart/2005/8/layout/list1"/>
    <dgm:cxn modelId="{8092D77F-9DFC-49CA-8FF0-2D51314C761E}" type="presParOf" srcId="{870BF08A-61D6-48A1-8573-C03289D88C8E}" destId="{251FA543-A05B-4D99-91DE-399ADE40A7D4}" srcOrd="3" destOrd="0" presId="urn:microsoft.com/office/officeart/2005/8/layout/list1"/>
    <dgm:cxn modelId="{B96F36D1-B42B-47A0-912F-1C5E6C11A0FC}" type="presParOf" srcId="{870BF08A-61D6-48A1-8573-C03289D88C8E}" destId="{217D857D-4736-43DD-A9C5-59BED62A3FCF}" srcOrd="4" destOrd="0" presId="urn:microsoft.com/office/officeart/2005/8/layout/list1"/>
    <dgm:cxn modelId="{583053B2-9E49-4A99-88EE-951B4086FF03}" type="presParOf" srcId="{217D857D-4736-43DD-A9C5-59BED62A3FCF}" destId="{FA997A34-4599-4503-A284-9C558C6D6F40}" srcOrd="0" destOrd="0" presId="urn:microsoft.com/office/officeart/2005/8/layout/list1"/>
    <dgm:cxn modelId="{61797FC6-A278-4643-B447-537B1AD291D0}" type="presParOf" srcId="{217D857D-4736-43DD-A9C5-59BED62A3FCF}" destId="{102822F5-599B-4565-86AD-986A0790C110}" srcOrd="1" destOrd="0" presId="urn:microsoft.com/office/officeart/2005/8/layout/list1"/>
    <dgm:cxn modelId="{87728C44-A194-4AD6-AFB7-47E7346417CE}" type="presParOf" srcId="{870BF08A-61D6-48A1-8573-C03289D88C8E}" destId="{4444BFE9-9DC3-44A2-9E3F-B673480B8964}" srcOrd="5" destOrd="0" presId="urn:microsoft.com/office/officeart/2005/8/layout/list1"/>
    <dgm:cxn modelId="{0E755C07-6BB1-44DF-9A2A-E2820BC066BB}" type="presParOf" srcId="{870BF08A-61D6-48A1-8573-C03289D88C8E}" destId="{08E12C6C-E2F4-4082-B02C-D988FD639AB8}" srcOrd="6" destOrd="0" presId="urn:microsoft.com/office/officeart/2005/8/layout/list1"/>
    <dgm:cxn modelId="{B9C980B1-3D16-4405-8A16-251B43036775}" type="presParOf" srcId="{870BF08A-61D6-48A1-8573-C03289D88C8E}" destId="{A9D90229-01D4-4738-B700-C10BDDF719F1}" srcOrd="7" destOrd="0" presId="urn:microsoft.com/office/officeart/2005/8/layout/list1"/>
    <dgm:cxn modelId="{15754648-7F3B-444E-9636-2FE878A4B2BC}" type="presParOf" srcId="{870BF08A-61D6-48A1-8573-C03289D88C8E}" destId="{7F221596-FA79-4328-8320-0549F5DABE2B}" srcOrd="8" destOrd="0" presId="urn:microsoft.com/office/officeart/2005/8/layout/list1"/>
    <dgm:cxn modelId="{64E03882-33F5-4988-9A40-B14867C3A296}" type="presParOf" srcId="{7F221596-FA79-4328-8320-0549F5DABE2B}" destId="{BA596E21-4986-4F91-A2C7-583C15F895B1}" srcOrd="0" destOrd="0" presId="urn:microsoft.com/office/officeart/2005/8/layout/list1"/>
    <dgm:cxn modelId="{A405AC79-CE58-4512-9101-5987814A02DD}" type="presParOf" srcId="{7F221596-FA79-4328-8320-0549F5DABE2B}" destId="{7CCAEE7F-7A18-447F-947E-43E8F805D5DC}" srcOrd="1" destOrd="0" presId="urn:microsoft.com/office/officeart/2005/8/layout/list1"/>
    <dgm:cxn modelId="{EA312D1C-F4A6-470A-9941-83532E9B0CE2}" type="presParOf" srcId="{870BF08A-61D6-48A1-8573-C03289D88C8E}" destId="{B73608D4-5871-4528-9870-7213C2D39EBD}" srcOrd="9" destOrd="0" presId="urn:microsoft.com/office/officeart/2005/8/layout/list1"/>
    <dgm:cxn modelId="{8F7A16BE-E604-43DB-BAF6-F8BFC3657279}" type="presParOf" srcId="{870BF08A-61D6-48A1-8573-C03289D88C8E}" destId="{34D0CAE9-7A44-4645-94E4-5A74CB21B675}" srcOrd="10" destOrd="0" presId="urn:microsoft.com/office/officeart/2005/8/layout/list1"/>
    <dgm:cxn modelId="{2591F0D4-4197-4307-A3C3-8EA2B5154EC4}" type="presParOf" srcId="{870BF08A-61D6-48A1-8573-C03289D88C8E}" destId="{5C9306DF-9A96-4819-A72C-662ECE239DBD}" srcOrd="11" destOrd="0" presId="urn:microsoft.com/office/officeart/2005/8/layout/list1"/>
    <dgm:cxn modelId="{A62F351D-03D2-4F89-A242-8178EF8D05E6}" type="presParOf" srcId="{870BF08A-61D6-48A1-8573-C03289D88C8E}" destId="{4D81E4F9-A6C5-4D57-A0C6-9AABA8DCF0C1}" srcOrd="12" destOrd="0" presId="urn:microsoft.com/office/officeart/2005/8/layout/list1"/>
    <dgm:cxn modelId="{394D68F2-A090-4192-AE23-71744695E037}" type="presParOf" srcId="{4D81E4F9-A6C5-4D57-A0C6-9AABA8DCF0C1}" destId="{2BEF29E2-F7DE-48BD-BE0F-404DBD304F43}" srcOrd="0" destOrd="0" presId="urn:microsoft.com/office/officeart/2005/8/layout/list1"/>
    <dgm:cxn modelId="{7BF4CDDD-8C61-4010-B4F9-91626FBA845E}" type="presParOf" srcId="{4D81E4F9-A6C5-4D57-A0C6-9AABA8DCF0C1}" destId="{24D303C1-9F9D-43E1-9CDF-E3C2A3A91F63}" srcOrd="1" destOrd="0" presId="urn:microsoft.com/office/officeart/2005/8/layout/list1"/>
    <dgm:cxn modelId="{B3FC97D0-86F9-4D13-8001-D3FF254F757F}" type="presParOf" srcId="{870BF08A-61D6-48A1-8573-C03289D88C8E}" destId="{6ED824E5-CF5D-413B-9B3E-6F359058A31C}" srcOrd="13" destOrd="0" presId="urn:microsoft.com/office/officeart/2005/8/layout/list1"/>
    <dgm:cxn modelId="{2AE2C193-0449-4693-AE7A-425F53D29204}" type="presParOf" srcId="{870BF08A-61D6-48A1-8573-C03289D88C8E}" destId="{1962F3C6-0051-45C7-BF6B-92ACFB5376A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F7BB0-97D0-49D4-AB61-6583A566BFD3}">
      <dsp:nvSpPr>
        <dsp:cNvPr id="0" name=""/>
        <dsp:cNvSpPr/>
      </dsp:nvSpPr>
      <dsp:spPr>
        <a:xfrm>
          <a:off x="0" y="368116"/>
          <a:ext cx="6588691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What kinds of crime have been reported? Were some crimes reported at a higher rate than others?</a:t>
          </a:r>
        </a:p>
      </dsp:txBody>
      <dsp:txXfrm>
        <a:off x="0" y="368116"/>
        <a:ext cx="6588691" cy="1020600"/>
      </dsp:txXfrm>
    </dsp:sp>
    <dsp:sp modelId="{90D74151-CDBD-4881-968B-61B0CB8E4330}">
      <dsp:nvSpPr>
        <dsp:cNvPr id="0" name=""/>
        <dsp:cNvSpPr/>
      </dsp:nvSpPr>
      <dsp:spPr>
        <a:xfrm>
          <a:off x="329434" y="102436"/>
          <a:ext cx="461208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What?</a:t>
          </a:r>
        </a:p>
      </dsp:txBody>
      <dsp:txXfrm>
        <a:off x="355373" y="128375"/>
        <a:ext cx="4560205" cy="479482"/>
      </dsp:txXfrm>
    </dsp:sp>
    <dsp:sp modelId="{08E12C6C-E2F4-4082-B02C-D988FD639AB8}">
      <dsp:nvSpPr>
        <dsp:cNvPr id="0" name=""/>
        <dsp:cNvSpPr/>
      </dsp:nvSpPr>
      <dsp:spPr>
        <a:xfrm>
          <a:off x="0" y="1751596"/>
          <a:ext cx="6588691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Where did the most crime occur geographically in the city? </a:t>
          </a:r>
        </a:p>
      </dsp:txBody>
      <dsp:txXfrm>
        <a:off x="0" y="1751596"/>
        <a:ext cx="6588691" cy="1020600"/>
      </dsp:txXfrm>
    </dsp:sp>
    <dsp:sp modelId="{102822F5-599B-4565-86AD-986A0790C110}">
      <dsp:nvSpPr>
        <dsp:cNvPr id="0" name=""/>
        <dsp:cNvSpPr/>
      </dsp:nvSpPr>
      <dsp:spPr>
        <a:xfrm>
          <a:off x="329434" y="1485916"/>
          <a:ext cx="461208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Where?</a:t>
          </a:r>
        </a:p>
      </dsp:txBody>
      <dsp:txXfrm>
        <a:off x="355373" y="1511855"/>
        <a:ext cx="4560205" cy="479482"/>
      </dsp:txXfrm>
    </dsp:sp>
    <dsp:sp modelId="{34D0CAE9-7A44-4645-94E4-5A74CB21B675}">
      <dsp:nvSpPr>
        <dsp:cNvPr id="0" name=""/>
        <dsp:cNvSpPr/>
      </dsp:nvSpPr>
      <dsp:spPr>
        <a:xfrm>
          <a:off x="0" y="3135076"/>
          <a:ext cx="6588691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What times of the day yielded the more notable crimes? What places did these crimes occur? </a:t>
          </a:r>
        </a:p>
      </dsp:txBody>
      <dsp:txXfrm>
        <a:off x="0" y="3135076"/>
        <a:ext cx="6588691" cy="1020600"/>
      </dsp:txXfrm>
    </dsp:sp>
    <dsp:sp modelId="{7CCAEE7F-7A18-447F-947E-43E8F805D5DC}">
      <dsp:nvSpPr>
        <dsp:cNvPr id="0" name=""/>
        <dsp:cNvSpPr/>
      </dsp:nvSpPr>
      <dsp:spPr>
        <a:xfrm>
          <a:off x="329434" y="2869396"/>
          <a:ext cx="461208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Notable Crimes</a:t>
          </a:r>
        </a:p>
      </dsp:txBody>
      <dsp:txXfrm>
        <a:off x="355373" y="2895335"/>
        <a:ext cx="4560205" cy="479482"/>
      </dsp:txXfrm>
    </dsp:sp>
    <dsp:sp modelId="{1962F3C6-0051-45C7-BF6B-92ACFB5376A9}">
      <dsp:nvSpPr>
        <dsp:cNvPr id="0" name=""/>
        <dsp:cNvSpPr/>
      </dsp:nvSpPr>
      <dsp:spPr>
        <a:xfrm>
          <a:off x="0" y="4518556"/>
          <a:ext cx="6588691" cy="1275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Of the crimes reported, how many yielded arrests subsequent to commission? Which crimes and which areas yielded the most arrests? </a:t>
          </a:r>
        </a:p>
      </dsp:txBody>
      <dsp:txXfrm>
        <a:off x="0" y="4518556"/>
        <a:ext cx="6588691" cy="1275750"/>
      </dsp:txXfrm>
    </dsp:sp>
    <dsp:sp modelId="{24D303C1-9F9D-43E1-9CDF-E3C2A3A91F63}">
      <dsp:nvSpPr>
        <dsp:cNvPr id="0" name=""/>
        <dsp:cNvSpPr/>
      </dsp:nvSpPr>
      <dsp:spPr>
        <a:xfrm>
          <a:off x="329434" y="4252876"/>
          <a:ext cx="461208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proportion of arrests?</a:t>
          </a:r>
        </a:p>
      </dsp:txBody>
      <dsp:txXfrm>
        <a:off x="355373" y="4278815"/>
        <a:ext cx="456020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F224-B9FA-453F-9D22-944655B7C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87E1B-C075-4273-96EE-55D349D4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8791-2DBE-4A48-B03C-728E05D8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C25A-3FBC-43AF-9202-85706E38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C5E6-093B-4FAA-A45C-73BF99B4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5AB0-DF32-4F25-998F-85D4DD11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AEDB7-FB14-48FE-BCFD-B28E6CEDE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C471-A0D4-426A-8905-E2FBDAC4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1B5D-DA04-484C-B4EE-42D0CCD6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F5FF-E9C7-4EA4-8FC6-542625DD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C98D0-FB87-4953-881A-84AAD87B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5A8A1-5CD4-4992-A905-7C4D9820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9CCD-EE30-42EE-9B1C-0D6D0DF1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1E83-7CDD-4531-AFB5-9D322F6D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F69D-7F45-42F6-BDF0-5EA06A81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E447-E80C-42B4-B5ED-4592F74B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4184-1303-4D36-93A0-33EBDA57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8B0C-5A5B-47C9-94BB-1468EE3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FD1D-DF59-4535-8A12-8C7DEBEF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22D4-16C9-45FD-9C2F-C2B7B620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1032-FB5E-4D71-BD61-DE82A4AC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5E35C-2F21-4C2D-B04F-680F2062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46EB-66CF-4200-9938-B4D2E123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A427-18A0-4D03-B233-292976A3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4F71-BB62-47FE-B90F-B8EC6A31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D2F8-351B-4438-9646-B6BE5A98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7F62-4F71-4FD2-8529-9A302F708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277B-6BC0-4454-B9A6-C1964E6E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DDDC4-FC63-4091-8592-0034C26A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D558-23A3-4D66-BF6E-6B5B0B30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AE5A4-D4C8-49EF-84BC-64973B9A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2F32-9285-4789-881A-DB703467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892D5-5506-4B4F-A5CA-D39C7DFD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8F7A9-46AD-4BA4-8EAB-FDA36707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339D0-FC0E-4BAA-AF40-1F8E0EC36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207B3-5666-48C6-8996-4B1D13B42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F68A8-FEEE-43DE-960D-5025D520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338EC-1E92-4B02-BA00-CBC8B2B1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6E416-BA62-4682-8865-04077CBF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7864-4DF5-436D-9D5D-5462A186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96B7D-3D5D-4DD3-94B7-2E719FA3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A8A90-6492-4683-92D9-09BD4B22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4A86A-61AE-4E31-908E-2E0324C9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7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72C72-0291-463A-BB40-93B484F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D1582-E7D2-4ADB-82B0-6A8FE8CD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C68C0-9D1C-411A-8AB5-B53BD34E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155E-5612-411E-AC53-E01BCC36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CF67-39E5-4FF3-9A24-5D89492F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7E03D-8E41-4CEE-9FE9-9CE8CE19B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218D-9EC8-4BCE-A8EB-B14E2EBB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4FFCC-6B28-4669-A3D3-7FD3B5A0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76532-B01C-4B85-BA7B-6BB52021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48BE-B60B-4BB2-9A06-938A7797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041D0-D65E-40BB-9B38-B530F7C44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3E8A8-5A18-43C6-9A03-1EEB2942F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3850-1A86-4A95-BF5D-BF308378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7CC8-BC56-4D57-AE7B-277CD5BA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B3FD2-7AE6-4520-A9EF-DEA8DADF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57AAC-80B1-4076-B889-FD14CBE9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DD6A-299F-4ED4-981F-820530C4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396D-DC58-43B9-BE85-8F5021C0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5070-D2D8-4CE0-AC17-7E45755C338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29D0-E565-43E4-B6AF-6C6F3B2B4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6657-F062-4A59-8972-0CF3F2766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99D4-7C35-4E0A-8D02-7EE3381C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46DCA-D87F-4D56-807C-472B6ADEA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0834" y="1477109"/>
            <a:ext cx="5043320" cy="1556560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Crime and Punishment: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B7EC1-9477-497C-BF30-DE086E99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721" y="3719579"/>
            <a:ext cx="5591308" cy="2452510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2018 Records of Reported Crime and Subsequent Arrests in Chicago, IL</a:t>
            </a:r>
          </a:p>
          <a:p>
            <a:pPr algn="l"/>
            <a:endParaRPr lang="en-US" sz="3200" dirty="0">
              <a:solidFill>
                <a:srgbClr val="000000"/>
              </a:solidFill>
            </a:endParaRPr>
          </a:p>
          <a:p>
            <a:pPr algn="l"/>
            <a:r>
              <a:rPr lang="en-US" sz="3200" dirty="0">
                <a:solidFill>
                  <a:srgbClr val="000000"/>
                </a:solidFill>
              </a:rPr>
              <a:t>By: Emily S. Watson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olice">
            <a:extLst>
              <a:ext uri="{FF2B5EF4-FFF2-40B4-BE49-F238E27FC236}">
                <a16:creationId xmlns:a16="http://schemas.microsoft.com/office/drawing/2014/main" id="{29467A06-0593-408A-BF99-3F6856023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489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66F4B-2EBB-4A15-8A04-D696083A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Exploratory Analysis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E5D3FFD-52AE-4D98-A81C-DC4F2D3FA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8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0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D867-9964-4D26-A4A1-D9C99A5B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pPr algn="ctr"/>
            <a:r>
              <a:rPr lang="en-US" dirty="0"/>
              <a:t>What?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809FC-AED8-4177-9822-49D39A5F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19201"/>
            <a:ext cx="3932237" cy="4837042"/>
          </a:xfrm>
        </p:spPr>
        <p:txBody>
          <a:bodyPr/>
          <a:lstStyle/>
          <a:p>
            <a:r>
              <a:rPr lang="en-US" dirty="0"/>
              <a:t>-Total amount of records in data provided = 15,000.</a:t>
            </a:r>
          </a:p>
          <a:p>
            <a:r>
              <a:rPr lang="en-US" dirty="0"/>
              <a:t>-Theft was the most reported crime; over 3,500 reports of theft.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 -Over 20 % of total records was 	reported theft.</a:t>
            </a:r>
            <a:endParaRPr lang="en-US" dirty="0"/>
          </a:p>
          <a:p>
            <a:r>
              <a:rPr lang="en-US" dirty="0"/>
              <a:t>-Battery was a close second; over 2,500 reports of battery.</a:t>
            </a:r>
          </a:p>
          <a:p>
            <a:r>
              <a:rPr lang="en-US" dirty="0"/>
              <a:t>-Less than 500 arrests made for theft, approximately 500 made for battery.</a:t>
            </a:r>
          </a:p>
          <a:p>
            <a:r>
              <a:rPr lang="en-US" dirty="0"/>
              <a:t>-Narcotics had an 100% arrest rate.</a:t>
            </a:r>
          </a:p>
          <a:p>
            <a:r>
              <a:rPr lang="en-US" i="1" dirty="0"/>
              <a:t>**Please note that officers had a higher rate of arrest with crimes that they discover the evidence on the person, like battery or narcotics. The evidence is on the victim or the perpetrator. 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24103AF-40B5-406D-AC8A-9C224FB08E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367131" y="457200"/>
            <a:ext cx="6533322" cy="55990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8A183-87C3-4661-8A5B-111EC91D5057}"/>
              </a:ext>
            </a:extLst>
          </p:cNvPr>
          <p:cNvSpPr txBox="1"/>
          <p:nvPr/>
        </p:nvSpPr>
        <p:spPr>
          <a:xfrm>
            <a:off x="2517913" y="5638799"/>
            <a:ext cx="3829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coral above represents totals; the blue represents the arrests made on those reported crimes.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EEE9-276D-409E-9FAB-1D09FA61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Where?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B3169-85F4-432F-BCA2-9D555128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19200"/>
            <a:ext cx="3932237" cy="4649788"/>
          </a:xfrm>
        </p:spPr>
        <p:txBody>
          <a:bodyPr/>
          <a:lstStyle/>
          <a:p>
            <a:r>
              <a:rPr lang="en-US" dirty="0"/>
              <a:t>-Of the 15,000, only 2,450 were reported as domestic incidents, about 16%. Most crimes were reported as having occurred outside of the home. </a:t>
            </a:r>
          </a:p>
          <a:p>
            <a:r>
              <a:rPr lang="en-US" dirty="0"/>
              <a:t>-The areas of the city that had the most crime were District 11- around Garfield Park and Ward 42.  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8321A6CD-434D-44E4-BE57-EC417FFA3D24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 bwMode="auto">
          <a:xfrm>
            <a:off x="5773532" y="457203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7165E103-6636-4DD0-A133-85F2C399BB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80378" y="3021496"/>
            <a:ext cx="4933744" cy="373959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0DC7F-62B6-44F0-BC4F-C109A3B37CD1}"/>
              </a:ext>
            </a:extLst>
          </p:cNvPr>
          <p:cNvSpPr txBox="1"/>
          <p:nvPr/>
        </p:nvSpPr>
        <p:spPr>
          <a:xfrm>
            <a:off x="5539409" y="4891295"/>
            <a:ext cx="459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coral above represents totals; the blue represents the arrests made on those reported crimes. Please note the high spike above in Ward 42.</a:t>
            </a:r>
          </a:p>
        </p:txBody>
      </p:sp>
    </p:spTree>
    <p:extLst>
      <p:ext uri="{BB962C8B-B14F-4D97-AF65-F5344CB8AC3E}">
        <p14:creationId xmlns:p14="http://schemas.microsoft.com/office/powerpoint/2010/main" val="6809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50DF-5E9A-47B6-B4C0-D435704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58" y="240058"/>
            <a:ext cx="8790126" cy="5779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Notable Crimes: Where and When?</a:t>
            </a:r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8BDC9176-94BA-4C53-BAC6-F4FAA8B5A4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7856" y="818045"/>
            <a:ext cx="3979587" cy="33298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>
            <a:extLst>
              <a:ext uri="{FF2B5EF4-FFF2-40B4-BE49-F238E27FC236}">
                <a16:creationId xmlns:a16="http://schemas.microsoft.com/office/drawing/2014/main" id="{E96BD717-831D-4C22-90AA-3D0AF93EFA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283144" y="857388"/>
            <a:ext cx="3625710" cy="33298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076B3B6E-55B8-4674-9D04-A70950BC08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132902" y="857388"/>
            <a:ext cx="4059098" cy="343479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AED231-254A-4C6A-B095-4D534CD87D42}"/>
              </a:ext>
            </a:extLst>
          </p:cNvPr>
          <p:cNvSpPr txBox="1"/>
          <p:nvPr/>
        </p:nvSpPr>
        <p:spPr>
          <a:xfrm>
            <a:off x="1162257" y="5232525"/>
            <a:ext cx="5605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-Theft was astronomical in Ward 42-also in Districts 1 &amp; 18.</a:t>
            </a:r>
          </a:p>
          <a:p>
            <a:r>
              <a:rPr lang="en-US" sz="2400" dirty="0"/>
              <a:t>-High reports of theft occurred between 12 PM and 7 PM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472FFA3-1FBB-47C3-AB1F-78F14DC08E24}"/>
              </a:ext>
            </a:extLst>
          </p:cNvPr>
          <p:cNvSpPr/>
          <p:nvPr/>
        </p:nvSpPr>
        <p:spPr>
          <a:xfrm rot="19392856">
            <a:off x="2237649" y="4292186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1482E7B-8405-423B-811F-7652AECBC939}"/>
              </a:ext>
            </a:extLst>
          </p:cNvPr>
          <p:cNvSpPr/>
          <p:nvPr/>
        </p:nvSpPr>
        <p:spPr>
          <a:xfrm rot="2677808">
            <a:off x="5243172" y="4231910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89487-831F-457B-A519-9E778BABCC14}"/>
              </a:ext>
            </a:extLst>
          </p:cNvPr>
          <p:cNvSpPr txBox="1"/>
          <p:nvPr/>
        </p:nvSpPr>
        <p:spPr>
          <a:xfrm>
            <a:off x="8109354" y="4956998"/>
            <a:ext cx="3686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-See above for the wards that reported battery in the highest amounts.  (24 &amp; 28)</a:t>
            </a:r>
          </a:p>
          <a:p>
            <a:endParaRPr lang="en-US" dirty="0"/>
          </a:p>
          <a:p>
            <a:r>
              <a:rPr lang="en-US" dirty="0"/>
              <a:t>-Most battery is reported between 8 PM and 12 AM.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90B94-0BD4-4242-AB2D-12E2ABBDC150}"/>
              </a:ext>
            </a:extLst>
          </p:cNvPr>
          <p:cNvSpPr txBox="1"/>
          <p:nvPr/>
        </p:nvSpPr>
        <p:spPr>
          <a:xfrm>
            <a:off x="9291114" y="92511"/>
            <a:ext cx="2223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 The coral below represents totals; the blue represents the arrests made on those reported crimes</a:t>
            </a:r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8B132A1-7B94-4907-8CBC-C3B025D60D3C}"/>
              </a:ext>
            </a:extLst>
          </p:cNvPr>
          <p:cNvSpPr/>
          <p:nvPr/>
        </p:nvSpPr>
        <p:spPr>
          <a:xfrm>
            <a:off x="9732236" y="4391149"/>
            <a:ext cx="484632" cy="4668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18D3-D09D-47DB-8204-42D42D7D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26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Notable Crimes: Where and When?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45D2F901-32B1-4588-AD81-A89BA1A5EA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29599" y="463827"/>
            <a:ext cx="3564836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1787840B-BC05-4781-9128-2827A8B951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0" y="83488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DD748CA5-96C9-4E75-A54A-6D89E3FA25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95837" y="3429000"/>
            <a:ext cx="3698807" cy="33909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F2ACD-148A-4420-AAEF-F9E6F9B054FD}"/>
              </a:ext>
            </a:extLst>
          </p:cNvPr>
          <p:cNvSpPr txBox="1"/>
          <p:nvPr/>
        </p:nvSpPr>
        <p:spPr>
          <a:xfrm>
            <a:off x="594898" y="4896678"/>
            <a:ext cx="3538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-Highest levels of narcotic related crime occurred in Wards 24 &amp; 28.</a:t>
            </a:r>
          </a:p>
          <a:p>
            <a:endParaRPr lang="en-US" dirty="0"/>
          </a:p>
          <a:p>
            <a:r>
              <a:rPr lang="en-US" dirty="0"/>
              <a:t>-Ward 27 also notable.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F7099-04EF-4943-B273-87C9F384A43E}"/>
              </a:ext>
            </a:extLst>
          </p:cNvPr>
          <p:cNvSpPr txBox="1"/>
          <p:nvPr/>
        </p:nvSpPr>
        <p:spPr>
          <a:xfrm>
            <a:off x="9157252" y="4121426"/>
            <a:ext cx="251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-Highest levels of narcotic related crime occurred in District 11.</a:t>
            </a:r>
          </a:p>
          <a:p>
            <a:endParaRPr lang="en-US" dirty="0"/>
          </a:p>
          <a:p>
            <a:r>
              <a:rPr lang="en-US" dirty="0"/>
              <a:t>-District 10 also notable.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FA668-011E-4183-9EF5-3BA2E01715D7}"/>
              </a:ext>
            </a:extLst>
          </p:cNvPr>
          <p:cNvSpPr txBox="1"/>
          <p:nvPr/>
        </p:nvSpPr>
        <p:spPr>
          <a:xfrm>
            <a:off x="4795837" y="1285461"/>
            <a:ext cx="2776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-Highest amount of arrests made around 7 PM.</a:t>
            </a:r>
          </a:p>
          <a:p>
            <a:endParaRPr lang="en-US" dirty="0"/>
          </a:p>
          <a:p>
            <a:r>
              <a:rPr lang="en-US" dirty="0"/>
              <a:t>-11 AM also notable.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A841C-0A66-4E81-852B-859A02FE025C}"/>
              </a:ext>
            </a:extLst>
          </p:cNvPr>
          <p:cNvSpPr txBox="1"/>
          <p:nvPr/>
        </p:nvSpPr>
        <p:spPr>
          <a:xfrm>
            <a:off x="9157252" y="5923722"/>
            <a:ext cx="287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Please note that there are no colors as ALL of these resulted in arrest. </a:t>
            </a:r>
          </a:p>
        </p:txBody>
      </p:sp>
    </p:spTree>
    <p:extLst>
      <p:ext uri="{BB962C8B-B14F-4D97-AF65-F5344CB8AC3E}">
        <p14:creationId xmlns:p14="http://schemas.microsoft.com/office/powerpoint/2010/main" val="5970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BE96-E421-4705-8385-06176894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Arrests: Rate &amp; Success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90773AA-F89D-4788-A612-D8B5E502A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98460" y="1065672"/>
            <a:ext cx="3044697" cy="2435757"/>
          </a:xfrm>
          <a:prstGeom prst="rect">
            <a:avLst/>
          </a:prstGeom>
          <a:noFill/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695E6AF5-7479-42D3-B3C9-D0715801AE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07807" y="810882"/>
            <a:ext cx="2265718" cy="1812575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64D05E10-0479-462B-A002-61A4A4BF7B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219535" y="4279769"/>
            <a:ext cx="2202547" cy="1762038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EDF3E215-606C-4800-8CC4-28434583F33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323497" y="3600884"/>
            <a:ext cx="2434338" cy="194747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880B36-3F50-4569-831A-A087FF6FD912}"/>
              </a:ext>
            </a:extLst>
          </p:cNvPr>
          <p:cNvSpPr txBox="1"/>
          <p:nvPr/>
        </p:nvSpPr>
        <p:spPr>
          <a:xfrm>
            <a:off x="8014995" y="2623457"/>
            <a:ext cx="3732245" cy="358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-Narcotics is the most successfully arrested crime of the types in the records provided.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-Most arrests were made around 7 PM.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-District 11 and Wards 24 &amp; 28 yielded the most arrests.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-Of the 15,000 records provided only 3,020 resulted in arrest- 20.1% of the crimes reported resulted in an arrest.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-There was much fewer arrests made in Ward 42 than the wards with the highest arrest counts.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-Theft was the largest unsolved crime amongst these records.</a:t>
            </a:r>
          </a:p>
        </p:txBody>
      </p:sp>
    </p:spTree>
    <p:extLst>
      <p:ext uri="{BB962C8B-B14F-4D97-AF65-F5344CB8AC3E}">
        <p14:creationId xmlns:p14="http://schemas.microsoft.com/office/powerpoint/2010/main" val="285366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Crime and Punishment:</vt:lpstr>
      <vt:lpstr>Exploratory Analysis</vt:lpstr>
      <vt:lpstr>What?</vt:lpstr>
      <vt:lpstr>Where?</vt:lpstr>
      <vt:lpstr>Notable Crimes: Where and When?</vt:lpstr>
      <vt:lpstr>Notable Crimes: Where and When?</vt:lpstr>
      <vt:lpstr>Arrests: Rate &amp;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Punishment:</dc:title>
  <dc:creator>Matt Cox</dc:creator>
  <cp:lastModifiedBy>Watson, Emily Suzanne</cp:lastModifiedBy>
  <cp:revision>1</cp:revision>
  <dcterms:created xsi:type="dcterms:W3CDTF">2020-06-15T22:06:52Z</dcterms:created>
  <dcterms:modified xsi:type="dcterms:W3CDTF">2020-06-15T22:16:41Z</dcterms:modified>
</cp:coreProperties>
</file>