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embeddedFontLst>
    <p:embeddedFont>
      <p:font typeface="Verdana" panose="020B0604030504040204" pitchFamily="34" charset="0"/>
      <p:regular r:id="rId38"/>
      <p:bold r:id="rId39"/>
      <p:italic r:id="rId40"/>
      <p:boldItalic r:id="rId41"/>
    </p:embeddedFont>
    <p:embeddedFont>
      <p:font typeface="Old Standard TT" panose="020B0604020202020204" charset="0"/>
      <p:regular r:id="rId42"/>
      <p:bold r:id="rId43"/>
      <p: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01C8AF-E18C-4EC5-B899-65EB3E3B9ABF}">
  <a:tblStyle styleId="{8B01C8AF-E18C-4EC5-B899-65EB3E3B9ABF}"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extLst>
      <p:ext uri="{BB962C8B-B14F-4D97-AF65-F5344CB8AC3E}">
        <p14:creationId xmlns:p14="http://schemas.microsoft.com/office/powerpoint/2010/main" val="260570086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89816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40122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53783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98831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60368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4527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41035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5" name="Shape 21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09240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79330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19787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71501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74706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76688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562575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6" name="Shape 25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59991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98942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724837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6" name="Shape 2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534868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694817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407010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7" name="Shape 29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402691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31259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521532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9" name="Shape 30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312533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4" name="Shape 3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4921026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1" name="Shape 32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618540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6" name="Shape 3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846733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02737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7" name="Shape 33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74141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27456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01261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18159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76571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983641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35149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cxnSp>
        <p:nvCxnSpPr>
          <p:cNvPr id="11" name="Shape 11"/>
          <p:cNvCxnSpPr/>
          <p:nvPr/>
        </p:nvCxnSpPr>
        <p:spPr>
          <a:xfrm>
            <a:off x="641934" y="3597500"/>
            <a:ext cx="390300" cy="0"/>
          </a:xfrm>
          <a:prstGeom prst="straightConnector1">
            <a:avLst/>
          </a:prstGeom>
          <a:noFill/>
          <a:ln w="28575" cap="flat" cmpd="sng">
            <a:solidFill>
              <a:schemeClr val="accent1"/>
            </a:solidFill>
            <a:prstDash val="solid"/>
            <a:round/>
            <a:headEnd type="none" w="med" len="med"/>
            <a:tailEnd type="none" w="med" len="med"/>
          </a:ln>
        </p:spPr>
      </p:cxnSp>
      <p:sp>
        <p:nvSpPr>
          <p:cNvPr id="12" name="Shape 12"/>
          <p:cNvSpPr txBox="1">
            <a:spLocks noGrp="1"/>
          </p:cNvSpPr>
          <p:nvPr>
            <p:ph type="ctrTitle"/>
          </p:nvPr>
        </p:nvSpPr>
        <p:spPr>
          <a:xfrm>
            <a:off x="512700" y="1893300"/>
            <a:ext cx="8118600" cy="1522800"/>
          </a:xfrm>
          <a:prstGeom prst="rect">
            <a:avLst/>
          </a:prstGeom>
        </p:spPr>
        <p:txBody>
          <a:bodyPr wrap="square" lIns="91425" tIns="91425" rIns="91425" bIns="91425" anchor="b" anchorCtr="0"/>
          <a:lstStyle>
            <a:lvl1pPr lvl="0">
              <a:spcBef>
                <a:spcPts val="0"/>
              </a:spcBef>
              <a:buClr>
                <a:schemeClr val="accent1"/>
              </a:buClr>
              <a:buSzPct val="100000"/>
              <a:defRPr sz="4200">
                <a:solidFill>
                  <a:schemeClr val="accent1"/>
                </a:solidFill>
              </a:defRPr>
            </a:lvl1pPr>
            <a:lvl2pPr lvl="1">
              <a:spcBef>
                <a:spcPts val="0"/>
              </a:spcBef>
              <a:buClr>
                <a:schemeClr val="accent1"/>
              </a:buClr>
              <a:buSzPct val="100000"/>
              <a:defRPr sz="4200">
                <a:solidFill>
                  <a:schemeClr val="accent1"/>
                </a:solidFill>
              </a:defRPr>
            </a:lvl2pPr>
            <a:lvl3pPr lvl="2">
              <a:spcBef>
                <a:spcPts val="0"/>
              </a:spcBef>
              <a:buClr>
                <a:schemeClr val="accent1"/>
              </a:buClr>
              <a:buSzPct val="100000"/>
              <a:defRPr sz="4200">
                <a:solidFill>
                  <a:schemeClr val="accent1"/>
                </a:solidFill>
              </a:defRPr>
            </a:lvl3pPr>
            <a:lvl4pPr lvl="3">
              <a:spcBef>
                <a:spcPts val="0"/>
              </a:spcBef>
              <a:buClr>
                <a:schemeClr val="accent1"/>
              </a:buClr>
              <a:buSzPct val="100000"/>
              <a:defRPr sz="4200">
                <a:solidFill>
                  <a:schemeClr val="accent1"/>
                </a:solidFill>
              </a:defRPr>
            </a:lvl4pPr>
            <a:lvl5pPr lvl="4">
              <a:spcBef>
                <a:spcPts val="0"/>
              </a:spcBef>
              <a:buClr>
                <a:schemeClr val="accent1"/>
              </a:buClr>
              <a:buSzPct val="100000"/>
              <a:defRPr sz="4200">
                <a:solidFill>
                  <a:schemeClr val="accent1"/>
                </a:solidFill>
              </a:defRPr>
            </a:lvl5pPr>
            <a:lvl6pPr lvl="5">
              <a:spcBef>
                <a:spcPts val="0"/>
              </a:spcBef>
              <a:buClr>
                <a:schemeClr val="accent1"/>
              </a:buClr>
              <a:buSzPct val="100000"/>
              <a:defRPr sz="4200">
                <a:solidFill>
                  <a:schemeClr val="accent1"/>
                </a:solidFill>
              </a:defRPr>
            </a:lvl6pPr>
            <a:lvl7pPr lvl="6">
              <a:spcBef>
                <a:spcPts val="0"/>
              </a:spcBef>
              <a:buClr>
                <a:schemeClr val="accent1"/>
              </a:buClr>
              <a:buSzPct val="100000"/>
              <a:defRPr sz="4200">
                <a:solidFill>
                  <a:schemeClr val="accent1"/>
                </a:solidFill>
              </a:defRPr>
            </a:lvl7pPr>
            <a:lvl8pPr lvl="7">
              <a:spcBef>
                <a:spcPts val="0"/>
              </a:spcBef>
              <a:buClr>
                <a:schemeClr val="accent1"/>
              </a:buClr>
              <a:buSzPct val="100000"/>
              <a:defRPr sz="4200">
                <a:solidFill>
                  <a:schemeClr val="accent1"/>
                </a:solidFill>
              </a:defRPr>
            </a:lvl8pPr>
            <a:lvl9pPr lvl="8">
              <a:spcBef>
                <a:spcPts val="0"/>
              </a:spcBef>
              <a:buClr>
                <a:schemeClr val="accent1"/>
              </a:buClr>
              <a:buSzPct val="100000"/>
              <a:defRPr sz="4200">
                <a:solidFill>
                  <a:schemeClr val="accent1"/>
                </a:solidFill>
              </a:defRPr>
            </a:lvl9pPr>
          </a:lstStyle>
          <a:p>
            <a:endParaRPr/>
          </a:p>
        </p:txBody>
      </p:sp>
      <p:sp>
        <p:nvSpPr>
          <p:cNvPr id="13" name="Shape 13"/>
          <p:cNvSpPr txBox="1">
            <a:spLocks noGrp="1"/>
          </p:cNvSpPr>
          <p:nvPr>
            <p:ph type="subTitle" idx="1"/>
          </p:nvPr>
        </p:nvSpPr>
        <p:spPr>
          <a:xfrm>
            <a:off x="512700" y="3840639"/>
            <a:ext cx="8118600" cy="787500"/>
          </a:xfrm>
          <a:prstGeom prst="rect">
            <a:avLst/>
          </a:prstGeom>
        </p:spPr>
        <p:txBody>
          <a:bodyPr wrap="square" lIns="91425" tIns="91425" rIns="91425" bIns="91425" anchor="t" anchorCtr="0"/>
          <a:lstStyle>
            <a:lvl1pPr lvl="0">
              <a:lnSpc>
                <a:spcPct val="100000"/>
              </a:lnSpc>
              <a:spcBef>
                <a:spcPts val="0"/>
              </a:spcBef>
              <a:spcAft>
                <a:spcPts val="0"/>
              </a:spcAft>
              <a:buClr>
                <a:schemeClr val="accent2"/>
              </a:buClr>
              <a:buSzPct val="100000"/>
              <a:buNone/>
              <a:defRPr sz="2400">
                <a:solidFill>
                  <a:schemeClr val="accent2"/>
                </a:solidFill>
              </a:defRPr>
            </a:lvl1pPr>
            <a:lvl2pPr lvl="1">
              <a:lnSpc>
                <a:spcPct val="100000"/>
              </a:lnSpc>
              <a:spcBef>
                <a:spcPts val="0"/>
              </a:spcBef>
              <a:spcAft>
                <a:spcPts val="0"/>
              </a:spcAft>
              <a:buClr>
                <a:schemeClr val="accent2"/>
              </a:buClr>
              <a:buSzPct val="100000"/>
              <a:buNone/>
              <a:defRPr sz="2400">
                <a:solidFill>
                  <a:schemeClr val="accent2"/>
                </a:solidFill>
              </a:defRPr>
            </a:lvl2pPr>
            <a:lvl3pPr lvl="2">
              <a:lnSpc>
                <a:spcPct val="100000"/>
              </a:lnSpc>
              <a:spcBef>
                <a:spcPts val="0"/>
              </a:spcBef>
              <a:spcAft>
                <a:spcPts val="0"/>
              </a:spcAft>
              <a:buClr>
                <a:schemeClr val="accent2"/>
              </a:buClr>
              <a:buSzPct val="100000"/>
              <a:buNone/>
              <a:defRPr sz="2400">
                <a:solidFill>
                  <a:schemeClr val="accent2"/>
                </a:solidFill>
              </a:defRPr>
            </a:lvl3pPr>
            <a:lvl4pPr lvl="3">
              <a:lnSpc>
                <a:spcPct val="100000"/>
              </a:lnSpc>
              <a:spcBef>
                <a:spcPts val="0"/>
              </a:spcBef>
              <a:spcAft>
                <a:spcPts val="0"/>
              </a:spcAft>
              <a:buClr>
                <a:schemeClr val="accent2"/>
              </a:buClr>
              <a:buSzPct val="100000"/>
              <a:buNone/>
              <a:defRPr sz="2400">
                <a:solidFill>
                  <a:schemeClr val="accent2"/>
                </a:solidFill>
              </a:defRPr>
            </a:lvl4pPr>
            <a:lvl5pPr lvl="4">
              <a:lnSpc>
                <a:spcPct val="100000"/>
              </a:lnSpc>
              <a:spcBef>
                <a:spcPts val="0"/>
              </a:spcBef>
              <a:spcAft>
                <a:spcPts val="0"/>
              </a:spcAft>
              <a:buClr>
                <a:schemeClr val="accent2"/>
              </a:buClr>
              <a:buSzPct val="100000"/>
              <a:buNone/>
              <a:defRPr sz="2400">
                <a:solidFill>
                  <a:schemeClr val="accent2"/>
                </a:solidFill>
              </a:defRPr>
            </a:lvl5pPr>
            <a:lvl6pPr lvl="5">
              <a:lnSpc>
                <a:spcPct val="100000"/>
              </a:lnSpc>
              <a:spcBef>
                <a:spcPts val="0"/>
              </a:spcBef>
              <a:spcAft>
                <a:spcPts val="0"/>
              </a:spcAft>
              <a:buClr>
                <a:schemeClr val="accent2"/>
              </a:buClr>
              <a:buSzPct val="100000"/>
              <a:buNone/>
              <a:defRPr sz="2400">
                <a:solidFill>
                  <a:schemeClr val="accent2"/>
                </a:solidFill>
              </a:defRPr>
            </a:lvl6pPr>
            <a:lvl7pPr lvl="6">
              <a:lnSpc>
                <a:spcPct val="100000"/>
              </a:lnSpc>
              <a:spcBef>
                <a:spcPts val="0"/>
              </a:spcBef>
              <a:spcAft>
                <a:spcPts val="0"/>
              </a:spcAft>
              <a:buClr>
                <a:schemeClr val="accent2"/>
              </a:buClr>
              <a:buSzPct val="100000"/>
              <a:buNone/>
              <a:defRPr sz="2400">
                <a:solidFill>
                  <a:schemeClr val="accent2"/>
                </a:solidFill>
              </a:defRPr>
            </a:lvl7pPr>
            <a:lvl8pPr lvl="7">
              <a:lnSpc>
                <a:spcPct val="100000"/>
              </a:lnSpc>
              <a:spcBef>
                <a:spcPts val="0"/>
              </a:spcBef>
              <a:spcAft>
                <a:spcPts val="0"/>
              </a:spcAft>
              <a:buClr>
                <a:schemeClr val="accent2"/>
              </a:buClr>
              <a:buSzPct val="100000"/>
              <a:buNone/>
              <a:defRPr sz="2400">
                <a:solidFill>
                  <a:schemeClr val="accent2"/>
                </a:solidFill>
              </a:defRPr>
            </a:lvl8pPr>
            <a:lvl9pPr lvl="8">
              <a:lnSpc>
                <a:spcPct val="100000"/>
              </a:lnSpc>
              <a:spcBef>
                <a:spcPts val="0"/>
              </a:spcBef>
              <a:spcAft>
                <a:spcPts val="0"/>
              </a:spcAft>
              <a:buClr>
                <a:schemeClr val="accent2"/>
              </a:buClr>
              <a:buSzPct val="100000"/>
              <a:buNone/>
              <a:defRPr sz="2400">
                <a:solidFill>
                  <a:schemeClr val="accent2"/>
                </a:solidFill>
              </a:defRPr>
            </a:lvl9pPr>
          </a:lstStyle>
          <a:p>
            <a:endParaRPr/>
          </a:p>
        </p:txBody>
      </p:sp>
      <p:sp>
        <p:nvSpPr>
          <p:cNvPr id="14" name="Shape 1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039650"/>
            <a:ext cx="8520600" cy="2106300"/>
          </a:xfrm>
          <a:prstGeom prst="rect">
            <a:avLst/>
          </a:prstGeom>
        </p:spPr>
        <p:txBody>
          <a:bodyPr wrap="square" lIns="91425" tIns="91425" rIns="91425" bIns="91425" anchor="b" anchorCtr="0"/>
          <a:lstStyle>
            <a:lvl1pPr lvl="0" algn="ctr">
              <a:spcBef>
                <a:spcPts val="0"/>
              </a:spcBef>
              <a:buSzPct val="100000"/>
              <a:defRPr sz="14000" b="1"/>
            </a:lvl1pPr>
            <a:lvl2pPr lvl="1" algn="ctr">
              <a:spcBef>
                <a:spcPts val="0"/>
              </a:spcBef>
              <a:buSzPct val="100000"/>
              <a:defRPr sz="14000" b="1"/>
            </a:lvl2pPr>
            <a:lvl3pPr lvl="2" algn="ctr">
              <a:spcBef>
                <a:spcPts val="0"/>
              </a:spcBef>
              <a:buSzPct val="100000"/>
              <a:defRPr sz="14000" b="1"/>
            </a:lvl3pPr>
            <a:lvl4pPr lvl="3" algn="ctr">
              <a:spcBef>
                <a:spcPts val="0"/>
              </a:spcBef>
              <a:buSzPct val="100000"/>
              <a:defRPr sz="14000" b="1"/>
            </a:lvl4pPr>
            <a:lvl5pPr lvl="4" algn="ctr">
              <a:spcBef>
                <a:spcPts val="0"/>
              </a:spcBef>
              <a:buSzPct val="100000"/>
              <a:defRPr sz="14000" b="1"/>
            </a:lvl5pPr>
            <a:lvl6pPr lvl="5" algn="ctr">
              <a:spcBef>
                <a:spcPts val="0"/>
              </a:spcBef>
              <a:buSzPct val="100000"/>
              <a:defRPr sz="14000" b="1"/>
            </a:lvl6pPr>
            <a:lvl7pPr lvl="6" algn="ctr">
              <a:spcBef>
                <a:spcPts val="0"/>
              </a:spcBef>
              <a:buSzPct val="100000"/>
              <a:defRPr sz="14000" b="1"/>
            </a:lvl7pPr>
            <a:lvl8pPr lvl="7" algn="ctr">
              <a:spcBef>
                <a:spcPts val="0"/>
              </a:spcBef>
              <a:buSzPct val="100000"/>
              <a:defRPr sz="14000" b="1"/>
            </a:lvl8pPr>
            <a:lvl9pPr lvl="8" algn="ctr">
              <a:spcBef>
                <a:spcPts val="0"/>
              </a:spcBef>
              <a:buSzPct val="100000"/>
              <a:defRPr sz="14000" b="1"/>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5"/>
        <p:cNvGrpSpPr/>
        <p:nvPr/>
      </p:nvGrpSpPr>
      <p:grpSpPr>
        <a:xfrm>
          <a:off x="0" y="0"/>
          <a:ext cx="0" cy="0"/>
          <a:chOff x="0" y="0"/>
          <a:chExt cx="0" cy="0"/>
        </a:xfrm>
      </p:grpSpPr>
      <p:cxnSp>
        <p:nvCxnSpPr>
          <p:cNvPr id="16" name="Shape 16"/>
          <p:cNvCxnSpPr/>
          <p:nvPr/>
        </p:nvCxnSpPr>
        <p:spPr>
          <a:xfrm>
            <a:off x="641934" y="3597500"/>
            <a:ext cx="390300" cy="0"/>
          </a:xfrm>
          <a:prstGeom prst="straightConnector1">
            <a:avLst/>
          </a:prstGeom>
          <a:noFill/>
          <a:ln w="28575" cap="flat" cmpd="sng">
            <a:solidFill>
              <a:schemeClr val="lt2"/>
            </a:solidFill>
            <a:prstDash val="solid"/>
            <a:round/>
            <a:headEnd type="none" w="med" len="med"/>
            <a:tailEnd type="none" w="med" len="med"/>
          </a:ln>
        </p:spPr>
      </p:cxnSp>
      <p:sp>
        <p:nvSpPr>
          <p:cNvPr id="17" name="Shape 17"/>
          <p:cNvSpPr txBox="1">
            <a:spLocks noGrp="1"/>
          </p:cNvSpPr>
          <p:nvPr>
            <p:ph type="title"/>
          </p:nvPr>
        </p:nvSpPr>
        <p:spPr>
          <a:xfrm>
            <a:off x="512700" y="1893300"/>
            <a:ext cx="8118600" cy="1522800"/>
          </a:xfrm>
          <a:prstGeom prst="rect">
            <a:avLst/>
          </a:prstGeom>
        </p:spPr>
        <p:txBody>
          <a:bodyPr wrap="square" lIns="91425" tIns="91425" rIns="91425" bIns="91425" anchor="b" anchorCtr="0"/>
          <a:lstStyle>
            <a:lvl1pPr lvl="0">
              <a:spcBef>
                <a:spcPts val="0"/>
              </a:spcBef>
              <a:buClr>
                <a:schemeClr val="accent1"/>
              </a:buClr>
              <a:buSzPct val="100000"/>
              <a:defRPr sz="6000">
                <a:solidFill>
                  <a:schemeClr val="accent1"/>
                </a:solidFill>
              </a:defRPr>
            </a:lvl1pPr>
            <a:lvl2pPr lvl="1">
              <a:spcBef>
                <a:spcPts val="0"/>
              </a:spcBef>
              <a:buClr>
                <a:schemeClr val="accent1"/>
              </a:buClr>
              <a:buSzPct val="100000"/>
              <a:defRPr sz="6000">
                <a:solidFill>
                  <a:schemeClr val="accent1"/>
                </a:solidFill>
              </a:defRPr>
            </a:lvl2pPr>
            <a:lvl3pPr lvl="2">
              <a:spcBef>
                <a:spcPts val="0"/>
              </a:spcBef>
              <a:buClr>
                <a:schemeClr val="accent1"/>
              </a:buClr>
              <a:buSzPct val="100000"/>
              <a:defRPr sz="6000">
                <a:solidFill>
                  <a:schemeClr val="accent1"/>
                </a:solidFill>
              </a:defRPr>
            </a:lvl3pPr>
            <a:lvl4pPr lvl="3">
              <a:spcBef>
                <a:spcPts val="0"/>
              </a:spcBef>
              <a:buClr>
                <a:schemeClr val="accent1"/>
              </a:buClr>
              <a:buSzPct val="100000"/>
              <a:defRPr sz="6000">
                <a:solidFill>
                  <a:schemeClr val="accent1"/>
                </a:solidFill>
              </a:defRPr>
            </a:lvl4pPr>
            <a:lvl5pPr lvl="4">
              <a:spcBef>
                <a:spcPts val="0"/>
              </a:spcBef>
              <a:buClr>
                <a:schemeClr val="accent1"/>
              </a:buClr>
              <a:buSzPct val="100000"/>
              <a:defRPr sz="6000">
                <a:solidFill>
                  <a:schemeClr val="accent1"/>
                </a:solidFill>
              </a:defRPr>
            </a:lvl5pPr>
            <a:lvl6pPr lvl="5">
              <a:spcBef>
                <a:spcPts val="0"/>
              </a:spcBef>
              <a:buClr>
                <a:schemeClr val="accent1"/>
              </a:buClr>
              <a:buSzPct val="100000"/>
              <a:defRPr sz="6000">
                <a:solidFill>
                  <a:schemeClr val="accent1"/>
                </a:solidFill>
              </a:defRPr>
            </a:lvl6pPr>
            <a:lvl7pPr lvl="6">
              <a:spcBef>
                <a:spcPts val="0"/>
              </a:spcBef>
              <a:buClr>
                <a:schemeClr val="accent1"/>
              </a:buClr>
              <a:buSzPct val="100000"/>
              <a:defRPr sz="6000">
                <a:solidFill>
                  <a:schemeClr val="accent1"/>
                </a:solidFill>
              </a:defRPr>
            </a:lvl7pPr>
            <a:lvl8pPr lvl="7">
              <a:spcBef>
                <a:spcPts val="0"/>
              </a:spcBef>
              <a:buClr>
                <a:schemeClr val="accent1"/>
              </a:buClr>
              <a:buSzPct val="100000"/>
              <a:defRPr sz="6000">
                <a:solidFill>
                  <a:schemeClr val="accent1"/>
                </a:solidFill>
              </a:defRPr>
            </a:lvl8pPr>
            <a:lvl9pPr lvl="8">
              <a:spcBef>
                <a:spcPts val="0"/>
              </a:spcBef>
              <a:buClr>
                <a:schemeClr val="accent1"/>
              </a:buClr>
              <a:buSzPct val="100000"/>
              <a:defRPr sz="6000">
                <a:solidFill>
                  <a:schemeClr val="accent1"/>
                </a:solidFill>
              </a:defRPr>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311700" y="445025"/>
            <a:ext cx="8520600" cy="613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71600"/>
            <a:ext cx="8520600" cy="3397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613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311700" y="1171675"/>
            <a:ext cx="3999900" cy="33972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body" idx="2"/>
          </p:nvPr>
        </p:nvSpPr>
        <p:spPr>
          <a:xfrm>
            <a:off x="4832400" y="1171675"/>
            <a:ext cx="3999900" cy="33972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613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5604000" cy="4090800"/>
          </a:xfrm>
          <a:prstGeom prst="rect">
            <a:avLst/>
          </a:prstGeom>
        </p:spPr>
        <p:txBody>
          <a:bodyPr wrap="square" lIns="91425" tIns="91425" rIns="91425" bIns="91425" anchor="ctr" anchorCtr="0"/>
          <a:lstStyle>
            <a:lvl1pPr lvl="0">
              <a:spcBef>
                <a:spcPts val="0"/>
              </a:spcBef>
              <a:buClr>
                <a:schemeClr val="accent1"/>
              </a:buClr>
              <a:buSzPct val="100000"/>
              <a:defRPr sz="5400">
                <a:solidFill>
                  <a:schemeClr val="accent1"/>
                </a:solidFill>
              </a:defRPr>
            </a:lvl1pPr>
            <a:lvl2pPr lvl="1">
              <a:spcBef>
                <a:spcPts val="0"/>
              </a:spcBef>
              <a:buClr>
                <a:schemeClr val="accent1"/>
              </a:buClr>
              <a:buSzPct val="100000"/>
              <a:defRPr sz="5400">
                <a:solidFill>
                  <a:schemeClr val="accent1"/>
                </a:solidFill>
              </a:defRPr>
            </a:lvl2pPr>
            <a:lvl3pPr lvl="2">
              <a:spcBef>
                <a:spcPts val="0"/>
              </a:spcBef>
              <a:buClr>
                <a:schemeClr val="accent1"/>
              </a:buClr>
              <a:buSzPct val="100000"/>
              <a:defRPr sz="5400">
                <a:solidFill>
                  <a:schemeClr val="accent1"/>
                </a:solidFill>
              </a:defRPr>
            </a:lvl3pPr>
            <a:lvl4pPr lvl="3">
              <a:spcBef>
                <a:spcPts val="0"/>
              </a:spcBef>
              <a:buClr>
                <a:schemeClr val="accent1"/>
              </a:buClr>
              <a:buSzPct val="100000"/>
              <a:defRPr sz="5400">
                <a:solidFill>
                  <a:schemeClr val="accent1"/>
                </a:solidFill>
              </a:defRPr>
            </a:lvl4pPr>
            <a:lvl5pPr lvl="4">
              <a:spcBef>
                <a:spcPts val="0"/>
              </a:spcBef>
              <a:buClr>
                <a:schemeClr val="accent1"/>
              </a:buClr>
              <a:buSzPct val="100000"/>
              <a:defRPr sz="5400">
                <a:solidFill>
                  <a:schemeClr val="accent1"/>
                </a:solidFill>
              </a:defRPr>
            </a:lvl5pPr>
            <a:lvl6pPr lvl="5">
              <a:spcBef>
                <a:spcPts val="0"/>
              </a:spcBef>
              <a:buClr>
                <a:schemeClr val="accent1"/>
              </a:buClr>
              <a:buSzPct val="100000"/>
              <a:defRPr sz="5400">
                <a:solidFill>
                  <a:schemeClr val="accent1"/>
                </a:solidFill>
              </a:defRPr>
            </a:lvl6pPr>
            <a:lvl7pPr lvl="6">
              <a:spcBef>
                <a:spcPts val="0"/>
              </a:spcBef>
              <a:buClr>
                <a:schemeClr val="accent1"/>
              </a:buClr>
              <a:buSzPct val="100000"/>
              <a:defRPr sz="5400">
                <a:solidFill>
                  <a:schemeClr val="accent1"/>
                </a:solidFill>
              </a:defRPr>
            </a:lvl7pPr>
            <a:lvl8pPr lvl="7">
              <a:spcBef>
                <a:spcPts val="0"/>
              </a:spcBef>
              <a:buClr>
                <a:schemeClr val="accent1"/>
              </a:buClr>
              <a:buSzPct val="100000"/>
              <a:defRPr sz="5400">
                <a:solidFill>
                  <a:schemeClr val="accent1"/>
                </a:solidFill>
              </a:defRPr>
            </a:lvl8pPr>
            <a:lvl9pPr lvl="8">
              <a:spcBef>
                <a:spcPts val="0"/>
              </a:spcBef>
              <a:buClr>
                <a:schemeClr val="accent1"/>
              </a:buClr>
              <a:buSzPct val="100000"/>
              <a:defRPr sz="5400">
                <a:solidFill>
                  <a:schemeClr val="accent1"/>
                </a:solidFill>
              </a:defRPr>
            </a:lvl9pPr>
          </a:lstStyle>
          <a:p>
            <a:endParaRPr/>
          </a:p>
        </p:txBody>
      </p:sp>
      <p:sp>
        <p:nvSpPr>
          <p:cNvPr id="38" name="Shape 3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cxnSp>
        <p:nvCxnSpPr>
          <p:cNvPr id="41" name="Shape 41"/>
          <p:cNvCxnSpPr/>
          <p:nvPr/>
        </p:nvCxnSpPr>
        <p:spPr>
          <a:xfrm>
            <a:off x="5029675" y="4495500"/>
            <a:ext cx="686400" cy="0"/>
          </a:xfrm>
          <a:prstGeom prst="straightConnector1">
            <a:avLst/>
          </a:prstGeom>
          <a:noFill/>
          <a:ln w="19050" cap="flat" cmpd="sng">
            <a:solidFill>
              <a:schemeClr val="lt2"/>
            </a:solidFill>
            <a:prstDash val="solid"/>
            <a:round/>
            <a:headEnd type="none" w="med" len="med"/>
            <a:tailEnd type="none" w="med" len="med"/>
          </a:ln>
        </p:spPr>
      </p:cxnSp>
      <p:sp>
        <p:nvSpPr>
          <p:cNvPr id="42" name="Shape 42"/>
          <p:cNvSpPr txBox="1">
            <a:spLocks noGrp="1"/>
          </p:cNvSpPr>
          <p:nvPr>
            <p:ph type="title"/>
          </p:nvPr>
        </p:nvSpPr>
        <p:spPr>
          <a:xfrm>
            <a:off x="265500" y="1382350"/>
            <a:ext cx="4045200" cy="1333200"/>
          </a:xfrm>
          <a:prstGeom prst="rect">
            <a:avLst/>
          </a:prstGeom>
        </p:spPr>
        <p:txBody>
          <a:bodyPr wrap="square" lIns="91425" tIns="91425" rIns="91425" bIns="91425" anchor="b" anchorCtr="0"/>
          <a:lstStyle>
            <a:lvl1pPr lvl="0" algn="ctr">
              <a:spcBef>
                <a:spcPts val="0"/>
              </a:spcBef>
              <a:buClr>
                <a:schemeClr val="lt2"/>
              </a:buClr>
              <a:buSzPct val="100000"/>
              <a:defRPr sz="4200">
                <a:solidFill>
                  <a:schemeClr val="lt2"/>
                </a:solidFill>
              </a:defRPr>
            </a:lvl1pPr>
            <a:lvl2pPr lvl="1" algn="ctr">
              <a:spcBef>
                <a:spcPts val="0"/>
              </a:spcBef>
              <a:buClr>
                <a:schemeClr val="lt2"/>
              </a:buClr>
              <a:buSzPct val="100000"/>
              <a:defRPr sz="4200">
                <a:solidFill>
                  <a:schemeClr val="lt2"/>
                </a:solidFill>
              </a:defRPr>
            </a:lvl2pPr>
            <a:lvl3pPr lvl="2" algn="ctr">
              <a:spcBef>
                <a:spcPts val="0"/>
              </a:spcBef>
              <a:buClr>
                <a:schemeClr val="lt2"/>
              </a:buClr>
              <a:buSzPct val="100000"/>
              <a:defRPr sz="4200">
                <a:solidFill>
                  <a:schemeClr val="lt2"/>
                </a:solidFill>
              </a:defRPr>
            </a:lvl3pPr>
            <a:lvl4pPr lvl="3" algn="ctr">
              <a:spcBef>
                <a:spcPts val="0"/>
              </a:spcBef>
              <a:buClr>
                <a:schemeClr val="lt2"/>
              </a:buClr>
              <a:buSzPct val="100000"/>
              <a:defRPr sz="4200">
                <a:solidFill>
                  <a:schemeClr val="lt2"/>
                </a:solidFill>
              </a:defRPr>
            </a:lvl4pPr>
            <a:lvl5pPr lvl="4" algn="ctr">
              <a:spcBef>
                <a:spcPts val="0"/>
              </a:spcBef>
              <a:buClr>
                <a:schemeClr val="lt2"/>
              </a:buClr>
              <a:buSzPct val="100000"/>
              <a:defRPr sz="4200">
                <a:solidFill>
                  <a:schemeClr val="lt2"/>
                </a:solidFill>
              </a:defRPr>
            </a:lvl5pPr>
            <a:lvl6pPr lvl="5" algn="ctr">
              <a:spcBef>
                <a:spcPts val="0"/>
              </a:spcBef>
              <a:buClr>
                <a:schemeClr val="lt2"/>
              </a:buClr>
              <a:buSzPct val="100000"/>
              <a:defRPr sz="4200">
                <a:solidFill>
                  <a:schemeClr val="lt2"/>
                </a:solidFill>
              </a:defRPr>
            </a:lvl6pPr>
            <a:lvl7pPr lvl="6" algn="ctr">
              <a:spcBef>
                <a:spcPts val="0"/>
              </a:spcBef>
              <a:buClr>
                <a:schemeClr val="lt2"/>
              </a:buClr>
              <a:buSzPct val="100000"/>
              <a:defRPr sz="4200">
                <a:solidFill>
                  <a:schemeClr val="lt2"/>
                </a:solidFill>
              </a:defRPr>
            </a:lvl7pPr>
            <a:lvl8pPr lvl="7" algn="ctr">
              <a:spcBef>
                <a:spcPts val="0"/>
              </a:spcBef>
              <a:buClr>
                <a:schemeClr val="lt2"/>
              </a:buClr>
              <a:buSzPct val="100000"/>
              <a:defRPr sz="4200">
                <a:solidFill>
                  <a:schemeClr val="lt2"/>
                </a:solidFill>
              </a:defRPr>
            </a:lvl8pPr>
            <a:lvl9pPr lvl="8" algn="ctr">
              <a:spcBef>
                <a:spcPts val="0"/>
              </a:spcBef>
              <a:buClr>
                <a:schemeClr val="lt2"/>
              </a:buClr>
              <a:buSzPct val="100000"/>
              <a:defRPr sz="4200">
                <a:solidFill>
                  <a:schemeClr val="lt2"/>
                </a:solidFill>
              </a:defRPr>
            </a:lvl9pPr>
          </a:lstStyle>
          <a:p>
            <a:endParaRPr/>
          </a:p>
        </p:txBody>
      </p:sp>
      <p:sp>
        <p:nvSpPr>
          <p:cNvPr id="43" name="Shape 43"/>
          <p:cNvSpPr txBox="1">
            <a:spLocks noGrp="1"/>
          </p:cNvSpPr>
          <p:nvPr>
            <p:ph type="subTitle" idx="1"/>
          </p:nvPr>
        </p:nvSpPr>
        <p:spPr>
          <a:xfrm>
            <a:off x="265500" y="2769001"/>
            <a:ext cx="4045200" cy="13455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a:endParaRPr/>
          </a:p>
        </p:txBody>
      </p:sp>
      <p:sp>
        <p:nvSpPr>
          <p:cNvPr id="45" name="Shape 4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8" name="Shape 4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613200"/>
          </a:xfrm>
          <a:prstGeom prst="rect">
            <a:avLst/>
          </a:prstGeom>
          <a:noFill/>
          <a:ln>
            <a:noFill/>
          </a:ln>
        </p:spPr>
        <p:txBody>
          <a:bodyPr wrap="square" lIns="91425" tIns="91425" rIns="91425" bIns="91425" anchor="t" anchorCtr="0"/>
          <a:lstStyle>
            <a:lvl1pPr lv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Shape 7"/>
          <p:cNvSpPr txBox="1">
            <a:spLocks noGrp="1"/>
          </p:cNvSpPr>
          <p:nvPr>
            <p:ph type="body" idx="1"/>
          </p:nvPr>
        </p:nvSpPr>
        <p:spPr>
          <a:xfrm>
            <a:off x="311700" y="1171600"/>
            <a:ext cx="8520600" cy="3397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1"/>
              </a:buClr>
              <a:buSzPct val="100000"/>
              <a:buFont typeface="Old Standard TT"/>
              <a:buChar char="●"/>
              <a:defRPr sz="1800">
                <a:solidFill>
                  <a:schemeClr val="dk1"/>
                </a:solidFill>
                <a:latin typeface="Old Standard TT"/>
                <a:ea typeface="Old Standard TT"/>
                <a:cs typeface="Old Standard TT"/>
                <a:sym typeface="Old Standard TT"/>
              </a:defRPr>
            </a:lvl1pPr>
            <a:lvl2pPr lvl="1">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2pPr>
            <a:lvl3pPr lvl="2">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3pPr>
            <a:lvl4pPr lvl="3">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4pPr>
            <a:lvl5pPr lvl="4">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5pPr>
            <a:lvl6pPr lvl="5">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6pPr>
            <a:lvl7pPr lvl="6">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7pPr>
            <a:lvl8pPr lvl="7">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8pPr>
            <a:lvl9pPr lvl="8">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1"/>
                </a:solidFill>
                <a:latin typeface="Old Standard TT"/>
                <a:ea typeface="Old Standard TT"/>
                <a:cs typeface="Old Standard TT"/>
                <a:sym typeface="Old Standard TT"/>
              </a:rPr>
              <a:t>‹#›</a:t>
            </a:fld>
            <a:endParaRPr lang="en" sz="1000">
              <a:solidFill>
                <a:schemeClr val="dk1"/>
              </a:solidFill>
              <a:latin typeface="Old Standard TT"/>
              <a:ea typeface="Old Standard TT"/>
              <a:cs typeface="Old Standard TT"/>
              <a:sym typeface="Old Standard T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w3.org/TR/soap/"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api.data.gov/"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oauth.net/"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blogs.sap.com/2015/03/30/"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hyperlink" Target="https://blogs.sap.com/2015/03/30/soap-rest-based-webservices-what-are-they-when-to-use-each-of-them-or-use-both/"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www.w3schools.com/html/html5_serversentevents.asp"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Serialization"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5.jpg"/></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shunnaidder/ENPM613"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programmableweb.com/news/3000-web-apis-trends-quickly-growing-directory/2011/03/08"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www.programmableweb.co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tatic2.businessinsider.com/image/570ba1ba91058425008bbc28-1200-865/bi_graphics_video-streaming-industry-chart.pn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tatic2.businessinsider.com/image/570ba1ba91058425008bbc28-1200-865/bi_graphics_video-streaming-industry-chart.pn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xmlrpc.scripting.com/"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512700" y="1893300"/>
            <a:ext cx="8118600" cy="1522800"/>
          </a:xfrm>
          <a:prstGeom prst="rect">
            <a:avLst/>
          </a:prstGeom>
        </p:spPr>
        <p:txBody>
          <a:bodyPr wrap="square" lIns="91425" tIns="91425" rIns="91425" bIns="91425" anchor="b" anchorCtr="0">
            <a:noAutofit/>
          </a:bodyPr>
          <a:lstStyle/>
          <a:p>
            <a:pPr lvl="0">
              <a:spcBef>
                <a:spcPts val="0"/>
              </a:spcBef>
              <a:buNone/>
            </a:pPr>
            <a:r>
              <a:rPr lang="en"/>
              <a:t>Web Services </a:t>
            </a:r>
          </a:p>
        </p:txBody>
      </p:sp>
      <p:sp>
        <p:nvSpPr>
          <p:cNvPr id="60" name="Shape 60"/>
          <p:cNvSpPr txBox="1">
            <a:spLocks noGrp="1"/>
          </p:cNvSpPr>
          <p:nvPr>
            <p:ph type="subTitle" idx="1"/>
          </p:nvPr>
        </p:nvSpPr>
        <p:spPr>
          <a:xfrm>
            <a:off x="512700" y="3840639"/>
            <a:ext cx="8118600" cy="787500"/>
          </a:xfrm>
          <a:prstGeom prst="rect">
            <a:avLst/>
          </a:prstGeom>
        </p:spPr>
        <p:txBody>
          <a:bodyPr wrap="square" lIns="91425" tIns="91425" rIns="91425" bIns="91425" anchor="t" anchorCtr="0">
            <a:noAutofit/>
          </a:bodyPr>
          <a:lstStyle/>
          <a:p>
            <a:pPr lvl="0">
              <a:spcBef>
                <a:spcPts val="0"/>
              </a:spcBef>
              <a:buNone/>
            </a:pPr>
            <a:r>
              <a:rPr lang="en"/>
              <a:t>REST and SOAP for Data Streaming Web Services</a:t>
            </a:r>
          </a:p>
        </p:txBody>
      </p:sp>
      <p:sp>
        <p:nvSpPr>
          <p:cNvPr id="2" name="TextBox 1"/>
          <p:cNvSpPr txBox="1"/>
          <p:nvPr/>
        </p:nvSpPr>
        <p:spPr>
          <a:xfrm>
            <a:off x="7707085" y="460637"/>
            <a:ext cx="1178597" cy="369332"/>
          </a:xfrm>
          <a:prstGeom prst="rect">
            <a:avLst/>
          </a:prstGeom>
          <a:noFill/>
        </p:spPr>
        <p:txBody>
          <a:bodyPr wrap="square" rtlCol="0">
            <a:spAutoFit/>
          </a:bodyPr>
          <a:lstStyle/>
          <a:p>
            <a:r>
              <a:rPr lang="en-US" sz="1800" b="1" dirty="0" smtClean="0">
                <a:latin typeface="Times New Roman" panose="02020603050405020304" pitchFamily="18" charset="0"/>
                <a:cs typeface="Times New Roman" panose="02020603050405020304" pitchFamily="18" charset="0"/>
              </a:rPr>
              <a:t>TEAM</a:t>
            </a:r>
            <a:r>
              <a:rPr lang="en-US" b="1" dirty="0" smtClean="0"/>
              <a:t> </a:t>
            </a:r>
            <a:r>
              <a:rPr lang="en-US" sz="1800" b="1" dirty="0" smtClean="0">
                <a:latin typeface="Times New Roman" panose="02020603050405020304" pitchFamily="18" charset="0"/>
                <a:cs typeface="Times New Roman" panose="02020603050405020304" pitchFamily="18" charset="0"/>
              </a:rPr>
              <a:t>3</a:t>
            </a:r>
            <a:endParaRPr lang="en-US" sz="1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a:t>History</a:t>
            </a:r>
          </a:p>
        </p:txBody>
      </p:sp>
      <p:sp>
        <p:nvSpPr>
          <p:cNvPr id="117" name="Shape 117"/>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457200" lvl="0" indent="-317500" rtl="0">
              <a:spcBef>
                <a:spcPts val="0"/>
              </a:spcBef>
              <a:spcAft>
                <a:spcPts val="0"/>
              </a:spcAft>
              <a:buClr>
                <a:schemeClr val="dk1"/>
              </a:buClr>
              <a:buSzPct val="100000"/>
              <a:buChar char="●"/>
            </a:pPr>
            <a:r>
              <a:rPr lang="en" sz="1400">
                <a:solidFill>
                  <a:schemeClr val="dk1"/>
                </a:solidFill>
              </a:rPr>
              <a:t>SOAP(Simple Object Access Protocol)</a:t>
            </a:r>
          </a:p>
          <a:p>
            <a:pPr marL="914400" lvl="1" indent="-317500" rtl="0">
              <a:spcBef>
                <a:spcPts val="0"/>
              </a:spcBef>
              <a:spcAft>
                <a:spcPts val="0"/>
              </a:spcAft>
              <a:buClr>
                <a:schemeClr val="dk1"/>
              </a:buClr>
              <a:buSzPct val="100000"/>
              <a:buAutoNum type="alphaLcPeriod"/>
            </a:pPr>
            <a:r>
              <a:rPr lang="en">
                <a:solidFill>
                  <a:schemeClr val="dk1"/>
                </a:solidFill>
              </a:rPr>
              <a:t>Modified version of XML-RPC</a:t>
            </a:r>
          </a:p>
          <a:p>
            <a:pPr marL="914400" lvl="1" indent="-317500" rtl="0">
              <a:spcBef>
                <a:spcPts val="0"/>
              </a:spcBef>
              <a:spcAft>
                <a:spcPts val="0"/>
              </a:spcAft>
              <a:buClr>
                <a:schemeClr val="dk1"/>
              </a:buClr>
              <a:buSzPct val="100000"/>
              <a:buAutoNum type="alphaLcPeriod"/>
            </a:pPr>
            <a:r>
              <a:rPr lang="en">
                <a:solidFill>
                  <a:schemeClr val="dk1"/>
                </a:solidFill>
              </a:rPr>
              <a:t>More powerful than XML-RPC</a:t>
            </a:r>
          </a:p>
          <a:p>
            <a:pPr marL="914400" lvl="1" indent="-317500" rtl="0">
              <a:spcBef>
                <a:spcPts val="0"/>
              </a:spcBef>
              <a:spcAft>
                <a:spcPts val="0"/>
              </a:spcAft>
              <a:buClr>
                <a:schemeClr val="dk1"/>
              </a:buClr>
              <a:buSzPct val="100000"/>
              <a:buAutoNum type="alphaLcPeriod"/>
            </a:pPr>
            <a:r>
              <a:rPr lang="en">
                <a:solidFill>
                  <a:schemeClr val="dk1"/>
                </a:solidFill>
              </a:rPr>
              <a:t>Based on WSDL and UDDI</a:t>
            </a:r>
          </a:p>
          <a:p>
            <a:pPr marL="914400" lvl="1" indent="-317500" rtl="0">
              <a:spcBef>
                <a:spcPts val="0"/>
              </a:spcBef>
              <a:spcAft>
                <a:spcPts val="0"/>
              </a:spcAft>
              <a:buClr>
                <a:schemeClr val="dk1"/>
              </a:buClr>
              <a:buSzPct val="100000"/>
              <a:buAutoNum type="alphaLcPeriod"/>
            </a:pPr>
            <a:r>
              <a:rPr lang="en" u="sng">
                <a:solidFill>
                  <a:schemeClr val="accent5"/>
                </a:solidFill>
                <a:hlinkClick r:id="rId3"/>
              </a:rPr>
              <a:t>soap standards</a:t>
            </a:r>
          </a:p>
          <a:p>
            <a:pPr marL="457200" lvl="0" indent="-69850" rtl="0">
              <a:spcBef>
                <a:spcPts val="0"/>
              </a:spcBef>
              <a:spcAft>
                <a:spcPts val="0"/>
              </a:spcAft>
              <a:buClr>
                <a:schemeClr val="dk1"/>
              </a:buClr>
              <a:buSzPct val="78571"/>
              <a:buFont typeface="Arial"/>
              <a:buNone/>
            </a:pPr>
            <a:endParaRPr sz="1400">
              <a:solidFill>
                <a:schemeClr val="dk1"/>
              </a:solidFill>
            </a:endParaRPr>
          </a:p>
          <a:p>
            <a:pPr marL="457200" lvl="0" indent="-317500" rtl="0">
              <a:spcBef>
                <a:spcPts val="0"/>
              </a:spcBef>
              <a:spcAft>
                <a:spcPts val="0"/>
              </a:spcAft>
              <a:buClr>
                <a:schemeClr val="dk1"/>
              </a:buClr>
              <a:buSzPct val="100000"/>
              <a:buChar char="●"/>
            </a:pPr>
            <a:r>
              <a:rPr lang="en" sz="1400">
                <a:solidFill>
                  <a:schemeClr val="dk1"/>
                </a:solidFill>
              </a:rPr>
              <a:t>REST(representational state transfer).</a:t>
            </a:r>
          </a:p>
          <a:p>
            <a:pPr marL="914400" lvl="1" indent="-317500" rtl="0">
              <a:spcBef>
                <a:spcPts val="0"/>
              </a:spcBef>
              <a:spcAft>
                <a:spcPts val="0"/>
              </a:spcAft>
              <a:buClr>
                <a:schemeClr val="dk1"/>
              </a:buClr>
              <a:buSzPct val="100000"/>
              <a:buAutoNum type="alphaLcPeriod"/>
            </a:pPr>
            <a:r>
              <a:rPr lang="en">
                <a:solidFill>
                  <a:schemeClr val="dk1"/>
                </a:solidFill>
              </a:rPr>
              <a:t>Architectural approach</a:t>
            </a:r>
          </a:p>
          <a:p>
            <a:pPr marL="914400" lvl="1" indent="-317500" rtl="0">
              <a:spcBef>
                <a:spcPts val="0"/>
              </a:spcBef>
              <a:spcAft>
                <a:spcPts val="0"/>
              </a:spcAft>
              <a:buClr>
                <a:schemeClr val="dk1"/>
              </a:buClr>
              <a:buSzPct val="100000"/>
              <a:buAutoNum type="alphaLcPeriod"/>
            </a:pPr>
            <a:r>
              <a:rPr lang="en">
                <a:solidFill>
                  <a:schemeClr val="dk1"/>
                </a:solidFill>
              </a:rPr>
              <a:t>SML or modern JSON</a:t>
            </a:r>
          </a:p>
          <a:p>
            <a:pPr marL="914400" lvl="1" indent="-317500" rtl="0">
              <a:spcBef>
                <a:spcPts val="0"/>
              </a:spcBef>
              <a:spcAft>
                <a:spcPts val="0"/>
              </a:spcAft>
              <a:buClr>
                <a:schemeClr val="dk1"/>
              </a:buClr>
              <a:buSzPct val="100000"/>
              <a:buAutoNum type="alphaLcPeriod"/>
            </a:pPr>
            <a:r>
              <a:rPr lang="en">
                <a:solidFill>
                  <a:schemeClr val="dk1"/>
                </a:solidFill>
              </a:rPr>
              <a:t>Stateless</a:t>
            </a:r>
          </a:p>
          <a:p>
            <a:pPr marL="914400" lvl="1" indent="-317500" rtl="0">
              <a:spcBef>
                <a:spcPts val="0"/>
              </a:spcBef>
              <a:spcAft>
                <a:spcPts val="0"/>
              </a:spcAft>
              <a:buClr>
                <a:schemeClr val="dk1"/>
              </a:buClr>
              <a:buSzPct val="100000"/>
              <a:buAutoNum type="alphaLcPeriod"/>
            </a:pPr>
            <a:r>
              <a:rPr lang="en">
                <a:solidFill>
                  <a:schemeClr val="dk1"/>
                </a:solidFill>
              </a:rPr>
              <a:t>Uses HTTP </a:t>
            </a:r>
          </a:p>
          <a:p>
            <a:pPr lvl="0">
              <a:spcBef>
                <a:spcPts val="0"/>
              </a:spcBef>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Clr>
                <a:schemeClr val="dk1"/>
              </a:buClr>
              <a:buSzPct val="36666"/>
              <a:buFont typeface="Arial"/>
              <a:buNone/>
            </a:pPr>
            <a:r>
              <a:rPr lang="en"/>
              <a:t>Assumptions</a:t>
            </a:r>
          </a:p>
        </p:txBody>
      </p:sp>
      <p:sp>
        <p:nvSpPr>
          <p:cNvPr id="123" name="Shape 123"/>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457200" lvl="0" indent="-342900" rtl="0">
              <a:spcBef>
                <a:spcPts val="0"/>
              </a:spcBef>
              <a:spcAft>
                <a:spcPts val="0"/>
              </a:spcAft>
              <a:buSzPct val="100000"/>
            </a:pPr>
            <a:r>
              <a:rPr lang="en"/>
              <a:t>The web service is created to be consumed by other software products</a:t>
            </a:r>
          </a:p>
          <a:p>
            <a:pPr marL="914400" lvl="1" indent="-317500" rtl="0">
              <a:spcBef>
                <a:spcPts val="0"/>
              </a:spcBef>
              <a:spcAft>
                <a:spcPts val="0"/>
              </a:spcAft>
              <a:buSzPct val="100000"/>
            </a:pPr>
            <a:r>
              <a:rPr lang="en"/>
              <a:t>Ex.1: </a:t>
            </a:r>
            <a:r>
              <a:rPr lang="en" u="sng">
                <a:solidFill>
                  <a:schemeClr val="hlink"/>
                </a:solidFill>
                <a:hlinkClick r:id="rId3"/>
              </a:rPr>
              <a:t>Open Government data</a:t>
            </a:r>
            <a:r>
              <a:rPr lang="en"/>
              <a:t> </a:t>
            </a:r>
          </a:p>
          <a:p>
            <a:pPr marL="914400" lvl="1" indent="-317500" rtl="0">
              <a:spcBef>
                <a:spcPts val="0"/>
              </a:spcBef>
              <a:spcAft>
                <a:spcPts val="0"/>
              </a:spcAft>
              <a:buSzPct val="100000"/>
            </a:pPr>
            <a:r>
              <a:rPr lang="en"/>
              <a:t>Ex.2:Web service-oriented Tech businesses/products (e.g. Paypal, IBM Watson, Google Maps)</a:t>
            </a:r>
          </a:p>
          <a:p>
            <a:pPr marL="457200" lvl="0" indent="-342900" rtl="0">
              <a:spcBef>
                <a:spcPts val="0"/>
              </a:spcBef>
              <a:spcAft>
                <a:spcPts val="0"/>
              </a:spcAft>
              <a:buSzPct val="100000"/>
            </a:pPr>
            <a:r>
              <a:rPr lang="en"/>
              <a:t>Use of open and well-established protocols used in different industry</a:t>
            </a:r>
          </a:p>
          <a:p>
            <a:pPr marL="457200" lvl="0" indent="-342900" rtl="0">
              <a:spcBef>
                <a:spcPts val="0"/>
              </a:spcBef>
              <a:spcAft>
                <a:spcPts val="0"/>
              </a:spcAft>
              <a:buSzPct val="100000"/>
            </a:pPr>
            <a:r>
              <a:rPr lang="en"/>
              <a:t>The communication is Internet-based</a:t>
            </a:r>
          </a:p>
          <a:p>
            <a:pPr marL="914400" lvl="1" indent="-317500" rtl="0">
              <a:spcBef>
                <a:spcPts val="0"/>
              </a:spcBef>
              <a:spcAft>
                <a:spcPts val="0"/>
              </a:spcAft>
              <a:buSzPct val="100000"/>
            </a:pPr>
            <a:r>
              <a:rPr lang="en"/>
              <a:t>HTTP protocol support to send data</a:t>
            </a:r>
          </a:p>
          <a:p>
            <a:pPr marL="457200" lvl="0" indent="-342900" rtl="0">
              <a:spcBef>
                <a:spcPts val="0"/>
              </a:spcBef>
              <a:spcAft>
                <a:spcPts val="0"/>
              </a:spcAft>
              <a:buSzPct val="100000"/>
            </a:pPr>
            <a:r>
              <a:rPr lang="en"/>
              <a:t>Web service should provide scalability</a:t>
            </a:r>
          </a:p>
          <a:p>
            <a:pPr marL="914400" lvl="1" indent="-317500" rtl="0">
              <a:spcBef>
                <a:spcPts val="0"/>
              </a:spcBef>
              <a:spcAft>
                <a:spcPts val="0"/>
              </a:spcAft>
              <a:buSzPct val="100000"/>
            </a:pPr>
            <a:r>
              <a:rPr lang="en"/>
              <a:t>As mentioned earlier, many businesses generate substantial revenue from it</a:t>
            </a:r>
          </a:p>
          <a:p>
            <a:pPr marL="1371600" lvl="2" indent="-317500">
              <a:spcBef>
                <a:spcPts val="0"/>
              </a:spcBef>
              <a:buSzPct val="100000"/>
            </a:pPr>
            <a:r>
              <a:rPr lang="en"/>
              <a:t>The more the service is consumed, the higher the revenue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Clr>
                <a:schemeClr val="dk1"/>
              </a:buClr>
              <a:buSzPct val="36666"/>
              <a:buFont typeface="Arial"/>
              <a:buNone/>
            </a:pPr>
            <a:r>
              <a:rPr lang="en"/>
              <a:t>Solution 1: SOAP</a:t>
            </a:r>
          </a:p>
        </p:txBody>
      </p:sp>
      <p:sp>
        <p:nvSpPr>
          <p:cNvPr id="129" name="Shape 129"/>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lvl="0">
              <a:spcBef>
                <a:spcPts val="0"/>
              </a:spcBef>
              <a:buNone/>
            </a:pPr>
            <a:r>
              <a:rPr lang="en"/>
              <a:t>How SOAP works?</a:t>
            </a:r>
          </a:p>
          <a:p>
            <a:pPr lvl="0">
              <a:spcBef>
                <a:spcPts val="0"/>
              </a:spcBef>
              <a:buNone/>
            </a:pPr>
            <a:endParaRPr/>
          </a:p>
        </p:txBody>
      </p:sp>
      <p:sp>
        <p:nvSpPr>
          <p:cNvPr id="130" name="Shape 130"/>
          <p:cNvSpPr/>
          <p:nvPr/>
        </p:nvSpPr>
        <p:spPr>
          <a:xfrm>
            <a:off x="3555225" y="1251700"/>
            <a:ext cx="1462200" cy="13779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31" name="Shape 131"/>
          <p:cNvSpPr/>
          <p:nvPr/>
        </p:nvSpPr>
        <p:spPr>
          <a:xfrm>
            <a:off x="5606300" y="3286850"/>
            <a:ext cx="1514700" cy="12819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32" name="Shape 132"/>
          <p:cNvSpPr/>
          <p:nvPr/>
        </p:nvSpPr>
        <p:spPr>
          <a:xfrm>
            <a:off x="1535475" y="3334075"/>
            <a:ext cx="1357200" cy="12348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a:spcBef>
                <a:spcPts val="0"/>
              </a:spcBef>
              <a:buNone/>
            </a:pPr>
            <a:r>
              <a:rPr lang="en" sz="1200"/>
              <a:t>Service Consumer</a:t>
            </a:r>
          </a:p>
        </p:txBody>
      </p:sp>
      <p:sp>
        <p:nvSpPr>
          <p:cNvPr id="133" name="Shape 133"/>
          <p:cNvSpPr/>
          <p:nvPr/>
        </p:nvSpPr>
        <p:spPr>
          <a:xfrm>
            <a:off x="3723525" y="1966950"/>
            <a:ext cx="1146474" cy="572724"/>
          </a:xfrm>
          <a:prstGeom prst="flowChartMultidocumen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r>
              <a:rPr lang="en" sz="1200"/>
              <a:t>Service Description</a:t>
            </a:r>
          </a:p>
        </p:txBody>
      </p:sp>
      <p:sp>
        <p:nvSpPr>
          <p:cNvPr id="134" name="Shape 134"/>
          <p:cNvSpPr txBox="1"/>
          <p:nvPr/>
        </p:nvSpPr>
        <p:spPr>
          <a:xfrm>
            <a:off x="3713000" y="1367400"/>
            <a:ext cx="1146600" cy="431100"/>
          </a:xfrm>
          <a:prstGeom prst="rect">
            <a:avLst/>
          </a:prstGeom>
          <a:noFill/>
          <a:ln>
            <a:noFill/>
          </a:ln>
        </p:spPr>
        <p:txBody>
          <a:bodyPr wrap="square" lIns="91425" tIns="91425" rIns="91425" bIns="91425" anchor="t" anchorCtr="0">
            <a:noAutofit/>
          </a:bodyPr>
          <a:lstStyle/>
          <a:p>
            <a:pPr lvl="0">
              <a:spcBef>
                <a:spcPts val="0"/>
              </a:spcBef>
              <a:buNone/>
            </a:pPr>
            <a:endParaRPr/>
          </a:p>
        </p:txBody>
      </p:sp>
      <p:sp>
        <p:nvSpPr>
          <p:cNvPr id="135" name="Shape 135"/>
          <p:cNvSpPr txBox="1"/>
          <p:nvPr/>
        </p:nvSpPr>
        <p:spPr>
          <a:xfrm>
            <a:off x="3628850" y="1335825"/>
            <a:ext cx="1314900" cy="473400"/>
          </a:xfrm>
          <a:prstGeom prst="rect">
            <a:avLst/>
          </a:prstGeom>
          <a:noFill/>
          <a:ln>
            <a:noFill/>
          </a:ln>
        </p:spPr>
        <p:txBody>
          <a:bodyPr wrap="square" lIns="91425" tIns="91425" rIns="91425" bIns="91425" anchor="t" anchorCtr="0">
            <a:noAutofit/>
          </a:bodyPr>
          <a:lstStyle/>
          <a:p>
            <a:pPr lvl="0">
              <a:spcBef>
                <a:spcPts val="0"/>
              </a:spcBef>
              <a:buNone/>
            </a:pPr>
            <a:r>
              <a:rPr lang="en" sz="1200"/>
              <a:t>Service Registry</a:t>
            </a:r>
          </a:p>
        </p:txBody>
      </p:sp>
      <p:sp>
        <p:nvSpPr>
          <p:cNvPr id="136" name="Shape 136"/>
          <p:cNvSpPr/>
          <p:nvPr/>
        </p:nvSpPr>
        <p:spPr>
          <a:xfrm>
            <a:off x="5606300" y="3286850"/>
            <a:ext cx="336600" cy="12819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37" name="Shape 137"/>
          <p:cNvSpPr txBox="1"/>
          <p:nvPr/>
        </p:nvSpPr>
        <p:spPr>
          <a:xfrm>
            <a:off x="6090213" y="3997000"/>
            <a:ext cx="883500" cy="473400"/>
          </a:xfrm>
          <a:prstGeom prst="rect">
            <a:avLst/>
          </a:prstGeom>
          <a:noFill/>
          <a:ln>
            <a:noFill/>
          </a:ln>
        </p:spPr>
        <p:txBody>
          <a:bodyPr wrap="square" lIns="91425" tIns="91425" rIns="91425" bIns="91425" anchor="t" anchorCtr="0">
            <a:noAutofit/>
          </a:bodyPr>
          <a:lstStyle/>
          <a:p>
            <a:pPr lvl="0">
              <a:spcBef>
                <a:spcPts val="0"/>
              </a:spcBef>
              <a:buNone/>
            </a:pPr>
            <a:r>
              <a:rPr lang="en" sz="1200"/>
              <a:t>Service Provider</a:t>
            </a:r>
          </a:p>
        </p:txBody>
      </p:sp>
      <p:sp>
        <p:nvSpPr>
          <p:cNvPr id="138" name="Shape 138"/>
          <p:cNvSpPr/>
          <p:nvPr/>
        </p:nvSpPr>
        <p:spPr>
          <a:xfrm>
            <a:off x="6048150" y="3397450"/>
            <a:ext cx="967626" cy="526014"/>
          </a:xfrm>
          <a:prstGeom prst="flowChartDocumen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r>
              <a:rPr lang="en" sz="1200"/>
              <a:t>Service description</a:t>
            </a:r>
          </a:p>
        </p:txBody>
      </p:sp>
      <p:sp>
        <p:nvSpPr>
          <p:cNvPr id="139" name="Shape 139"/>
          <p:cNvSpPr txBox="1"/>
          <p:nvPr/>
        </p:nvSpPr>
        <p:spPr>
          <a:xfrm rot="-5400000">
            <a:off x="5064650" y="3770000"/>
            <a:ext cx="1419900" cy="315600"/>
          </a:xfrm>
          <a:prstGeom prst="rect">
            <a:avLst/>
          </a:prstGeom>
          <a:noFill/>
          <a:ln>
            <a:noFill/>
          </a:ln>
        </p:spPr>
        <p:txBody>
          <a:bodyPr wrap="square" lIns="91425" tIns="91425" rIns="91425" bIns="91425" anchor="t" anchorCtr="0">
            <a:noAutofit/>
          </a:bodyPr>
          <a:lstStyle/>
          <a:p>
            <a:pPr lvl="0">
              <a:spcBef>
                <a:spcPts val="0"/>
              </a:spcBef>
              <a:buNone/>
            </a:pPr>
            <a:r>
              <a:rPr lang="en" sz="1200"/>
              <a:t>Service Interface</a:t>
            </a:r>
          </a:p>
        </p:txBody>
      </p:sp>
      <p:cxnSp>
        <p:nvCxnSpPr>
          <p:cNvPr id="140" name="Shape 140"/>
          <p:cNvCxnSpPr>
            <a:stCxn id="132" idx="0"/>
            <a:endCxn id="130" idx="1"/>
          </p:cNvCxnSpPr>
          <p:nvPr/>
        </p:nvCxnSpPr>
        <p:spPr>
          <a:xfrm rot="10800000" flipH="1">
            <a:off x="2214075" y="1940575"/>
            <a:ext cx="1341300" cy="1393500"/>
          </a:xfrm>
          <a:prstGeom prst="straightConnector1">
            <a:avLst/>
          </a:prstGeom>
          <a:noFill/>
          <a:ln w="9525" cap="flat" cmpd="sng">
            <a:solidFill>
              <a:schemeClr val="dk2"/>
            </a:solidFill>
            <a:prstDash val="solid"/>
            <a:round/>
            <a:headEnd type="triangle" w="lg" len="lg"/>
            <a:tailEnd type="triangle" w="lg" len="lg"/>
          </a:ln>
        </p:spPr>
      </p:cxnSp>
      <p:cxnSp>
        <p:nvCxnSpPr>
          <p:cNvPr id="141" name="Shape 141"/>
          <p:cNvCxnSpPr>
            <a:stCxn id="131" idx="0"/>
            <a:endCxn id="130" idx="3"/>
          </p:cNvCxnSpPr>
          <p:nvPr/>
        </p:nvCxnSpPr>
        <p:spPr>
          <a:xfrm rot="10800000">
            <a:off x="5017550" y="1940750"/>
            <a:ext cx="1346100" cy="1346100"/>
          </a:xfrm>
          <a:prstGeom prst="straightConnector1">
            <a:avLst/>
          </a:prstGeom>
          <a:noFill/>
          <a:ln w="9525" cap="flat" cmpd="sng">
            <a:solidFill>
              <a:schemeClr val="dk2"/>
            </a:solidFill>
            <a:prstDash val="solid"/>
            <a:round/>
            <a:headEnd type="triangle" w="lg" len="lg"/>
            <a:tailEnd type="triangle" w="lg" len="lg"/>
          </a:ln>
        </p:spPr>
      </p:cxnSp>
      <p:cxnSp>
        <p:nvCxnSpPr>
          <p:cNvPr id="142" name="Shape 142"/>
          <p:cNvCxnSpPr>
            <a:stCxn id="132" idx="3"/>
            <a:endCxn id="139" idx="0"/>
          </p:cNvCxnSpPr>
          <p:nvPr/>
        </p:nvCxnSpPr>
        <p:spPr>
          <a:xfrm rot="10800000" flipH="1">
            <a:off x="2892675" y="3927775"/>
            <a:ext cx="2724000" cy="23700"/>
          </a:xfrm>
          <a:prstGeom prst="straightConnector1">
            <a:avLst/>
          </a:prstGeom>
          <a:noFill/>
          <a:ln w="9525" cap="flat" cmpd="sng">
            <a:solidFill>
              <a:schemeClr val="dk2"/>
            </a:solidFill>
            <a:prstDash val="solid"/>
            <a:round/>
            <a:headEnd type="triangle" w="lg" len="lg"/>
            <a:tailEnd type="triangle" w="lg" len="lg"/>
          </a:ln>
        </p:spPr>
      </p:cxnSp>
      <p:sp>
        <p:nvSpPr>
          <p:cNvPr id="143" name="Shape 143"/>
          <p:cNvSpPr txBox="1"/>
          <p:nvPr/>
        </p:nvSpPr>
        <p:spPr>
          <a:xfrm>
            <a:off x="2555975" y="2555975"/>
            <a:ext cx="736200" cy="305100"/>
          </a:xfrm>
          <a:prstGeom prst="rect">
            <a:avLst/>
          </a:prstGeom>
          <a:noFill/>
          <a:ln>
            <a:noFill/>
          </a:ln>
        </p:spPr>
        <p:txBody>
          <a:bodyPr wrap="square" lIns="91425" tIns="91425" rIns="91425" bIns="91425" anchor="t" anchorCtr="0">
            <a:noAutofit/>
          </a:bodyPr>
          <a:lstStyle/>
          <a:p>
            <a:pPr lvl="0">
              <a:spcBef>
                <a:spcPts val="0"/>
              </a:spcBef>
              <a:buNone/>
            </a:pPr>
            <a:r>
              <a:rPr lang="en"/>
              <a:t>SOAP</a:t>
            </a:r>
          </a:p>
        </p:txBody>
      </p:sp>
      <p:sp>
        <p:nvSpPr>
          <p:cNvPr id="144" name="Shape 144"/>
          <p:cNvSpPr txBox="1"/>
          <p:nvPr/>
        </p:nvSpPr>
        <p:spPr>
          <a:xfrm>
            <a:off x="5280475" y="2484775"/>
            <a:ext cx="736200" cy="305100"/>
          </a:xfrm>
          <a:prstGeom prst="rect">
            <a:avLst/>
          </a:prstGeom>
          <a:noFill/>
          <a:ln>
            <a:noFill/>
          </a:ln>
        </p:spPr>
        <p:txBody>
          <a:bodyPr wrap="square" lIns="91425" tIns="91425" rIns="91425" bIns="91425" anchor="t" anchorCtr="0">
            <a:noAutofit/>
          </a:bodyPr>
          <a:lstStyle/>
          <a:p>
            <a:pPr lvl="0" rtl="0">
              <a:spcBef>
                <a:spcPts val="0"/>
              </a:spcBef>
              <a:buNone/>
            </a:pPr>
            <a:r>
              <a:rPr lang="en"/>
              <a:t>SOAP</a:t>
            </a:r>
          </a:p>
        </p:txBody>
      </p:sp>
      <p:sp>
        <p:nvSpPr>
          <p:cNvPr id="145" name="Shape 145"/>
          <p:cNvSpPr txBox="1"/>
          <p:nvPr/>
        </p:nvSpPr>
        <p:spPr>
          <a:xfrm>
            <a:off x="3886638" y="3864675"/>
            <a:ext cx="736200" cy="305100"/>
          </a:xfrm>
          <a:prstGeom prst="rect">
            <a:avLst/>
          </a:prstGeom>
          <a:noFill/>
          <a:ln>
            <a:noFill/>
          </a:ln>
        </p:spPr>
        <p:txBody>
          <a:bodyPr wrap="square" lIns="91425" tIns="91425" rIns="91425" bIns="91425" anchor="t" anchorCtr="0">
            <a:noAutofit/>
          </a:bodyPr>
          <a:lstStyle/>
          <a:p>
            <a:pPr lvl="0" rtl="0">
              <a:spcBef>
                <a:spcPts val="0"/>
              </a:spcBef>
              <a:buNone/>
            </a:pPr>
            <a:r>
              <a:rPr lang="en"/>
              <a:t>SOAP</a:t>
            </a:r>
          </a:p>
        </p:txBody>
      </p:sp>
      <p:sp>
        <p:nvSpPr>
          <p:cNvPr id="146" name="Shape 146"/>
          <p:cNvSpPr txBox="1"/>
          <p:nvPr/>
        </p:nvSpPr>
        <p:spPr>
          <a:xfrm>
            <a:off x="6931650" y="2726575"/>
            <a:ext cx="967500" cy="268200"/>
          </a:xfrm>
          <a:prstGeom prst="rect">
            <a:avLst/>
          </a:prstGeom>
          <a:noFill/>
          <a:ln>
            <a:noFill/>
          </a:ln>
        </p:spPr>
        <p:txBody>
          <a:bodyPr wrap="square" lIns="91425" tIns="91425" rIns="91425" bIns="91425" anchor="t" anchorCtr="0">
            <a:noAutofit/>
          </a:bodyPr>
          <a:lstStyle/>
          <a:p>
            <a:pPr lvl="0" algn="ctr">
              <a:spcBef>
                <a:spcPts val="0"/>
              </a:spcBef>
              <a:buNone/>
            </a:pPr>
            <a:r>
              <a:rPr lang="en"/>
              <a:t>WSDL</a:t>
            </a:r>
          </a:p>
        </p:txBody>
      </p:sp>
      <p:cxnSp>
        <p:nvCxnSpPr>
          <p:cNvPr id="147" name="Shape 147"/>
          <p:cNvCxnSpPr>
            <a:stCxn id="138" idx="0"/>
            <a:endCxn id="146" idx="2"/>
          </p:cNvCxnSpPr>
          <p:nvPr/>
        </p:nvCxnSpPr>
        <p:spPr>
          <a:xfrm rot="10800000" flipH="1">
            <a:off x="6531963" y="2994850"/>
            <a:ext cx="883500" cy="402600"/>
          </a:xfrm>
          <a:prstGeom prst="straightConnector1">
            <a:avLst/>
          </a:prstGeom>
          <a:noFill/>
          <a:ln w="9525" cap="flat" cmpd="sng">
            <a:solidFill>
              <a:schemeClr val="dk2"/>
            </a:solidFill>
            <a:prstDash val="solid"/>
            <a:round/>
            <a:headEnd type="triangle" w="lg" len="lg"/>
            <a:tailEnd type="none" w="lg" len="lg"/>
          </a:ln>
        </p:spPr>
      </p:cxnSp>
      <p:sp>
        <p:nvSpPr>
          <p:cNvPr id="148" name="Shape 148"/>
          <p:cNvSpPr/>
          <p:nvPr/>
        </p:nvSpPr>
        <p:spPr>
          <a:xfrm>
            <a:off x="5753575" y="1966950"/>
            <a:ext cx="778500" cy="268200"/>
          </a:xfrm>
          <a:prstGeom prst="rect">
            <a:avLst/>
          </a:prstGeom>
          <a:solidFill>
            <a:srgbClr val="F9CB9C"/>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r>
              <a:rPr lang="en"/>
              <a:t>Publish</a:t>
            </a:r>
          </a:p>
        </p:txBody>
      </p:sp>
      <p:sp>
        <p:nvSpPr>
          <p:cNvPr id="149" name="Shape 149"/>
          <p:cNvSpPr/>
          <p:nvPr/>
        </p:nvSpPr>
        <p:spPr>
          <a:xfrm>
            <a:off x="2040575" y="1966950"/>
            <a:ext cx="778500" cy="268200"/>
          </a:xfrm>
          <a:prstGeom prst="rect">
            <a:avLst/>
          </a:prstGeom>
          <a:solidFill>
            <a:srgbClr val="F9CB9C"/>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Find</a:t>
            </a:r>
          </a:p>
        </p:txBody>
      </p:sp>
      <p:sp>
        <p:nvSpPr>
          <p:cNvPr id="150" name="Shape 150"/>
          <p:cNvSpPr/>
          <p:nvPr/>
        </p:nvSpPr>
        <p:spPr>
          <a:xfrm>
            <a:off x="3865488" y="4470400"/>
            <a:ext cx="778500" cy="268200"/>
          </a:xfrm>
          <a:prstGeom prst="rect">
            <a:avLst/>
          </a:prstGeom>
          <a:solidFill>
            <a:srgbClr val="F9CB9C"/>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Bind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p:nvPr/>
        </p:nvSpPr>
        <p:spPr>
          <a:xfrm>
            <a:off x="7345875" y="756950"/>
            <a:ext cx="1420200" cy="1362000"/>
          </a:xfrm>
          <a:prstGeom prst="rect">
            <a:avLst/>
          </a:prstGeom>
          <a:solidFill>
            <a:srgbClr val="EA9999"/>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56" name="Shape 156"/>
          <p:cNvSpPr txBox="1">
            <a:spLocks noGrp="1"/>
          </p:cNvSpPr>
          <p:nvPr>
            <p:ph type="title"/>
          </p:nvPr>
        </p:nvSpPr>
        <p:spPr>
          <a:xfrm>
            <a:off x="343250" y="138500"/>
            <a:ext cx="8520600" cy="613200"/>
          </a:xfrm>
          <a:prstGeom prst="rect">
            <a:avLst/>
          </a:prstGeom>
        </p:spPr>
        <p:txBody>
          <a:bodyPr wrap="square" lIns="91425" tIns="91425" rIns="91425" bIns="91425" anchor="t" anchorCtr="0">
            <a:noAutofit/>
          </a:bodyPr>
          <a:lstStyle/>
          <a:p>
            <a:pPr lvl="0">
              <a:spcBef>
                <a:spcPts val="0"/>
              </a:spcBef>
              <a:buNone/>
            </a:pPr>
            <a:r>
              <a:rPr lang="en" sz="2400"/>
              <a:t>Solution 1:SOAP</a:t>
            </a:r>
          </a:p>
        </p:txBody>
      </p:sp>
      <p:sp>
        <p:nvSpPr>
          <p:cNvPr id="157" name="Shape 157"/>
          <p:cNvSpPr/>
          <p:nvPr/>
        </p:nvSpPr>
        <p:spPr>
          <a:xfrm>
            <a:off x="609325" y="915238"/>
            <a:ext cx="1293900" cy="347100"/>
          </a:xfrm>
          <a:prstGeom prst="rect">
            <a:avLst/>
          </a:prstGeom>
          <a:solidFill>
            <a:srgbClr val="9FC5E8"/>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a:spcBef>
                <a:spcPts val="0"/>
              </a:spcBef>
              <a:buNone/>
            </a:pPr>
            <a:r>
              <a:rPr lang="en" sz="1200" b="1"/>
              <a:t>Service consumer</a:t>
            </a:r>
          </a:p>
        </p:txBody>
      </p:sp>
      <p:sp>
        <p:nvSpPr>
          <p:cNvPr id="158" name="Shape 158"/>
          <p:cNvSpPr/>
          <p:nvPr/>
        </p:nvSpPr>
        <p:spPr>
          <a:xfrm>
            <a:off x="609325" y="1495250"/>
            <a:ext cx="1293900" cy="613200"/>
          </a:xfrm>
          <a:prstGeom prst="rect">
            <a:avLst/>
          </a:prstGeom>
          <a:solidFill>
            <a:srgbClr val="9FC5E8"/>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a:spcBef>
                <a:spcPts val="0"/>
              </a:spcBef>
              <a:buNone/>
            </a:pPr>
            <a:r>
              <a:rPr lang="en" sz="1200" b="1"/>
              <a:t>Invoke service method</a:t>
            </a:r>
          </a:p>
        </p:txBody>
      </p:sp>
      <p:sp>
        <p:nvSpPr>
          <p:cNvPr id="159" name="Shape 159"/>
          <p:cNvSpPr/>
          <p:nvPr/>
        </p:nvSpPr>
        <p:spPr>
          <a:xfrm>
            <a:off x="2657838" y="1586300"/>
            <a:ext cx="967800" cy="431100"/>
          </a:xfrm>
          <a:prstGeom prst="rect">
            <a:avLst/>
          </a:prstGeom>
          <a:solidFill>
            <a:srgbClr val="F9CB9C"/>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a:spcBef>
                <a:spcPts val="0"/>
              </a:spcBef>
              <a:buNone/>
            </a:pPr>
            <a:r>
              <a:rPr lang="en" sz="1200"/>
              <a:t>Data</a:t>
            </a:r>
          </a:p>
        </p:txBody>
      </p:sp>
      <p:sp>
        <p:nvSpPr>
          <p:cNvPr id="160" name="Shape 160"/>
          <p:cNvSpPr/>
          <p:nvPr/>
        </p:nvSpPr>
        <p:spPr>
          <a:xfrm>
            <a:off x="4126350" y="1495250"/>
            <a:ext cx="868800" cy="613200"/>
          </a:xfrm>
          <a:prstGeom prst="rect">
            <a:avLst/>
          </a:prstGeom>
          <a:solidFill>
            <a:srgbClr val="D9D9D9"/>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a:spcBef>
                <a:spcPts val="0"/>
              </a:spcBef>
              <a:buNone/>
            </a:pPr>
            <a:r>
              <a:rPr lang="en" sz="1200"/>
              <a:t>&lt;data&gt;</a:t>
            </a:r>
          </a:p>
          <a:p>
            <a:pPr lvl="0" algn="ctr">
              <a:spcBef>
                <a:spcPts val="0"/>
              </a:spcBef>
              <a:buNone/>
            </a:pPr>
            <a:r>
              <a:rPr lang="en" sz="1200"/>
              <a:t>1232434</a:t>
            </a:r>
          </a:p>
          <a:p>
            <a:pPr lvl="0" algn="ctr">
              <a:spcBef>
                <a:spcPts val="0"/>
              </a:spcBef>
              <a:buNone/>
            </a:pPr>
            <a:r>
              <a:rPr lang="en" sz="1200"/>
              <a:t>&lt;/data&gt;</a:t>
            </a:r>
          </a:p>
        </p:txBody>
      </p:sp>
      <p:sp>
        <p:nvSpPr>
          <p:cNvPr id="161" name="Shape 161"/>
          <p:cNvSpPr/>
          <p:nvPr/>
        </p:nvSpPr>
        <p:spPr>
          <a:xfrm>
            <a:off x="5625150" y="1014650"/>
            <a:ext cx="1136100" cy="1093800"/>
          </a:xfrm>
          <a:prstGeom prst="rect">
            <a:avLst/>
          </a:prstGeom>
          <a:solidFill>
            <a:srgbClr val="9FC5E8"/>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62" name="Shape 162"/>
          <p:cNvSpPr/>
          <p:nvPr/>
        </p:nvSpPr>
        <p:spPr>
          <a:xfrm>
            <a:off x="5758800" y="1389050"/>
            <a:ext cx="868800" cy="613200"/>
          </a:xfrm>
          <a:prstGeom prst="rect">
            <a:avLst/>
          </a:prstGeom>
          <a:solidFill>
            <a:srgbClr val="D9D9D9"/>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sz="1200"/>
              <a:t>&lt;data&gt;</a:t>
            </a:r>
          </a:p>
          <a:p>
            <a:pPr lvl="0" algn="ctr" rtl="0">
              <a:spcBef>
                <a:spcPts val="0"/>
              </a:spcBef>
              <a:buNone/>
            </a:pPr>
            <a:r>
              <a:rPr lang="en" sz="1200"/>
              <a:t>1232434</a:t>
            </a:r>
          </a:p>
          <a:p>
            <a:pPr lvl="0" algn="ctr" rtl="0">
              <a:spcBef>
                <a:spcPts val="0"/>
              </a:spcBef>
              <a:buNone/>
            </a:pPr>
            <a:r>
              <a:rPr lang="en" sz="1200"/>
              <a:t>&lt;/data&gt;</a:t>
            </a:r>
          </a:p>
        </p:txBody>
      </p:sp>
      <p:sp>
        <p:nvSpPr>
          <p:cNvPr id="163" name="Shape 163"/>
          <p:cNvSpPr/>
          <p:nvPr/>
        </p:nvSpPr>
        <p:spPr>
          <a:xfrm>
            <a:off x="5625150" y="1014650"/>
            <a:ext cx="1136100" cy="257700"/>
          </a:xfrm>
          <a:prstGeom prst="rect">
            <a:avLst/>
          </a:prstGeom>
          <a:solidFill>
            <a:srgbClr val="9FC5E8"/>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a:spcBef>
                <a:spcPts val="0"/>
              </a:spcBef>
              <a:buNone/>
            </a:pPr>
            <a:r>
              <a:rPr lang="en" sz="1200"/>
              <a:t>Header</a:t>
            </a:r>
          </a:p>
        </p:txBody>
      </p:sp>
      <p:sp>
        <p:nvSpPr>
          <p:cNvPr id="164" name="Shape 164"/>
          <p:cNvSpPr/>
          <p:nvPr/>
        </p:nvSpPr>
        <p:spPr>
          <a:xfrm>
            <a:off x="7353975" y="751700"/>
            <a:ext cx="1412100" cy="257700"/>
          </a:xfrm>
          <a:prstGeom prst="rect">
            <a:avLst/>
          </a:prstGeom>
          <a:solidFill>
            <a:srgbClr val="EA9999"/>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a:spcBef>
                <a:spcPts val="0"/>
              </a:spcBef>
              <a:buNone/>
            </a:pPr>
            <a:r>
              <a:rPr lang="en" sz="1200"/>
              <a:t>Header</a:t>
            </a:r>
          </a:p>
        </p:txBody>
      </p:sp>
      <p:sp>
        <p:nvSpPr>
          <p:cNvPr id="165" name="Shape 165"/>
          <p:cNvSpPr/>
          <p:nvPr/>
        </p:nvSpPr>
        <p:spPr>
          <a:xfrm>
            <a:off x="7487925" y="1014650"/>
            <a:ext cx="1136100" cy="1093800"/>
          </a:xfrm>
          <a:prstGeom prst="rect">
            <a:avLst/>
          </a:prstGeom>
          <a:solidFill>
            <a:srgbClr val="9FC5E8"/>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66" name="Shape 166"/>
          <p:cNvSpPr/>
          <p:nvPr/>
        </p:nvSpPr>
        <p:spPr>
          <a:xfrm>
            <a:off x="7621575" y="1389050"/>
            <a:ext cx="868800" cy="613200"/>
          </a:xfrm>
          <a:prstGeom prst="rect">
            <a:avLst/>
          </a:prstGeom>
          <a:solidFill>
            <a:srgbClr val="D9D9D9"/>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sz="1200"/>
              <a:t>&lt;data&gt;</a:t>
            </a:r>
          </a:p>
          <a:p>
            <a:pPr lvl="0" algn="ctr" rtl="0">
              <a:spcBef>
                <a:spcPts val="0"/>
              </a:spcBef>
              <a:buNone/>
            </a:pPr>
            <a:r>
              <a:rPr lang="en" sz="1200"/>
              <a:t>1232434</a:t>
            </a:r>
          </a:p>
          <a:p>
            <a:pPr lvl="0" algn="ctr" rtl="0">
              <a:spcBef>
                <a:spcPts val="0"/>
              </a:spcBef>
              <a:buNone/>
            </a:pPr>
            <a:r>
              <a:rPr lang="en" sz="1200"/>
              <a:t>&lt;/data&gt;</a:t>
            </a:r>
          </a:p>
        </p:txBody>
      </p:sp>
      <p:sp>
        <p:nvSpPr>
          <p:cNvPr id="167" name="Shape 167"/>
          <p:cNvSpPr/>
          <p:nvPr/>
        </p:nvSpPr>
        <p:spPr>
          <a:xfrm>
            <a:off x="7487925" y="1014650"/>
            <a:ext cx="1136100" cy="257700"/>
          </a:xfrm>
          <a:prstGeom prst="rect">
            <a:avLst/>
          </a:prstGeom>
          <a:solidFill>
            <a:srgbClr val="9FC5E8"/>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sz="1200"/>
              <a:t>Header</a:t>
            </a:r>
          </a:p>
        </p:txBody>
      </p:sp>
      <p:sp>
        <p:nvSpPr>
          <p:cNvPr id="168" name="Shape 168"/>
          <p:cNvSpPr/>
          <p:nvPr/>
        </p:nvSpPr>
        <p:spPr>
          <a:xfrm>
            <a:off x="7314325" y="3297425"/>
            <a:ext cx="1420200" cy="1362000"/>
          </a:xfrm>
          <a:prstGeom prst="rect">
            <a:avLst/>
          </a:prstGeom>
          <a:solidFill>
            <a:srgbClr val="EA9999"/>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69" name="Shape 169"/>
          <p:cNvSpPr/>
          <p:nvPr/>
        </p:nvSpPr>
        <p:spPr>
          <a:xfrm>
            <a:off x="704725" y="3466213"/>
            <a:ext cx="1293900" cy="347100"/>
          </a:xfrm>
          <a:prstGeom prst="rect">
            <a:avLst/>
          </a:prstGeom>
          <a:solidFill>
            <a:srgbClr val="9FC5E8"/>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sz="1200" b="1"/>
              <a:t>Service Provider</a:t>
            </a:r>
          </a:p>
        </p:txBody>
      </p:sp>
      <p:sp>
        <p:nvSpPr>
          <p:cNvPr id="170" name="Shape 170"/>
          <p:cNvSpPr/>
          <p:nvPr/>
        </p:nvSpPr>
        <p:spPr>
          <a:xfrm>
            <a:off x="704725" y="4104575"/>
            <a:ext cx="1293900" cy="496500"/>
          </a:xfrm>
          <a:prstGeom prst="rect">
            <a:avLst/>
          </a:prstGeom>
          <a:solidFill>
            <a:srgbClr val="9FC5E8"/>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sz="1200" b="1"/>
              <a:t>Service Endpoint</a:t>
            </a:r>
          </a:p>
        </p:txBody>
      </p:sp>
      <p:sp>
        <p:nvSpPr>
          <p:cNvPr id="171" name="Shape 171"/>
          <p:cNvSpPr/>
          <p:nvPr/>
        </p:nvSpPr>
        <p:spPr>
          <a:xfrm>
            <a:off x="2577938" y="4137275"/>
            <a:ext cx="967800" cy="431100"/>
          </a:xfrm>
          <a:prstGeom prst="rect">
            <a:avLst/>
          </a:prstGeom>
          <a:solidFill>
            <a:srgbClr val="F9CB9C"/>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sz="1200"/>
              <a:t>Data</a:t>
            </a:r>
          </a:p>
        </p:txBody>
      </p:sp>
      <p:sp>
        <p:nvSpPr>
          <p:cNvPr id="172" name="Shape 172"/>
          <p:cNvSpPr/>
          <p:nvPr/>
        </p:nvSpPr>
        <p:spPr>
          <a:xfrm>
            <a:off x="4125075" y="4046225"/>
            <a:ext cx="868800" cy="613200"/>
          </a:xfrm>
          <a:prstGeom prst="rect">
            <a:avLst/>
          </a:prstGeom>
          <a:solidFill>
            <a:srgbClr val="D9D9D9"/>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sz="1200"/>
              <a:t>&lt;data&gt;</a:t>
            </a:r>
          </a:p>
          <a:p>
            <a:pPr lvl="0" algn="ctr" rtl="0">
              <a:spcBef>
                <a:spcPts val="0"/>
              </a:spcBef>
              <a:buNone/>
            </a:pPr>
            <a:r>
              <a:rPr lang="en" sz="1200"/>
              <a:t>1232434</a:t>
            </a:r>
          </a:p>
          <a:p>
            <a:pPr lvl="0" algn="ctr" rtl="0">
              <a:spcBef>
                <a:spcPts val="0"/>
              </a:spcBef>
              <a:buNone/>
            </a:pPr>
            <a:r>
              <a:rPr lang="en" sz="1200"/>
              <a:t>&lt;/data&gt;</a:t>
            </a:r>
          </a:p>
        </p:txBody>
      </p:sp>
      <p:sp>
        <p:nvSpPr>
          <p:cNvPr id="173" name="Shape 173"/>
          <p:cNvSpPr/>
          <p:nvPr/>
        </p:nvSpPr>
        <p:spPr>
          <a:xfrm>
            <a:off x="5593600" y="3576125"/>
            <a:ext cx="1136100" cy="1093800"/>
          </a:xfrm>
          <a:prstGeom prst="rect">
            <a:avLst/>
          </a:prstGeom>
          <a:solidFill>
            <a:srgbClr val="9FC5E8"/>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74" name="Shape 174"/>
          <p:cNvSpPr/>
          <p:nvPr/>
        </p:nvSpPr>
        <p:spPr>
          <a:xfrm>
            <a:off x="5727250" y="3950525"/>
            <a:ext cx="868800" cy="613200"/>
          </a:xfrm>
          <a:prstGeom prst="rect">
            <a:avLst/>
          </a:prstGeom>
          <a:solidFill>
            <a:srgbClr val="D9D9D9"/>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sz="1200"/>
              <a:t>&lt;data&gt;</a:t>
            </a:r>
          </a:p>
          <a:p>
            <a:pPr lvl="0" algn="ctr" rtl="0">
              <a:spcBef>
                <a:spcPts val="0"/>
              </a:spcBef>
              <a:buNone/>
            </a:pPr>
            <a:r>
              <a:rPr lang="en" sz="1200"/>
              <a:t>1232434</a:t>
            </a:r>
          </a:p>
          <a:p>
            <a:pPr lvl="0" algn="ctr" rtl="0">
              <a:spcBef>
                <a:spcPts val="0"/>
              </a:spcBef>
              <a:buNone/>
            </a:pPr>
            <a:r>
              <a:rPr lang="en" sz="1200"/>
              <a:t>&lt;/data&gt;</a:t>
            </a:r>
          </a:p>
        </p:txBody>
      </p:sp>
      <p:sp>
        <p:nvSpPr>
          <p:cNvPr id="175" name="Shape 175"/>
          <p:cNvSpPr/>
          <p:nvPr/>
        </p:nvSpPr>
        <p:spPr>
          <a:xfrm>
            <a:off x="5593600" y="3576125"/>
            <a:ext cx="1136100" cy="257700"/>
          </a:xfrm>
          <a:prstGeom prst="rect">
            <a:avLst/>
          </a:prstGeom>
          <a:solidFill>
            <a:srgbClr val="9FC5E8"/>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sz="1200"/>
              <a:t>Header</a:t>
            </a:r>
          </a:p>
        </p:txBody>
      </p:sp>
      <p:sp>
        <p:nvSpPr>
          <p:cNvPr id="176" name="Shape 176"/>
          <p:cNvSpPr/>
          <p:nvPr/>
        </p:nvSpPr>
        <p:spPr>
          <a:xfrm>
            <a:off x="7322425" y="3292175"/>
            <a:ext cx="1412100" cy="257700"/>
          </a:xfrm>
          <a:prstGeom prst="rect">
            <a:avLst/>
          </a:prstGeom>
          <a:solidFill>
            <a:srgbClr val="EA9999"/>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sz="1200"/>
              <a:t>Header</a:t>
            </a:r>
          </a:p>
        </p:txBody>
      </p:sp>
      <p:sp>
        <p:nvSpPr>
          <p:cNvPr id="177" name="Shape 177"/>
          <p:cNvSpPr/>
          <p:nvPr/>
        </p:nvSpPr>
        <p:spPr>
          <a:xfrm>
            <a:off x="7456375" y="3555125"/>
            <a:ext cx="1136100" cy="1093800"/>
          </a:xfrm>
          <a:prstGeom prst="rect">
            <a:avLst/>
          </a:prstGeom>
          <a:solidFill>
            <a:srgbClr val="9FC5E8"/>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78" name="Shape 178"/>
          <p:cNvSpPr/>
          <p:nvPr/>
        </p:nvSpPr>
        <p:spPr>
          <a:xfrm>
            <a:off x="7590025" y="3929525"/>
            <a:ext cx="868800" cy="613200"/>
          </a:xfrm>
          <a:prstGeom prst="rect">
            <a:avLst/>
          </a:prstGeom>
          <a:solidFill>
            <a:srgbClr val="D9D9D9"/>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sz="1200"/>
              <a:t>&lt;data&gt;</a:t>
            </a:r>
          </a:p>
          <a:p>
            <a:pPr lvl="0" algn="ctr" rtl="0">
              <a:spcBef>
                <a:spcPts val="0"/>
              </a:spcBef>
              <a:buNone/>
            </a:pPr>
            <a:r>
              <a:rPr lang="en" sz="1200"/>
              <a:t>1232434</a:t>
            </a:r>
          </a:p>
          <a:p>
            <a:pPr lvl="0" algn="ctr" rtl="0">
              <a:spcBef>
                <a:spcPts val="0"/>
              </a:spcBef>
              <a:buNone/>
            </a:pPr>
            <a:r>
              <a:rPr lang="en" sz="1200"/>
              <a:t>&lt;/data&gt;</a:t>
            </a:r>
          </a:p>
        </p:txBody>
      </p:sp>
      <p:sp>
        <p:nvSpPr>
          <p:cNvPr id="179" name="Shape 179"/>
          <p:cNvSpPr/>
          <p:nvPr/>
        </p:nvSpPr>
        <p:spPr>
          <a:xfrm>
            <a:off x="7456375" y="3555125"/>
            <a:ext cx="1136100" cy="257700"/>
          </a:xfrm>
          <a:prstGeom prst="rect">
            <a:avLst/>
          </a:prstGeom>
          <a:solidFill>
            <a:srgbClr val="9FC5E8"/>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sz="1200"/>
              <a:t>Header</a:t>
            </a:r>
          </a:p>
        </p:txBody>
      </p:sp>
      <p:cxnSp>
        <p:nvCxnSpPr>
          <p:cNvPr id="180" name="Shape 180"/>
          <p:cNvCxnSpPr>
            <a:stCxn id="157" idx="2"/>
            <a:endCxn id="158" idx="0"/>
          </p:cNvCxnSpPr>
          <p:nvPr/>
        </p:nvCxnSpPr>
        <p:spPr>
          <a:xfrm>
            <a:off x="1256275" y="1262338"/>
            <a:ext cx="0" cy="232800"/>
          </a:xfrm>
          <a:prstGeom prst="straightConnector1">
            <a:avLst/>
          </a:prstGeom>
          <a:noFill/>
          <a:ln w="9525" cap="flat" cmpd="sng">
            <a:solidFill>
              <a:schemeClr val="dk2"/>
            </a:solidFill>
            <a:prstDash val="solid"/>
            <a:round/>
            <a:headEnd type="none" w="lg" len="lg"/>
            <a:tailEnd type="triangle" w="lg" len="lg"/>
          </a:ln>
        </p:spPr>
      </p:cxnSp>
      <p:cxnSp>
        <p:nvCxnSpPr>
          <p:cNvPr id="181" name="Shape 181"/>
          <p:cNvCxnSpPr>
            <a:stCxn id="158" idx="3"/>
            <a:endCxn id="159" idx="1"/>
          </p:cNvCxnSpPr>
          <p:nvPr/>
        </p:nvCxnSpPr>
        <p:spPr>
          <a:xfrm>
            <a:off x="1903225" y="1801850"/>
            <a:ext cx="754500" cy="0"/>
          </a:xfrm>
          <a:prstGeom prst="straightConnector1">
            <a:avLst/>
          </a:prstGeom>
          <a:noFill/>
          <a:ln w="9525" cap="flat" cmpd="sng">
            <a:solidFill>
              <a:schemeClr val="dk2"/>
            </a:solidFill>
            <a:prstDash val="solid"/>
            <a:round/>
            <a:headEnd type="none" w="lg" len="lg"/>
            <a:tailEnd type="triangle" w="lg" len="lg"/>
          </a:ln>
        </p:spPr>
      </p:cxnSp>
      <p:cxnSp>
        <p:nvCxnSpPr>
          <p:cNvPr id="182" name="Shape 182"/>
          <p:cNvCxnSpPr>
            <a:stCxn id="159" idx="3"/>
            <a:endCxn id="160" idx="1"/>
          </p:cNvCxnSpPr>
          <p:nvPr/>
        </p:nvCxnSpPr>
        <p:spPr>
          <a:xfrm>
            <a:off x="3625638" y="1801850"/>
            <a:ext cx="500700" cy="0"/>
          </a:xfrm>
          <a:prstGeom prst="straightConnector1">
            <a:avLst/>
          </a:prstGeom>
          <a:noFill/>
          <a:ln w="9525" cap="flat" cmpd="sng">
            <a:solidFill>
              <a:schemeClr val="dk2"/>
            </a:solidFill>
            <a:prstDash val="solid"/>
            <a:round/>
            <a:headEnd type="none" w="lg" len="lg"/>
            <a:tailEnd type="triangle" w="lg" len="lg"/>
          </a:ln>
        </p:spPr>
      </p:cxnSp>
      <p:cxnSp>
        <p:nvCxnSpPr>
          <p:cNvPr id="183" name="Shape 183"/>
          <p:cNvCxnSpPr>
            <a:stCxn id="160" idx="3"/>
            <a:endCxn id="161" idx="1"/>
          </p:cNvCxnSpPr>
          <p:nvPr/>
        </p:nvCxnSpPr>
        <p:spPr>
          <a:xfrm rot="10800000" flipH="1">
            <a:off x="4995150" y="1561550"/>
            <a:ext cx="630000" cy="240300"/>
          </a:xfrm>
          <a:prstGeom prst="straightConnector1">
            <a:avLst/>
          </a:prstGeom>
          <a:noFill/>
          <a:ln w="9525" cap="flat" cmpd="sng">
            <a:solidFill>
              <a:schemeClr val="dk2"/>
            </a:solidFill>
            <a:prstDash val="solid"/>
            <a:round/>
            <a:headEnd type="none" w="lg" len="lg"/>
            <a:tailEnd type="triangle" w="lg" len="lg"/>
          </a:ln>
        </p:spPr>
      </p:cxnSp>
      <p:cxnSp>
        <p:nvCxnSpPr>
          <p:cNvPr id="184" name="Shape 184"/>
          <p:cNvCxnSpPr>
            <a:stCxn id="161" idx="3"/>
            <a:endCxn id="155" idx="1"/>
          </p:cNvCxnSpPr>
          <p:nvPr/>
        </p:nvCxnSpPr>
        <p:spPr>
          <a:xfrm rot="10800000" flipH="1">
            <a:off x="6761250" y="1437950"/>
            <a:ext cx="584700" cy="123600"/>
          </a:xfrm>
          <a:prstGeom prst="straightConnector1">
            <a:avLst/>
          </a:prstGeom>
          <a:noFill/>
          <a:ln w="9525" cap="flat" cmpd="sng">
            <a:solidFill>
              <a:schemeClr val="dk2"/>
            </a:solidFill>
            <a:prstDash val="solid"/>
            <a:round/>
            <a:headEnd type="none" w="lg" len="lg"/>
            <a:tailEnd type="triangle" w="lg" len="lg"/>
          </a:ln>
        </p:spPr>
      </p:cxnSp>
      <p:cxnSp>
        <p:nvCxnSpPr>
          <p:cNvPr id="185" name="Shape 185"/>
          <p:cNvCxnSpPr>
            <a:stCxn id="168" idx="1"/>
            <a:endCxn id="173" idx="3"/>
          </p:cNvCxnSpPr>
          <p:nvPr/>
        </p:nvCxnSpPr>
        <p:spPr>
          <a:xfrm flipH="1">
            <a:off x="6729625" y="3978425"/>
            <a:ext cx="584700" cy="144600"/>
          </a:xfrm>
          <a:prstGeom prst="straightConnector1">
            <a:avLst/>
          </a:prstGeom>
          <a:noFill/>
          <a:ln w="9525" cap="flat" cmpd="sng">
            <a:solidFill>
              <a:schemeClr val="dk2"/>
            </a:solidFill>
            <a:prstDash val="solid"/>
            <a:round/>
            <a:headEnd type="none" w="lg" len="lg"/>
            <a:tailEnd type="triangle" w="lg" len="lg"/>
          </a:ln>
        </p:spPr>
      </p:cxnSp>
      <p:cxnSp>
        <p:nvCxnSpPr>
          <p:cNvPr id="186" name="Shape 186"/>
          <p:cNvCxnSpPr>
            <a:stCxn id="173" idx="1"/>
            <a:endCxn id="172" idx="3"/>
          </p:cNvCxnSpPr>
          <p:nvPr/>
        </p:nvCxnSpPr>
        <p:spPr>
          <a:xfrm flipH="1">
            <a:off x="4993900" y="4123025"/>
            <a:ext cx="599700" cy="229800"/>
          </a:xfrm>
          <a:prstGeom prst="straightConnector1">
            <a:avLst/>
          </a:prstGeom>
          <a:noFill/>
          <a:ln w="9525" cap="flat" cmpd="sng">
            <a:solidFill>
              <a:schemeClr val="dk2"/>
            </a:solidFill>
            <a:prstDash val="solid"/>
            <a:round/>
            <a:headEnd type="none" w="lg" len="lg"/>
            <a:tailEnd type="triangle" w="lg" len="lg"/>
          </a:ln>
        </p:spPr>
      </p:cxnSp>
      <p:cxnSp>
        <p:nvCxnSpPr>
          <p:cNvPr id="187" name="Shape 187"/>
          <p:cNvCxnSpPr>
            <a:stCxn id="172" idx="1"/>
            <a:endCxn id="171" idx="3"/>
          </p:cNvCxnSpPr>
          <p:nvPr/>
        </p:nvCxnSpPr>
        <p:spPr>
          <a:xfrm rot="10800000">
            <a:off x="3545775" y="4352825"/>
            <a:ext cx="579300" cy="0"/>
          </a:xfrm>
          <a:prstGeom prst="straightConnector1">
            <a:avLst/>
          </a:prstGeom>
          <a:noFill/>
          <a:ln w="9525" cap="flat" cmpd="sng">
            <a:solidFill>
              <a:schemeClr val="dk2"/>
            </a:solidFill>
            <a:prstDash val="solid"/>
            <a:round/>
            <a:headEnd type="none" w="lg" len="lg"/>
            <a:tailEnd type="triangle" w="lg" len="lg"/>
          </a:ln>
        </p:spPr>
      </p:cxnSp>
      <p:cxnSp>
        <p:nvCxnSpPr>
          <p:cNvPr id="188" name="Shape 188"/>
          <p:cNvCxnSpPr>
            <a:stCxn id="171" idx="1"/>
            <a:endCxn id="170" idx="3"/>
          </p:cNvCxnSpPr>
          <p:nvPr/>
        </p:nvCxnSpPr>
        <p:spPr>
          <a:xfrm rot="10800000">
            <a:off x="1998638" y="4352825"/>
            <a:ext cx="579300" cy="0"/>
          </a:xfrm>
          <a:prstGeom prst="straightConnector1">
            <a:avLst/>
          </a:prstGeom>
          <a:noFill/>
          <a:ln w="9525" cap="flat" cmpd="sng">
            <a:solidFill>
              <a:schemeClr val="dk2"/>
            </a:solidFill>
            <a:prstDash val="solid"/>
            <a:round/>
            <a:headEnd type="none" w="lg" len="lg"/>
            <a:tailEnd type="triangle" w="lg" len="lg"/>
          </a:ln>
        </p:spPr>
      </p:cxnSp>
      <p:cxnSp>
        <p:nvCxnSpPr>
          <p:cNvPr id="189" name="Shape 189"/>
          <p:cNvCxnSpPr>
            <a:stCxn id="170" idx="0"/>
            <a:endCxn id="169" idx="2"/>
          </p:cNvCxnSpPr>
          <p:nvPr/>
        </p:nvCxnSpPr>
        <p:spPr>
          <a:xfrm rot="10800000">
            <a:off x="1351675" y="3813275"/>
            <a:ext cx="0" cy="291300"/>
          </a:xfrm>
          <a:prstGeom prst="straightConnector1">
            <a:avLst/>
          </a:prstGeom>
          <a:noFill/>
          <a:ln w="9525" cap="flat" cmpd="sng">
            <a:solidFill>
              <a:schemeClr val="dk2"/>
            </a:solidFill>
            <a:prstDash val="solid"/>
            <a:round/>
            <a:headEnd type="none" w="lg" len="lg"/>
            <a:tailEnd type="triangle" w="lg" len="lg"/>
          </a:ln>
        </p:spPr>
      </p:cxnSp>
      <p:sp>
        <p:nvSpPr>
          <p:cNvPr id="190" name="Shape 190"/>
          <p:cNvSpPr/>
          <p:nvPr/>
        </p:nvSpPr>
        <p:spPr>
          <a:xfrm>
            <a:off x="7353975" y="2472075"/>
            <a:ext cx="1557684" cy="613224"/>
          </a:xfrm>
          <a:prstGeom prst="cloud">
            <a:avLst/>
          </a:prstGeom>
          <a:solidFill>
            <a:srgbClr val="EFEFE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a:spcBef>
                <a:spcPts val="0"/>
              </a:spcBef>
              <a:buNone/>
            </a:pPr>
            <a:r>
              <a:rPr lang="en" sz="1100"/>
              <a:t>INTERNET</a:t>
            </a:r>
          </a:p>
        </p:txBody>
      </p:sp>
      <p:cxnSp>
        <p:nvCxnSpPr>
          <p:cNvPr id="191" name="Shape 191"/>
          <p:cNvCxnSpPr>
            <a:stCxn id="155" idx="3"/>
            <a:endCxn id="190" idx="3"/>
          </p:cNvCxnSpPr>
          <p:nvPr/>
        </p:nvCxnSpPr>
        <p:spPr>
          <a:xfrm flipH="1">
            <a:off x="8132775" y="1437950"/>
            <a:ext cx="633300" cy="1069200"/>
          </a:xfrm>
          <a:prstGeom prst="bentConnector4">
            <a:avLst>
              <a:gd name="adj1" fmla="val -37601"/>
              <a:gd name="adj2" fmla="val 80299"/>
            </a:avLst>
          </a:prstGeom>
          <a:noFill/>
          <a:ln w="9525" cap="flat" cmpd="sng">
            <a:solidFill>
              <a:schemeClr val="dk2"/>
            </a:solidFill>
            <a:prstDash val="solid"/>
            <a:round/>
            <a:headEnd type="none" w="lg" len="lg"/>
            <a:tailEnd type="triangle" w="lg" len="lg"/>
          </a:ln>
        </p:spPr>
      </p:cxnSp>
      <p:cxnSp>
        <p:nvCxnSpPr>
          <p:cNvPr id="192" name="Shape 192"/>
          <p:cNvCxnSpPr>
            <a:stCxn id="190" idx="1"/>
            <a:endCxn id="168" idx="3"/>
          </p:cNvCxnSpPr>
          <p:nvPr/>
        </p:nvCxnSpPr>
        <p:spPr>
          <a:xfrm rot="-5400000" flipH="1">
            <a:off x="7986867" y="3230596"/>
            <a:ext cx="893700" cy="601800"/>
          </a:xfrm>
          <a:prstGeom prst="bentConnector4">
            <a:avLst>
              <a:gd name="adj1" fmla="val 12067"/>
              <a:gd name="adj2" fmla="val 139554"/>
            </a:avLst>
          </a:prstGeom>
          <a:noFill/>
          <a:ln w="9525" cap="flat" cmpd="sng">
            <a:solidFill>
              <a:schemeClr val="dk2"/>
            </a:solidFill>
            <a:prstDash val="solid"/>
            <a:round/>
            <a:headEnd type="none" w="lg" len="lg"/>
            <a:tailEnd type="triangle" w="lg" len="lg"/>
          </a:ln>
        </p:spPr>
      </p:cxnSp>
      <p:sp>
        <p:nvSpPr>
          <p:cNvPr id="193" name="Shape 193"/>
          <p:cNvSpPr txBox="1"/>
          <p:nvPr/>
        </p:nvSpPr>
        <p:spPr>
          <a:xfrm>
            <a:off x="2682200" y="1114950"/>
            <a:ext cx="839700" cy="257700"/>
          </a:xfrm>
          <a:prstGeom prst="rect">
            <a:avLst/>
          </a:prstGeom>
          <a:noFill/>
          <a:ln>
            <a:noFill/>
          </a:ln>
        </p:spPr>
        <p:txBody>
          <a:bodyPr wrap="square" lIns="91425" tIns="91425" rIns="91425" bIns="91425" anchor="t" anchorCtr="0">
            <a:noAutofit/>
          </a:bodyPr>
          <a:lstStyle/>
          <a:p>
            <a:pPr lvl="0" algn="ctr">
              <a:spcBef>
                <a:spcPts val="0"/>
              </a:spcBef>
              <a:buNone/>
            </a:pPr>
            <a:r>
              <a:rPr lang="en" sz="1200"/>
              <a:t>Object</a:t>
            </a:r>
          </a:p>
        </p:txBody>
      </p:sp>
      <p:sp>
        <p:nvSpPr>
          <p:cNvPr id="194" name="Shape 194"/>
          <p:cNvSpPr txBox="1"/>
          <p:nvPr/>
        </p:nvSpPr>
        <p:spPr>
          <a:xfrm>
            <a:off x="7353975" y="393325"/>
            <a:ext cx="1509900" cy="2577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a:t>HTTP envelope</a:t>
            </a:r>
          </a:p>
        </p:txBody>
      </p:sp>
      <p:sp>
        <p:nvSpPr>
          <p:cNvPr id="195" name="Shape 195"/>
          <p:cNvSpPr txBox="1"/>
          <p:nvPr/>
        </p:nvSpPr>
        <p:spPr>
          <a:xfrm>
            <a:off x="5483100" y="674950"/>
            <a:ext cx="1420200" cy="2403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a:t>SOAP envelope</a:t>
            </a:r>
          </a:p>
        </p:txBody>
      </p:sp>
      <p:sp>
        <p:nvSpPr>
          <p:cNvPr id="196" name="Shape 196"/>
          <p:cNvSpPr txBox="1"/>
          <p:nvPr/>
        </p:nvSpPr>
        <p:spPr>
          <a:xfrm>
            <a:off x="4139625" y="994625"/>
            <a:ext cx="839700" cy="2577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a:t>XML message </a:t>
            </a:r>
          </a:p>
        </p:txBody>
      </p:sp>
      <p:sp>
        <p:nvSpPr>
          <p:cNvPr id="197" name="Shape 197"/>
          <p:cNvSpPr txBox="1"/>
          <p:nvPr/>
        </p:nvSpPr>
        <p:spPr>
          <a:xfrm>
            <a:off x="7269475" y="4723100"/>
            <a:ext cx="1509900" cy="2577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a:t>HTTP envelope</a:t>
            </a:r>
          </a:p>
        </p:txBody>
      </p:sp>
      <p:sp>
        <p:nvSpPr>
          <p:cNvPr id="198" name="Shape 198"/>
          <p:cNvSpPr txBox="1"/>
          <p:nvPr/>
        </p:nvSpPr>
        <p:spPr>
          <a:xfrm>
            <a:off x="5483100" y="4731800"/>
            <a:ext cx="1420200" cy="2403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a:t>SOAP envelope</a:t>
            </a:r>
          </a:p>
        </p:txBody>
      </p:sp>
      <p:sp>
        <p:nvSpPr>
          <p:cNvPr id="199" name="Shape 199"/>
          <p:cNvSpPr txBox="1"/>
          <p:nvPr/>
        </p:nvSpPr>
        <p:spPr>
          <a:xfrm>
            <a:off x="4149825" y="4563725"/>
            <a:ext cx="839700" cy="2577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a:t>XML message </a:t>
            </a:r>
          </a:p>
        </p:txBody>
      </p:sp>
      <p:sp>
        <p:nvSpPr>
          <p:cNvPr id="200" name="Shape 200"/>
          <p:cNvSpPr txBox="1"/>
          <p:nvPr/>
        </p:nvSpPr>
        <p:spPr>
          <a:xfrm>
            <a:off x="2685650" y="4601075"/>
            <a:ext cx="839700" cy="2577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a:t>Object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a:t>Advantages of SOAP</a:t>
            </a:r>
          </a:p>
        </p:txBody>
      </p:sp>
      <p:sp>
        <p:nvSpPr>
          <p:cNvPr id="206" name="Shape 206"/>
          <p:cNvSpPr txBox="1">
            <a:spLocks noGrp="1"/>
          </p:cNvSpPr>
          <p:nvPr>
            <p:ph type="body" idx="1"/>
          </p:nvPr>
        </p:nvSpPr>
        <p:spPr>
          <a:xfrm>
            <a:off x="311700" y="1171600"/>
            <a:ext cx="7156500" cy="3397200"/>
          </a:xfrm>
          <a:prstGeom prst="rect">
            <a:avLst/>
          </a:prstGeom>
        </p:spPr>
        <p:txBody>
          <a:bodyPr wrap="square" lIns="91425" tIns="91425" rIns="91425" bIns="91425" anchor="t" anchorCtr="0">
            <a:noAutofit/>
          </a:bodyPr>
          <a:lstStyle/>
          <a:p>
            <a:pPr marL="457200" lvl="0" indent="-330200" rtl="0">
              <a:lnSpc>
                <a:spcPct val="100000"/>
              </a:lnSpc>
              <a:spcBef>
                <a:spcPts val="0"/>
              </a:spcBef>
              <a:spcAft>
                <a:spcPts val="0"/>
              </a:spcAft>
              <a:buSzPct val="100000"/>
              <a:buFont typeface="Times New Roman"/>
            </a:pPr>
            <a:r>
              <a:rPr lang="en" sz="1600"/>
              <a:t>Can use different transport protocols. Example: SMTP</a:t>
            </a:r>
            <a:r>
              <a:rPr lang="en" sz="1600">
                <a:latin typeface="Times New Roman"/>
                <a:ea typeface="Times New Roman"/>
                <a:cs typeface="Times New Roman"/>
                <a:sym typeface="Times New Roman"/>
              </a:rPr>
              <a:t>.</a:t>
            </a:r>
          </a:p>
          <a:p>
            <a:pPr lvl="0" rtl="0">
              <a:lnSpc>
                <a:spcPct val="100000"/>
              </a:lnSpc>
              <a:spcBef>
                <a:spcPts val="0"/>
              </a:spcBef>
              <a:spcAft>
                <a:spcPts val="0"/>
              </a:spcAft>
              <a:buClr>
                <a:schemeClr val="dk1"/>
              </a:buClr>
              <a:buSzPct val="78571"/>
              <a:buFont typeface="Arial"/>
              <a:buNone/>
            </a:pPr>
            <a:endParaRPr sz="1400">
              <a:latin typeface="Times New Roman"/>
              <a:ea typeface="Times New Roman"/>
              <a:cs typeface="Times New Roman"/>
              <a:sym typeface="Times New Roman"/>
            </a:endParaRPr>
          </a:p>
          <a:p>
            <a:pPr marL="457200" lvl="0" indent="-330200" rtl="0">
              <a:lnSpc>
                <a:spcPct val="100000"/>
              </a:lnSpc>
              <a:spcBef>
                <a:spcPts val="0"/>
              </a:spcBef>
              <a:spcAft>
                <a:spcPts val="0"/>
              </a:spcAft>
              <a:buSzPct val="100000"/>
              <a:buFont typeface="Times New Roman"/>
            </a:pPr>
            <a:r>
              <a:rPr lang="en" sz="1600"/>
              <a:t>Interoperability and Platform Independence</a:t>
            </a:r>
            <a:r>
              <a:rPr lang="en" sz="1600">
                <a:latin typeface="Times New Roman"/>
                <a:ea typeface="Times New Roman"/>
                <a:cs typeface="Times New Roman"/>
                <a:sym typeface="Times New Roman"/>
              </a:rPr>
              <a:t>.</a:t>
            </a:r>
          </a:p>
          <a:p>
            <a:pPr lvl="0" rtl="0">
              <a:lnSpc>
                <a:spcPct val="100000"/>
              </a:lnSpc>
              <a:spcBef>
                <a:spcPts val="0"/>
              </a:spcBef>
              <a:spcAft>
                <a:spcPts val="0"/>
              </a:spcAft>
              <a:buNone/>
            </a:pPr>
            <a:endParaRPr sz="1400">
              <a:latin typeface="Times New Roman"/>
              <a:ea typeface="Times New Roman"/>
              <a:cs typeface="Times New Roman"/>
              <a:sym typeface="Times New Roman"/>
            </a:endParaRPr>
          </a:p>
          <a:p>
            <a:pPr marL="457200" lvl="0" indent="-317500" rtl="0">
              <a:lnSpc>
                <a:spcPct val="100000"/>
              </a:lnSpc>
              <a:spcBef>
                <a:spcPts val="0"/>
              </a:spcBef>
              <a:spcAft>
                <a:spcPts val="0"/>
              </a:spcAft>
              <a:buSzPct val="100000"/>
              <a:buFont typeface="Times New Roman"/>
            </a:pPr>
            <a:r>
              <a:rPr lang="en" sz="1400">
                <a:latin typeface="Times New Roman"/>
                <a:ea typeface="Times New Roman"/>
                <a:cs typeface="Times New Roman"/>
                <a:sym typeface="Times New Roman"/>
              </a:rPr>
              <a:t>T</a:t>
            </a:r>
            <a:r>
              <a:rPr lang="en" sz="1600"/>
              <a:t>here are established development kits for SOAP web service implementation</a:t>
            </a:r>
          </a:p>
          <a:p>
            <a:pPr lvl="0" rtl="0">
              <a:lnSpc>
                <a:spcPct val="100000"/>
              </a:lnSpc>
              <a:spcBef>
                <a:spcPts val="0"/>
              </a:spcBef>
              <a:spcAft>
                <a:spcPts val="0"/>
              </a:spcAft>
              <a:buNone/>
            </a:pPr>
            <a:endParaRPr sz="1400">
              <a:latin typeface="Times New Roman"/>
              <a:ea typeface="Times New Roman"/>
              <a:cs typeface="Times New Roman"/>
              <a:sym typeface="Times New Roman"/>
            </a:endParaRPr>
          </a:p>
          <a:p>
            <a:pPr lvl="0" rtl="0">
              <a:spcBef>
                <a:spcPts val="0"/>
              </a:spcBef>
              <a:buNone/>
            </a:pPr>
            <a:endParaRPr/>
          </a:p>
          <a:p>
            <a:pPr lvl="0">
              <a:spcBef>
                <a:spcPts val="0"/>
              </a:spcBef>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a:t>Drawbacks of SOAP</a:t>
            </a:r>
          </a:p>
        </p:txBody>
      </p:sp>
      <p:sp>
        <p:nvSpPr>
          <p:cNvPr id="212" name="Shape 212"/>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457200" lvl="0" indent="-317500" rtl="0">
              <a:lnSpc>
                <a:spcPct val="100000"/>
              </a:lnSpc>
              <a:spcBef>
                <a:spcPts val="0"/>
              </a:spcBef>
              <a:spcAft>
                <a:spcPts val="0"/>
              </a:spcAft>
              <a:buSzPct val="100000"/>
              <a:buFont typeface="Times New Roman"/>
            </a:pPr>
            <a:r>
              <a:rPr lang="en" sz="1400">
                <a:latin typeface="Times New Roman"/>
                <a:ea typeface="Times New Roman"/>
                <a:cs typeface="Times New Roman"/>
                <a:sym typeface="Times New Roman"/>
              </a:rPr>
              <a:t>Changing services in SOAP web provisioning often means a complicated code change on the client side.</a:t>
            </a:r>
          </a:p>
          <a:p>
            <a:pPr lvl="0" rtl="0">
              <a:lnSpc>
                <a:spcPct val="100000"/>
              </a:lnSpc>
              <a:spcBef>
                <a:spcPts val="0"/>
              </a:spcBef>
              <a:spcAft>
                <a:spcPts val="0"/>
              </a:spcAft>
              <a:buNone/>
            </a:pPr>
            <a:endParaRPr sz="1400">
              <a:latin typeface="Times New Roman"/>
              <a:ea typeface="Times New Roman"/>
              <a:cs typeface="Times New Roman"/>
              <a:sym typeface="Times New Roman"/>
            </a:endParaRPr>
          </a:p>
          <a:p>
            <a:pPr marL="457200" lvl="0" indent="-317500" rtl="0">
              <a:lnSpc>
                <a:spcPct val="100000"/>
              </a:lnSpc>
              <a:spcBef>
                <a:spcPts val="0"/>
              </a:spcBef>
              <a:spcAft>
                <a:spcPts val="0"/>
              </a:spcAft>
              <a:buSzPct val="100000"/>
              <a:buFont typeface="Times New Roman"/>
            </a:pPr>
            <a:r>
              <a:rPr lang="en" sz="1400">
                <a:latin typeface="Times New Roman"/>
                <a:ea typeface="Times New Roman"/>
                <a:cs typeface="Times New Roman"/>
                <a:sym typeface="Times New Roman"/>
              </a:rPr>
              <a:t>SOAP has heavy payload as compared to REST.</a:t>
            </a:r>
          </a:p>
          <a:p>
            <a:pPr lvl="0" rtl="0">
              <a:lnSpc>
                <a:spcPct val="100000"/>
              </a:lnSpc>
              <a:spcBef>
                <a:spcPts val="0"/>
              </a:spcBef>
              <a:spcAft>
                <a:spcPts val="0"/>
              </a:spcAft>
              <a:buNone/>
            </a:pPr>
            <a:endParaRPr sz="1400">
              <a:latin typeface="Times New Roman"/>
              <a:ea typeface="Times New Roman"/>
              <a:cs typeface="Times New Roman"/>
              <a:sym typeface="Times New Roman"/>
            </a:endParaRPr>
          </a:p>
          <a:p>
            <a:pPr marL="457200" lvl="0" indent="-317500" rtl="0">
              <a:lnSpc>
                <a:spcPct val="100000"/>
              </a:lnSpc>
              <a:spcBef>
                <a:spcPts val="0"/>
              </a:spcBef>
              <a:spcAft>
                <a:spcPts val="0"/>
              </a:spcAft>
              <a:buSzPct val="100000"/>
              <a:buFont typeface="Arial"/>
            </a:pPr>
            <a:r>
              <a:rPr lang="en" sz="1400">
                <a:latin typeface="Times New Roman"/>
                <a:ea typeface="Times New Roman"/>
                <a:cs typeface="Times New Roman"/>
                <a:sym typeface="Times New Roman"/>
              </a:rPr>
              <a:t>It consumes more bandwidth because a SOAP response could require more than 10 times as many bytes as compared to REST.</a:t>
            </a:r>
            <a:r>
              <a:rPr lang="en" sz="1400">
                <a:latin typeface="Arial"/>
                <a:ea typeface="Arial"/>
                <a:cs typeface="Arial"/>
                <a:sym typeface="Arial"/>
              </a:rPr>
              <a:t/>
            </a:r>
            <a:br>
              <a:rPr lang="en" sz="1400">
                <a:latin typeface="Arial"/>
                <a:ea typeface="Arial"/>
                <a:cs typeface="Arial"/>
                <a:sym typeface="Arial"/>
              </a:rPr>
            </a:br>
            <a:endParaRPr lang="en" sz="1400">
              <a:latin typeface="Arial"/>
              <a:ea typeface="Arial"/>
              <a:cs typeface="Arial"/>
              <a:sym typeface="Arial"/>
            </a:endParaRPr>
          </a:p>
          <a:p>
            <a:pPr marL="457200" lvl="0" indent="-317500" rtl="0">
              <a:lnSpc>
                <a:spcPct val="100000"/>
              </a:lnSpc>
              <a:spcBef>
                <a:spcPts val="0"/>
              </a:spcBef>
              <a:spcAft>
                <a:spcPts val="0"/>
              </a:spcAft>
              <a:buSzPct val="100000"/>
              <a:buFont typeface="Arial"/>
            </a:pPr>
            <a:r>
              <a:rPr lang="en" sz="1400">
                <a:latin typeface="Times New Roman"/>
                <a:ea typeface="Times New Roman"/>
                <a:cs typeface="Times New Roman"/>
                <a:sym typeface="Times New Roman"/>
              </a:rPr>
              <a:t>Does not scale well and are difficult to maintain</a:t>
            </a:r>
            <a:r>
              <a:rPr lang="en" sz="1400">
                <a:latin typeface="Arial"/>
                <a:ea typeface="Arial"/>
                <a:cs typeface="Arial"/>
                <a:sym typeface="Arial"/>
              </a:rPr>
              <a:t/>
            </a:r>
            <a:br>
              <a:rPr lang="en" sz="1400">
                <a:latin typeface="Arial"/>
                <a:ea typeface="Arial"/>
                <a:cs typeface="Arial"/>
                <a:sym typeface="Arial"/>
              </a:rPr>
            </a:br>
            <a:r>
              <a:rPr lang="en" sz="1400">
                <a:latin typeface="Arial"/>
                <a:ea typeface="Arial"/>
                <a:cs typeface="Arial"/>
                <a:sym typeface="Arial"/>
              </a:rPr>
              <a:t/>
            </a:r>
            <a:br>
              <a:rPr lang="en" sz="1400">
                <a:latin typeface="Arial"/>
                <a:ea typeface="Arial"/>
                <a:cs typeface="Arial"/>
                <a:sym typeface="Arial"/>
              </a:rPr>
            </a:br>
            <a:endParaRPr lang="en" sz="14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a:t>Solution2: REST</a:t>
            </a:r>
          </a:p>
        </p:txBody>
      </p:sp>
      <p:sp>
        <p:nvSpPr>
          <p:cNvPr id="218" name="Shape 218"/>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lvl="0">
              <a:spcBef>
                <a:spcPts val="0"/>
              </a:spcBef>
              <a:buNone/>
            </a:pPr>
            <a:r>
              <a:rPr lang="en"/>
              <a:t>How REST Works:</a:t>
            </a:r>
          </a:p>
          <a:p>
            <a:pPr lvl="0">
              <a:spcBef>
                <a:spcPts val="0"/>
              </a:spcBef>
              <a:buNone/>
            </a:pPr>
            <a:endParaRPr/>
          </a:p>
        </p:txBody>
      </p:sp>
      <p:pic>
        <p:nvPicPr>
          <p:cNvPr id="219" name="Shape 219"/>
          <p:cNvPicPr preferRelativeResize="0"/>
          <p:nvPr/>
        </p:nvPicPr>
        <p:blipFill>
          <a:blip r:embed="rId3">
            <a:alphaModFix/>
          </a:blip>
          <a:stretch>
            <a:fillRect/>
          </a:stretch>
        </p:blipFill>
        <p:spPr>
          <a:xfrm>
            <a:off x="1023125" y="1751200"/>
            <a:ext cx="6764003" cy="2759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a:t>Solution 2: REST</a:t>
            </a:r>
          </a:p>
        </p:txBody>
      </p:sp>
      <p:sp>
        <p:nvSpPr>
          <p:cNvPr id="225" name="Shape 225"/>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lvl="0">
              <a:spcBef>
                <a:spcPts val="0"/>
              </a:spcBef>
              <a:buNone/>
            </a:pPr>
            <a:endParaRPr sz="1200">
              <a:solidFill>
                <a:srgbClr val="323232"/>
              </a:solidFill>
              <a:highlight>
                <a:srgbClr val="FFFFFF"/>
              </a:highlight>
              <a:latin typeface="Arial"/>
              <a:ea typeface="Arial"/>
              <a:cs typeface="Arial"/>
              <a:sym typeface="Arial"/>
            </a:endParaRPr>
          </a:p>
          <a:p>
            <a:pPr lvl="0">
              <a:spcBef>
                <a:spcPts val="0"/>
              </a:spcBef>
              <a:buNone/>
            </a:pPr>
            <a:endParaRPr sz="1200">
              <a:solidFill>
                <a:srgbClr val="323232"/>
              </a:solidFill>
              <a:highlight>
                <a:srgbClr val="FFFFFF"/>
              </a:highlight>
              <a:latin typeface="Arial"/>
              <a:ea typeface="Arial"/>
              <a:cs typeface="Arial"/>
              <a:sym typeface="Arial"/>
            </a:endParaRPr>
          </a:p>
          <a:p>
            <a:pPr lvl="0">
              <a:spcBef>
                <a:spcPts val="0"/>
              </a:spcBef>
              <a:buNone/>
            </a:pPr>
            <a:endParaRPr sz="1200">
              <a:solidFill>
                <a:srgbClr val="323232"/>
              </a:solidFill>
              <a:highlight>
                <a:srgbClr val="FFFFFF"/>
              </a:highlight>
              <a:latin typeface="Arial"/>
              <a:ea typeface="Arial"/>
              <a:cs typeface="Arial"/>
              <a:sym typeface="Arial"/>
            </a:endParaRPr>
          </a:p>
          <a:p>
            <a:pPr lvl="0">
              <a:spcBef>
                <a:spcPts val="0"/>
              </a:spcBef>
              <a:buNone/>
            </a:pPr>
            <a:endParaRPr sz="1200">
              <a:solidFill>
                <a:srgbClr val="323232"/>
              </a:solidFill>
              <a:highlight>
                <a:srgbClr val="FFFFFF"/>
              </a:highlight>
              <a:latin typeface="Arial"/>
              <a:ea typeface="Arial"/>
              <a:cs typeface="Arial"/>
              <a:sym typeface="Arial"/>
            </a:endParaRPr>
          </a:p>
          <a:p>
            <a:pPr lvl="0">
              <a:spcBef>
                <a:spcPts val="0"/>
              </a:spcBef>
              <a:buNone/>
            </a:pPr>
            <a:endParaRPr sz="1200">
              <a:solidFill>
                <a:srgbClr val="323232"/>
              </a:solidFill>
              <a:highlight>
                <a:srgbClr val="FFFFFF"/>
              </a:highlight>
              <a:latin typeface="Arial"/>
              <a:ea typeface="Arial"/>
              <a:cs typeface="Arial"/>
              <a:sym typeface="Arial"/>
            </a:endParaRPr>
          </a:p>
          <a:p>
            <a:pPr lvl="0">
              <a:spcBef>
                <a:spcPts val="0"/>
              </a:spcBef>
              <a:buNone/>
            </a:pPr>
            <a:endParaRPr sz="1200">
              <a:solidFill>
                <a:srgbClr val="323232"/>
              </a:solidFill>
              <a:highlight>
                <a:srgbClr val="FFFFFF"/>
              </a:highlight>
              <a:latin typeface="Arial"/>
              <a:ea typeface="Arial"/>
              <a:cs typeface="Arial"/>
              <a:sym typeface="Arial"/>
            </a:endParaRPr>
          </a:p>
          <a:p>
            <a:pPr lvl="0">
              <a:spcBef>
                <a:spcPts val="0"/>
              </a:spcBef>
              <a:buNone/>
            </a:pPr>
            <a:r>
              <a:rPr lang="en" sz="1200">
                <a:solidFill>
                  <a:srgbClr val="323232"/>
                </a:solidFill>
                <a:highlight>
                  <a:srgbClr val="FFFFFF"/>
                </a:highlight>
                <a:latin typeface="Arial"/>
                <a:ea typeface="Arial"/>
                <a:cs typeface="Arial"/>
                <a:sym typeface="Arial"/>
              </a:rPr>
              <a:t>The streams REST APIs were first introduced with IBM InfoSphere Streams 3.1, providing monitoring support for instances, jobs, and metrics. REST access to streaming data was added with Streams 3.2. The REST APIs are implemented using Hypertext Transfer Protocol Secure (HTTPS) with the results being returned in JavaScript Object Notation (JSON). Authentication is handled using either HTTP basic authentication or a client certificate; Streams permissions are also enforced.</a:t>
            </a:r>
          </a:p>
        </p:txBody>
      </p:sp>
      <p:pic>
        <p:nvPicPr>
          <p:cNvPr id="226" name="Shape 226"/>
          <p:cNvPicPr preferRelativeResize="0"/>
          <p:nvPr/>
        </p:nvPicPr>
        <p:blipFill>
          <a:blip r:embed="rId3">
            <a:alphaModFix/>
          </a:blip>
          <a:stretch>
            <a:fillRect/>
          </a:stretch>
        </p:blipFill>
        <p:spPr>
          <a:xfrm>
            <a:off x="486638" y="1058225"/>
            <a:ext cx="7305675" cy="2590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a:t>Restful architecture</a:t>
            </a:r>
          </a:p>
        </p:txBody>
      </p:sp>
      <p:sp>
        <p:nvSpPr>
          <p:cNvPr id="232" name="Shape 232"/>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3200400" lvl="0" indent="0" rtl="0">
              <a:lnSpc>
                <a:spcPct val="57142"/>
              </a:lnSpc>
              <a:spcBef>
                <a:spcPts val="0"/>
              </a:spcBef>
              <a:spcAft>
                <a:spcPts val="1200"/>
              </a:spcAft>
              <a:buNone/>
            </a:pPr>
            <a:r>
              <a:rPr lang="en" sz="1400">
                <a:solidFill>
                  <a:schemeClr val="dk1"/>
                </a:solidFill>
              </a:rPr>
              <a:t>REST style architecture is a client</a:t>
            </a:r>
            <a:r>
              <a:rPr lang="en" sz="1400"/>
              <a:t>-</a:t>
            </a:r>
            <a:r>
              <a:rPr lang="en" sz="1400">
                <a:solidFill>
                  <a:schemeClr val="dk1"/>
                </a:solidFill>
              </a:rPr>
              <a:t>server architecture in which client sends request to server then server process the request and return responses. These request and responses build around the transfer of </a:t>
            </a:r>
            <a:r>
              <a:rPr lang="en" sz="1400" u="sng">
                <a:solidFill>
                  <a:schemeClr val="dk1"/>
                </a:solidFill>
              </a:rPr>
              <a:t>representations of resources</a:t>
            </a:r>
            <a:r>
              <a:rPr lang="en" sz="1400">
                <a:solidFill>
                  <a:schemeClr val="dk1"/>
                </a:solidFill>
              </a:rPr>
              <a:t>.</a:t>
            </a:r>
          </a:p>
          <a:p>
            <a:pPr marL="3200400" lvl="0" indent="0" rtl="0">
              <a:lnSpc>
                <a:spcPct val="60714"/>
              </a:lnSpc>
              <a:spcBef>
                <a:spcPts val="0"/>
              </a:spcBef>
              <a:spcAft>
                <a:spcPts val="1200"/>
              </a:spcAft>
              <a:buNone/>
            </a:pPr>
            <a:r>
              <a:rPr lang="en" sz="1400">
                <a:solidFill>
                  <a:schemeClr val="dk1"/>
                </a:solidFill>
              </a:rPr>
              <a:t>Clients and servers are loosely coupled. That is, clients and   servers interact with a limited set of assumptions about each other. </a:t>
            </a:r>
          </a:p>
          <a:p>
            <a:pPr marL="3200400" lvl="0" indent="0" rtl="0">
              <a:lnSpc>
                <a:spcPct val="57142"/>
              </a:lnSpc>
              <a:spcBef>
                <a:spcPts val="0"/>
              </a:spcBef>
              <a:spcAft>
                <a:spcPts val="1200"/>
              </a:spcAft>
              <a:buNone/>
            </a:pPr>
            <a:r>
              <a:rPr lang="en" sz="1400">
                <a:solidFill>
                  <a:schemeClr val="dk1"/>
                </a:solidFill>
              </a:rPr>
              <a:t>Data and functionality are considered resources, and these resources are accessed using Uniform Resource Identifiers (URIs), typically links on the web. The resources are acted upon by using a set of simple, well- defined operations </a:t>
            </a:r>
          </a:p>
          <a:p>
            <a:pPr marL="3200400" lvl="0" indent="0" rtl="0">
              <a:lnSpc>
                <a:spcPct val="57142"/>
              </a:lnSpc>
              <a:spcBef>
                <a:spcPts val="0"/>
              </a:spcBef>
              <a:spcAft>
                <a:spcPts val="1200"/>
              </a:spcAft>
              <a:buNone/>
            </a:pPr>
            <a:r>
              <a:rPr lang="en" sz="1400">
                <a:solidFill>
                  <a:schemeClr val="dk1"/>
                </a:solidFill>
              </a:rPr>
              <a:t>Uses </a:t>
            </a:r>
            <a:r>
              <a:rPr lang="en" sz="1400" b="1">
                <a:solidFill>
                  <a:schemeClr val="dk1"/>
                </a:solidFill>
              </a:rPr>
              <a:t>GET, PUT, POST</a:t>
            </a:r>
            <a:r>
              <a:rPr lang="en" sz="1400">
                <a:solidFill>
                  <a:schemeClr val="dk1"/>
                </a:solidFill>
              </a:rPr>
              <a:t> and </a:t>
            </a:r>
            <a:r>
              <a:rPr lang="en" sz="1400" b="1">
                <a:solidFill>
                  <a:schemeClr val="dk1"/>
                </a:solidFill>
              </a:rPr>
              <a:t>DELETE</a:t>
            </a:r>
            <a:r>
              <a:rPr lang="en" sz="1400">
                <a:solidFill>
                  <a:schemeClr val="dk1"/>
                </a:solidFill>
              </a:rPr>
              <a:t> http methods to </a:t>
            </a:r>
            <a:r>
              <a:rPr lang="en" sz="1400" b="1">
                <a:solidFill>
                  <a:schemeClr val="dk1"/>
                </a:solidFill>
              </a:rPr>
              <a:t>retrieve,</a:t>
            </a:r>
            <a:r>
              <a:rPr lang="en" sz="1400">
                <a:solidFill>
                  <a:schemeClr val="dk1"/>
                </a:solidFill>
              </a:rPr>
              <a:t> </a:t>
            </a:r>
            <a:r>
              <a:rPr lang="en" sz="1400" b="1">
                <a:solidFill>
                  <a:schemeClr val="dk1"/>
                </a:solidFill>
              </a:rPr>
              <a:t>create</a:t>
            </a:r>
            <a:r>
              <a:rPr lang="en" sz="1400">
                <a:solidFill>
                  <a:schemeClr val="dk1"/>
                </a:solidFill>
              </a:rPr>
              <a:t>, </a:t>
            </a:r>
            <a:r>
              <a:rPr lang="en" sz="1400" b="1">
                <a:solidFill>
                  <a:schemeClr val="dk1"/>
                </a:solidFill>
              </a:rPr>
              <a:t>update</a:t>
            </a:r>
            <a:r>
              <a:rPr lang="en" sz="1400">
                <a:solidFill>
                  <a:schemeClr val="dk1"/>
                </a:solidFill>
              </a:rPr>
              <a:t> and </a:t>
            </a:r>
            <a:r>
              <a:rPr lang="en" sz="1400" b="1">
                <a:solidFill>
                  <a:schemeClr val="dk1"/>
                </a:solidFill>
              </a:rPr>
              <a:t>delete</a:t>
            </a:r>
            <a:r>
              <a:rPr lang="en" sz="1400">
                <a:solidFill>
                  <a:schemeClr val="dk1"/>
                </a:solidFill>
              </a:rPr>
              <a:t> the resources. </a:t>
            </a:r>
          </a:p>
          <a:p>
            <a:pPr marL="3200400" lvl="0" indent="0" rtl="0">
              <a:lnSpc>
                <a:spcPct val="57142"/>
              </a:lnSpc>
              <a:spcBef>
                <a:spcPts val="0"/>
              </a:spcBef>
              <a:spcAft>
                <a:spcPts val="1200"/>
              </a:spcAft>
              <a:buNone/>
            </a:pPr>
            <a:endParaRPr sz="1400">
              <a:solidFill>
                <a:schemeClr val="dk1"/>
              </a:solidFill>
            </a:endParaRPr>
          </a:p>
          <a:p>
            <a:pPr marL="3200400" lvl="0" indent="-69850" rtl="0">
              <a:lnSpc>
                <a:spcPct val="57142"/>
              </a:lnSpc>
              <a:spcBef>
                <a:spcPts val="0"/>
              </a:spcBef>
              <a:spcAft>
                <a:spcPts val="1200"/>
              </a:spcAft>
              <a:buClr>
                <a:schemeClr val="dk1"/>
              </a:buClr>
              <a:buSzPct val="75862"/>
              <a:buFont typeface="Arial"/>
              <a:buNone/>
            </a:pPr>
            <a:endParaRPr sz="1450">
              <a:solidFill>
                <a:schemeClr val="dk1"/>
              </a:solidFill>
            </a:endParaRPr>
          </a:p>
          <a:p>
            <a:pPr lvl="0">
              <a:spcBef>
                <a:spcPts val="0"/>
              </a:spcBef>
              <a:buNone/>
            </a:pPr>
            <a:endParaRPr/>
          </a:p>
        </p:txBody>
      </p:sp>
      <p:pic>
        <p:nvPicPr>
          <p:cNvPr id="233" name="Shape 233" descr="Screen Shot 2017-11-11 at 10.41.31.png"/>
          <p:cNvPicPr preferRelativeResize="0"/>
          <p:nvPr/>
        </p:nvPicPr>
        <p:blipFill>
          <a:blip r:embed="rId3">
            <a:alphaModFix/>
          </a:blip>
          <a:stretch>
            <a:fillRect/>
          </a:stretch>
        </p:blipFill>
        <p:spPr>
          <a:xfrm>
            <a:off x="199650" y="1379075"/>
            <a:ext cx="3321250" cy="2963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a:t>Why we need REST?</a:t>
            </a:r>
          </a:p>
        </p:txBody>
      </p:sp>
      <p:sp>
        <p:nvSpPr>
          <p:cNvPr id="239" name="Shape 239"/>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3200400" lvl="0" indent="0" rtl="0">
              <a:lnSpc>
                <a:spcPct val="57142"/>
              </a:lnSpc>
              <a:spcBef>
                <a:spcPts val="0"/>
              </a:spcBef>
              <a:spcAft>
                <a:spcPts val="1200"/>
              </a:spcAft>
              <a:buNone/>
            </a:pPr>
            <a:r>
              <a:rPr lang="en" sz="1450">
                <a:solidFill>
                  <a:schemeClr val="dk1"/>
                </a:solidFill>
              </a:rPr>
              <a:t>REST web services were developed largely as an alternative to some of the perceived drawbacks of SOAP-based web services.</a:t>
            </a:r>
          </a:p>
          <a:p>
            <a:pPr lvl="0" rtl="0">
              <a:spcBef>
                <a:spcPts val="0"/>
              </a:spcBef>
              <a:buNone/>
            </a:pPr>
            <a:endParaRPr/>
          </a:p>
        </p:txBody>
      </p:sp>
      <p:pic>
        <p:nvPicPr>
          <p:cNvPr id="240" name="Shape 240" descr="Screen Shot 2017-11-11 at 10.44.39.png"/>
          <p:cNvPicPr preferRelativeResize="0"/>
          <p:nvPr/>
        </p:nvPicPr>
        <p:blipFill>
          <a:blip r:embed="rId3">
            <a:alphaModFix/>
          </a:blip>
          <a:stretch>
            <a:fillRect/>
          </a:stretch>
        </p:blipFill>
        <p:spPr>
          <a:xfrm>
            <a:off x="520825" y="1017725"/>
            <a:ext cx="2242325" cy="3788025"/>
          </a:xfrm>
          <a:prstGeom prst="rect">
            <a:avLst/>
          </a:prstGeom>
          <a:noFill/>
          <a:ln>
            <a:noFill/>
          </a:ln>
        </p:spPr>
      </p:pic>
      <p:pic>
        <p:nvPicPr>
          <p:cNvPr id="241" name="Shape 241" descr="Screen Shot 2017-11-11 at 10.45.04.png"/>
          <p:cNvPicPr preferRelativeResize="0"/>
          <p:nvPr/>
        </p:nvPicPr>
        <p:blipFill>
          <a:blip r:embed="rId4">
            <a:alphaModFix/>
          </a:blip>
          <a:stretch>
            <a:fillRect/>
          </a:stretch>
        </p:blipFill>
        <p:spPr>
          <a:xfrm>
            <a:off x="4015875" y="1892275"/>
            <a:ext cx="3992951" cy="2769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a:t>Overview</a:t>
            </a:r>
          </a:p>
        </p:txBody>
      </p:sp>
      <p:sp>
        <p:nvSpPr>
          <p:cNvPr id="66" name="Shape 66"/>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457200" lvl="0" indent="-342900" rtl="0">
              <a:spcBef>
                <a:spcPts val="0"/>
              </a:spcBef>
              <a:spcAft>
                <a:spcPts val="0"/>
              </a:spcAft>
              <a:buSzPct val="100000"/>
              <a:buAutoNum type="arabicParenR"/>
            </a:pPr>
            <a:r>
              <a:rPr lang="en"/>
              <a:t>Introduction</a:t>
            </a:r>
          </a:p>
          <a:p>
            <a:pPr marL="457200" lvl="0" indent="-342900" rtl="0">
              <a:spcBef>
                <a:spcPts val="0"/>
              </a:spcBef>
              <a:spcAft>
                <a:spcPts val="0"/>
              </a:spcAft>
              <a:buSzPct val="100000"/>
              <a:buAutoNum type="arabicParenR"/>
            </a:pPr>
            <a:r>
              <a:rPr lang="en"/>
              <a:t>Understanding the problem</a:t>
            </a:r>
          </a:p>
          <a:p>
            <a:pPr marL="457200" lvl="0" indent="-342900" rtl="0">
              <a:spcBef>
                <a:spcPts val="0"/>
              </a:spcBef>
              <a:spcAft>
                <a:spcPts val="0"/>
              </a:spcAft>
              <a:buSzPct val="100000"/>
              <a:buAutoNum type="arabicParenR"/>
            </a:pPr>
            <a:r>
              <a:rPr lang="en"/>
              <a:t>History</a:t>
            </a:r>
          </a:p>
          <a:p>
            <a:pPr marL="457200" lvl="0" indent="-342900" rtl="0">
              <a:spcBef>
                <a:spcPts val="0"/>
              </a:spcBef>
              <a:spcAft>
                <a:spcPts val="0"/>
              </a:spcAft>
              <a:buSzPct val="100000"/>
              <a:buAutoNum type="arabicParenR"/>
            </a:pPr>
            <a:r>
              <a:rPr lang="en"/>
              <a:t>Assumptions</a:t>
            </a:r>
          </a:p>
          <a:p>
            <a:pPr marL="457200" lvl="0" indent="-342900" rtl="0">
              <a:spcBef>
                <a:spcPts val="0"/>
              </a:spcBef>
              <a:spcAft>
                <a:spcPts val="0"/>
              </a:spcAft>
              <a:buSzPct val="100000"/>
              <a:buAutoNum type="arabicParenR"/>
            </a:pPr>
            <a:r>
              <a:rPr lang="en"/>
              <a:t>Solution 1: SOAP</a:t>
            </a:r>
          </a:p>
          <a:p>
            <a:pPr marL="457200" lvl="0" indent="-342900" rtl="0">
              <a:spcBef>
                <a:spcPts val="0"/>
              </a:spcBef>
              <a:spcAft>
                <a:spcPts val="0"/>
              </a:spcAft>
              <a:buSzPct val="100000"/>
              <a:buAutoNum type="arabicParenR"/>
            </a:pPr>
            <a:r>
              <a:rPr lang="en"/>
              <a:t>Solution 2: REST</a:t>
            </a:r>
          </a:p>
          <a:p>
            <a:pPr marL="457200" lvl="0" indent="-342900" rtl="0">
              <a:spcBef>
                <a:spcPts val="0"/>
              </a:spcBef>
              <a:spcAft>
                <a:spcPts val="0"/>
              </a:spcAft>
              <a:buSzPct val="100000"/>
              <a:buAutoNum type="arabicParenR"/>
            </a:pPr>
            <a:r>
              <a:rPr lang="en"/>
              <a:t>Decision Rationale</a:t>
            </a:r>
          </a:p>
          <a:p>
            <a:pPr marL="457200" lvl="0" indent="-342900" rtl="0">
              <a:spcBef>
                <a:spcPts val="0"/>
              </a:spcBef>
              <a:spcAft>
                <a:spcPts val="0"/>
              </a:spcAft>
              <a:buSzPct val="100000"/>
              <a:buAutoNum type="arabicParenR"/>
            </a:pPr>
            <a:r>
              <a:rPr lang="en"/>
              <a:t>Solution Explained</a:t>
            </a:r>
          </a:p>
          <a:p>
            <a:pPr marL="457200" lvl="0" indent="-342900">
              <a:spcBef>
                <a:spcPts val="0"/>
              </a:spcBef>
              <a:buSzPct val="100000"/>
              <a:buAutoNum type="arabicParenR"/>
            </a:pPr>
            <a:r>
              <a:rPr lang="en"/>
              <a:t>Demo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a:t>Restful design principle</a:t>
            </a:r>
          </a:p>
        </p:txBody>
      </p:sp>
      <p:sp>
        <p:nvSpPr>
          <p:cNvPr id="247" name="Shape 247"/>
          <p:cNvSpPr txBox="1">
            <a:spLocks noGrp="1"/>
          </p:cNvSpPr>
          <p:nvPr>
            <p:ph type="body" idx="1"/>
          </p:nvPr>
        </p:nvSpPr>
        <p:spPr>
          <a:xfrm>
            <a:off x="311700" y="1017725"/>
            <a:ext cx="8520600" cy="3416400"/>
          </a:xfrm>
          <a:prstGeom prst="rect">
            <a:avLst/>
          </a:prstGeom>
        </p:spPr>
        <p:txBody>
          <a:bodyPr wrap="square" lIns="91425" tIns="91425" rIns="91425" bIns="91425" anchor="t" anchorCtr="0">
            <a:noAutofit/>
          </a:bodyPr>
          <a:lstStyle/>
          <a:p>
            <a:pPr marL="0" lvl="0" indent="0" rtl="0">
              <a:lnSpc>
                <a:spcPct val="114285"/>
              </a:lnSpc>
              <a:spcBef>
                <a:spcPts val="0"/>
              </a:spcBef>
              <a:spcAft>
                <a:spcPts val="1200"/>
              </a:spcAft>
              <a:buNone/>
            </a:pPr>
            <a:endParaRPr sz="1400" b="1" dirty="0">
              <a:latin typeface="Times New Roman"/>
              <a:ea typeface="Times New Roman"/>
              <a:cs typeface="Times New Roman"/>
              <a:sym typeface="Times New Roman"/>
            </a:endParaRPr>
          </a:p>
          <a:p>
            <a:pPr marL="0" lvl="0" indent="0" rtl="0">
              <a:lnSpc>
                <a:spcPct val="114285"/>
              </a:lnSpc>
              <a:spcBef>
                <a:spcPts val="0"/>
              </a:spcBef>
              <a:spcAft>
                <a:spcPts val="1200"/>
              </a:spcAft>
              <a:buNone/>
            </a:pPr>
            <a:r>
              <a:rPr lang="en" sz="1400" b="1" dirty="0" smtClean="0">
                <a:solidFill>
                  <a:schemeClr val="dk1"/>
                </a:solidFill>
                <a:latin typeface="Times New Roman"/>
                <a:ea typeface="Times New Roman"/>
                <a:cs typeface="Times New Roman"/>
                <a:sym typeface="Times New Roman"/>
              </a:rPr>
              <a:t>Addressability:</a:t>
            </a:r>
          </a:p>
          <a:p>
            <a:pPr marL="0" lvl="0" indent="0" rtl="0">
              <a:lnSpc>
                <a:spcPct val="114285"/>
              </a:lnSpc>
              <a:spcBef>
                <a:spcPts val="0"/>
              </a:spcBef>
              <a:spcAft>
                <a:spcPts val="1200"/>
              </a:spcAft>
              <a:buNone/>
            </a:pPr>
            <a:r>
              <a:rPr lang="en" sz="1400" b="1" dirty="0" smtClean="0">
                <a:latin typeface="Times New Roman"/>
                <a:ea typeface="Times New Roman"/>
                <a:cs typeface="Times New Roman"/>
                <a:sym typeface="Times New Roman"/>
              </a:rPr>
              <a:t>	</a:t>
            </a:r>
            <a:r>
              <a:rPr lang="en" sz="1300" dirty="0" smtClean="0">
                <a:solidFill>
                  <a:schemeClr val="dk1"/>
                </a:solidFill>
                <a:latin typeface="Times New Roman"/>
                <a:ea typeface="Times New Roman"/>
                <a:cs typeface="Times New Roman"/>
                <a:sym typeface="Times New Roman"/>
              </a:rPr>
              <a:t>REST </a:t>
            </a:r>
            <a:r>
              <a:rPr lang="en" sz="1300" dirty="0">
                <a:solidFill>
                  <a:schemeClr val="dk1"/>
                </a:solidFill>
                <a:latin typeface="Times New Roman"/>
                <a:ea typeface="Times New Roman"/>
                <a:cs typeface="Times New Roman"/>
                <a:sym typeface="Times New Roman"/>
              </a:rPr>
              <a:t>models the datasets to operate as resources where resources are marked with URI. A uniform and standard interface is used to access the rest resources i.e. using fixed set of HTTP methods.</a:t>
            </a:r>
          </a:p>
          <a:p>
            <a:pPr marL="0" lvl="0" indent="0" rtl="0">
              <a:lnSpc>
                <a:spcPct val="114285"/>
              </a:lnSpc>
              <a:spcBef>
                <a:spcPts val="0"/>
              </a:spcBef>
              <a:spcAft>
                <a:spcPts val="1200"/>
              </a:spcAft>
              <a:buNone/>
            </a:pPr>
            <a:r>
              <a:rPr lang="en" sz="1400" b="1" dirty="0" smtClean="0">
                <a:solidFill>
                  <a:schemeClr val="dk1"/>
                </a:solidFill>
                <a:latin typeface="Times New Roman"/>
                <a:ea typeface="Times New Roman"/>
                <a:cs typeface="Times New Roman"/>
                <a:sym typeface="Times New Roman"/>
              </a:rPr>
              <a:t>Statelessness:</a:t>
            </a:r>
          </a:p>
          <a:p>
            <a:pPr marL="0" lvl="0" indent="0" rtl="0">
              <a:lnSpc>
                <a:spcPct val="114285"/>
              </a:lnSpc>
              <a:spcBef>
                <a:spcPts val="0"/>
              </a:spcBef>
              <a:spcAft>
                <a:spcPts val="1200"/>
              </a:spcAft>
              <a:buNone/>
            </a:pPr>
            <a:r>
              <a:rPr lang="en" sz="1400" b="1" dirty="0">
                <a:latin typeface="Times New Roman"/>
                <a:ea typeface="Times New Roman"/>
                <a:cs typeface="Times New Roman"/>
                <a:sym typeface="Times New Roman"/>
              </a:rPr>
              <a:t>	</a:t>
            </a:r>
            <a:r>
              <a:rPr lang="en" sz="1300" dirty="0" smtClean="0">
                <a:solidFill>
                  <a:schemeClr val="dk1"/>
                </a:solidFill>
                <a:latin typeface="Times New Roman"/>
                <a:ea typeface="Times New Roman"/>
                <a:cs typeface="Times New Roman"/>
                <a:sym typeface="Times New Roman"/>
              </a:rPr>
              <a:t>Every </a:t>
            </a:r>
            <a:r>
              <a:rPr lang="en" sz="1300" dirty="0">
                <a:solidFill>
                  <a:schemeClr val="dk1"/>
                </a:solidFill>
                <a:latin typeface="Times New Roman"/>
                <a:ea typeface="Times New Roman"/>
                <a:cs typeface="Times New Roman"/>
                <a:sym typeface="Times New Roman"/>
              </a:rPr>
              <a:t>transaction is independent and unrelated to the previous transaction as all data required to process the request is contained in that request only</a:t>
            </a:r>
            <a:r>
              <a:rPr lang="en" sz="1300" dirty="0">
                <a:latin typeface="Times New Roman"/>
                <a:ea typeface="Times New Roman"/>
                <a:cs typeface="Times New Roman"/>
                <a:sym typeface="Times New Roman"/>
              </a:rPr>
              <a:t>;</a:t>
            </a:r>
            <a:r>
              <a:rPr lang="en" sz="1300" dirty="0">
                <a:solidFill>
                  <a:schemeClr val="dk1"/>
                </a:solidFill>
                <a:latin typeface="Times New Roman"/>
                <a:ea typeface="Times New Roman"/>
                <a:cs typeface="Times New Roman"/>
                <a:sym typeface="Times New Roman"/>
              </a:rPr>
              <a:t> client session data is not maintained on server side, therefore server responses are also independent</a:t>
            </a:r>
            <a:r>
              <a:rPr lang="en" sz="1300" dirty="0">
                <a:latin typeface="Times New Roman"/>
                <a:ea typeface="Times New Roman"/>
                <a:cs typeface="Times New Roman"/>
                <a:sym typeface="Times New Roman"/>
              </a:rPr>
              <a:t> - </a:t>
            </a:r>
            <a:r>
              <a:rPr lang="en" sz="1300" dirty="0">
                <a:solidFill>
                  <a:schemeClr val="dk1"/>
                </a:solidFill>
                <a:latin typeface="Times New Roman"/>
                <a:ea typeface="Times New Roman"/>
                <a:cs typeface="Times New Roman"/>
                <a:sym typeface="Times New Roman"/>
              </a:rPr>
              <a:t>making the REST application simple and lightweight. </a:t>
            </a:r>
          </a:p>
          <a:p>
            <a:pPr marL="0" lvl="0" indent="0" rtl="0">
              <a:lnSpc>
                <a:spcPct val="114285"/>
              </a:lnSpc>
              <a:spcBef>
                <a:spcPts val="0"/>
              </a:spcBef>
              <a:spcAft>
                <a:spcPts val="1200"/>
              </a:spcAft>
              <a:buNone/>
            </a:pPr>
            <a:r>
              <a:rPr lang="en" sz="1400" b="1" dirty="0">
                <a:solidFill>
                  <a:schemeClr val="dk1"/>
                </a:solidFill>
                <a:latin typeface="Times New Roman"/>
                <a:ea typeface="Times New Roman"/>
                <a:cs typeface="Times New Roman"/>
                <a:sym typeface="Times New Roman"/>
              </a:rPr>
              <a:t>Uniform </a:t>
            </a:r>
            <a:r>
              <a:rPr lang="en" sz="1400" b="1" dirty="0" smtClean="0">
                <a:solidFill>
                  <a:schemeClr val="dk1"/>
                </a:solidFill>
                <a:latin typeface="Times New Roman"/>
                <a:ea typeface="Times New Roman"/>
                <a:cs typeface="Times New Roman"/>
                <a:sym typeface="Times New Roman"/>
              </a:rPr>
              <a:t>interface:</a:t>
            </a:r>
          </a:p>
          <a:p>
            <a:pPr marL="0" lvl="0" indent="0" rtl="0">
              <a:lnSpc>
                <a:spcPct val="114285"/>
              </a:lnSpc>
              <a:spcBef>
                <a:spcPts val="0"/>
              </a:spcBef>
              <a:spcAft>
                <a:spcPts val="1200"/>
              </a:spcAft>
              <a:buNone/>
            </a:pPr>
            <a:r>
              <a:rPr lang="en" sz="1400" b="1" dirty="0">
                <a:latin typeface="Times New Roman"/>
                <a:ea typeface="Times New Roman"/>
                <a:cs typeface="Times New Roman"/>
                <a:sym typeface="Times New Roman"/>
              </a:rPr>
              <a:t>	</a:t>
            </a:r>
            <a:r>
              <a:rPr lang="en" sz="1300" dirty="0" smtClean="0">
                <a:solidFill>
                  <a:schemeClr val="dk1"/>
                </a:solidFill>
                <a:latin typeface="Times New Roman"/>
                <a:ea typeface="Times New Roman"/>
                <a:cs typeface="Times New Roman"/>
                <a:sym typeface="Times New Roman"/>
              </a:rPr>
              <a:t>Request </a:t>
            </a:r>
            <a:r>
              <a:rPr lang="en" sz="1300" dirty="0">
                <a:solidFill>
                  <a:schemeClr val="dk1"/>
                </a:solidFill>
                <a:latin typeface="Times New Roman"/>
                <a:ea typeface="Times New Roman"/>
                <a:cs typeface="Times New Roman"/>
                <a:sym typeface="Times New Roman"/>
              </a:rPr>
              <a:t>and responses of SOAP</a:t>
            </a:r>
            <a:r>
              <a:rPr lang="en" sz="1300" dirty="0">
                <a:latin typeface="Times New Roman"/>
                <a:ea typeface="Times New Roman"/>
                <a:cs typeface="Times New Roman"/>
                <a:sym typeface="Times New Roman"/>
              </a:rPr>
              <a:t>-</a:t>
            </a:r>
            <a:r>
              <a:rPr lang="en" sz="1300" dirty="0">
                <a:solidFill>
                  <a:schemeClr val="dk1"/>
                </a:solidFill>
                <a:latin typeface="Times New Roman"/>
                <a:ea typeface="Times New Roman"/>
                <a:cs typeface="Times New Roman"/>
                <a:sym typeface="Times New Roman"/>
              </a:rPr>
              <a:t>based web services are written in SOAP format and then enveloped in an HTTP message while RESTful web services do not use SOAP format and only uses HTTP as application layer protocol. </a:t>
            </a:r>
          </a:p>
          <a:p>
            <a:pPr marL="0" lvl="0" indent="0" rtl="0">
              <a:lnSpc>
                <a:spcPct val="114285"/>
              </a:lnSpc>
              <a:spcBef>
                <a:spcPts val="0"/>
              </a:spcBef>
              <a:spcAft>
                <a:spcPts val="1200"/>
              </a:spcAft>
              <a:buNone/>
            </a:pPr>
            <a:endParaRPr sz="1300" b="1" dirty="0">
              <a:solidFill>
                <a:schemeClr val="dk1"/>
              </a:solidFill>
              <a:latin typeface="Times New Roman"/>
              <a:ea typeface="Times New Roman"/>
              <a:cs typeface="Times New Roman"/>
              <a:sym typeface="Times New Roman"/>
            </a:endParaRPr>
          </a:p>
          <a:p>
            <a:pPr marL="0" lvl="0" indent="-69850" rtl="0">
              <a:lnSpc>
                <a:spcPct val="114285"/>
              </a:lnSpc>
              <a:spcBef>
                <a:spcPts val="0"/>
              </a:spcBef>
              <a:spcAft>
                <a:spcPts val="1200"/>
              </a:spcAft>
              <a:buClr>
                <a:schemeClr val="dk1"/>
              </a:buClr>
              <a:buSzPct val="84615"/>
              <a:buFont typeface="Arial"/>
              <a:buNone/>
            </a:pPr>
            <a:r>
              <a:rPr lang="en" sz="1300" dirty="0">
                <a:solidFill>
                  <a:schemeClr val="dk1"/>
                </a:solidFill>
                <a:latin typeface="Times New Roman"/>
                <a:ea typeface="Times New Roman"/>
                <a:cs typeface="Times New Roman"/>
                <a:sym typeface="Times New Roman"/>
              </a:rPr>
              <a:t> </a:t>
            </a:r>
          </a:p>
          <a:p>
            <a:pPr lvl="0">
              <a:spcBef>
                <a:spcPts val="0"/>
              </a:spcBef>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a:t>Drawbacks of REST</a:t>
            </a:r>
          </a:p>
        </p:txBody>
      </p:sp>
      <p:sp>
        <p:nvSpPr>
          <p:cNvPr id="253" name="Shape 253"/>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lvl="0" rtl="0">
              <a:lnSpc>
                <a:spcPct val="53571"/>
              </a:lnSpc>
              <a:spcBef>
                <a:spcPts val="0"/>
              </a:spcBef>
              <a:spcAft>
                <a:spcPts val="1200"/>
              </a:spcAft>
              <a:buNone/>
            </a:pPr>
            <a:endParaRPr sz="1100">
              <a:solidFill>
                <a:schemeClr val="dk1"/>
              </a:solidFill>
              <a:latin typeface="Verdana"/>
              <a:ea typeface="Verdana"/>
              <a:cs typeface="Verdana"/>
              <a:sym typeface="Verdana"/>
            </a:endParaRPr>
          </a:p>
          <a:p>
            <a:pPr marL="457200" lvl="0" indent="-317500" rtl="0">
              <a:lnSpc>
                <a:spcPct val="100000"/>
              </a:lnSpc>
              <a:spcBef>
                <a:spcPts val="0"/>
              </a:spcBef>
              <a:spcAft>
                <a:spcPts val="0"/>
              </a:spcAft>
              <a:buSzPct val="100000"/>
              <a:buFont typeface="Times New Roman"/>
            </a:pPr>
            <a:r>
              <a:rPr lang="en" sz="1400">
                <a:latin typeface="Times New Roman"/>
                <a:ea typeface="Times New Roman"/>
                <a:cs typeface="Times New Roman"/>
                <a:sym typeface="Times New Roman"/>
              </a:rPr>
              <a:t>Public Availability</a:t>
            </a:r>
          </a:p>
          <a:p>
            <a:pPr marL="914400" lvl="1" indent="-317500" rtl="0">
              <a:lnSpc>
                <a:spcPct val="100000"/>
              </a:lnSpc>
              <a:spcBef>
                <a:spcPts val="0"/>
              </a:spcBef>
              <a:spcAft>
                <a:spcPts val="0"/>
              </a:spcAft>
              <a:buSzPct val="100000"/>
              <a:buFont typeface="Times New Roman"/>
            </a:pPr>
            <a:r>
              <a:rPr lang="en">
                <a:latin typeface="Times New Roman"/>
                <a:ea typeface="Times New Roman"/>
                <a:cs typeface="Times New Roman"/>
                <a:sym typeface="Times New Roman"/>
              </a:rPr>
              <a:t>More prone to Attacks, especially DDoS</a:t>
            </a:r>
          </a:p>
          <a:p>
            <a:pPr marL="914400" lvl="1" indent="-317500" rtl="0">
              <a:lnSpc>
                <a:spcPct val="100000"/>
              </a:lnSpc>
              <a:spcBef>
                <a:spcPts val="0"/>
              </a:spcBef>
              <a:spcAft>
                <a:spcPts val="0"/>
              </a:spcAft>
              <a:buSzPct val="100000"/>
              <a:buFont typeface="Times New Roman"/>
            </a:pPr>
            <a:r>
              <a:rPr lang="en">
                <a:latin typeface="Times New Roman"/>
                <a:ea typeface="Times New Roman"/>
                <a:cs typeface="Times New Roman"/>
                <a:sym typeface="Times New Roman"/>
              </a:rPr>
              <a:t>Needs more sophisticated Authorization and Authentication </a:t>
            </a:r>
          </a:p>
          <a:p>
            <a:pPr marL="1371600" lvl="2" indent="-317500" rtl="0">
              <a:lnSpc>
                <a:spcPct val="100000"/>
              </a:lnSpc>
              <a:spcBef>
                <a:spcPts val="0"/>
              </a:spcBef>
              <a:spcAft>
                <a:spcPts val="0"/>
              </a:spcAft>
              <a:buSzPct val="100000"/>
              <a:buFont typeface="Times New Roman"/>
            </a:pPr>
            <a:r>
              <a:rPr lang="en">
                <a:latin typeface="Times New Roman"/>
                <a:ea typeface="Times New Roman"/>
                <a:cs typeface="Times New Roman"/>
                <a:sym typeface="Times New Roman"/>
              </a:rPr>
              <a:t>Ex: </a:t>
            </a:r>
            <a:r>
              <a:rPr lang="en" u="sng">
                <a:solidFill>
                  <a:schemeClr val="hlink"/>
                </a:solidFill>
                <a:latin typeface="Times New Roman"/>
                <a:ea typeface="Times New Roman"/>
                <a:cs typeface="Times New Roman"/>
                <a:sym typeface="Times New Roman"/>
                <a:hlinkClick r:id="rId3"/>
              </a:rPr>
              <a:t>OAuth</a:t>
            </a:r>
          </a:p>
          <a:p>
            <a:pPr marL="0" lvl="0" indent="457200" rtl="0">
              <a:lnSpc>
                <a:spcPct val="114285"/>
              </a:lnSpc>
              <a:spcBef>
                <a:spcPts val="0"/>
              </a:spcBef>
              <a:spcAft>
                <a:spcPts val="1200"/>
              </a:spcAft>
              <a:buNone/>
            </a:pPr>
            <a:endParaRPr sz="1300">
              <a:solidFill>
                <a:srgbClr val="1A1A1A"/>
              </a:solidFill>
              <a:latin typeface="Times New Roman"/>
              <a:ea typeface="Times New Roman"/>
              <a:cs typeface="Times New Roman"/>
              <a:sym typeface="Times New Roman"/>
            </a:endParaRPr>
          </a:p>
          <a:p>
            <a:pPr lvl="0" rtl="0">
              <a:lnSpc>
                <a:spcPct val="53571"/>
              </a:lnSpc>
              <a:spcBef>
                <a:spcPts val="0"/>
              </a:spcBef>
              <a:spcAft>
                <a:spcPts val="1200"/>
              </a:spcAft>
              <a:buNone/>
            </a:pPr>
            <a:endParaRPr sz="1100">
              <a:solidFill>
                <a:schemeClr val="dk1"/>
              </a:solidFill>
              <a:latin typeface="Verdana"/>
              <a:ea typeface="Verdana"/>
              <a:cs typeface="Verdana"/>
              <a:sym typeface="Verdana"/>
            </a:endParaRPr>
          </a:p>
          <a:p>
            <a:pPr lvl="0" rtl="0">
              <a:lnSpc>
                <a:spcPct val="53571"/>
              </a:lnSpc>
              <a:spcBef>
                <a:spcPts val="0"/>
              </a:spcBef>
              <a:spcAft>
                <a:spcPts val="1200"/>
              </a:spcAft>
              <a:buClr>
                <a:schemeClr val="dk1"/>
              </a:buClr>
              <a:buSzPct val="100000"/>
              <a:buFont typeface="Arial"/>
              <a:buNone/>
            </a:pPr>
            <a:endParaRPr sz="1100">
              <a:solidFill>
                <a:schemeClr val="dk1"/>
              </a:solidFill>
              <a:latin typeface="Verdana"/>
              <a:ea typeface="Verdana"/>
              <a:cs typeface="Verdana"/>
              <a:sym typeface="Verdana"/>
            </a:endParaRPr>
          </a:p>
          <a:p>
            <a:pPr lvl="0">
              <a:spcBef>
                <a:spcPts val="0"/>
              </a:spcBef>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rtl="0">
              <a:spcBef>
                <a:spcPts val="0"/>
              </a:spcBef>
              <a:buNone/>
            </a:pPr>
            <a:r>
              <a:rPr lang="en"/>
              <a:t>Decision Rationale </a:t>
            </a:r>
          </a:p>
        </p:txBody>
      </p:sp>
      <p:sp>
        <p:nvSpPr>
          <p:cNvPr id="259" name="Shape 259"/>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457200" lvl="0" indent="-342900" rtl="0">
              <a:spcBef>
                <a:spcPts val="0"/>
              </a:spcBef>
              <a:spcAft>
                <a:spcPts val="0"/>
              </a:spcAft>
              <a:buSzPct val="100000"/>
              <a:buAutoNum type="arabicPeriod"/>
            </a:pPr>
            <a:r>
              <a:rPr lang="en"/>
              <a:t>Performance</a:t>
            </a:r>
          </a:p>
          <a:p>
            <a:pPr marL="914400" lvl="1" indent="-317500" rtl="0">
              <a:spcBef>
                <a:spcPts val="0"/>
              </a:spcBef>
              <a:spcAft>
                <a:spcPts val="0"/>
              </a:spcAft>
              <a:buSzPct val="100000"/>
              <a:buAutoNum type="arabicPeriod"/>
            </a:pPr>
            <a:r>
              <a:rPr lang="en"/>
              <a:t>How fast/efficient can the solution be?</a:t>
            </a:r>
          </a:p>
          <a:p>
            <a:pPr marL="457200" lvl="0" indent="-342900" rtl="0">
              <a:spcBef>
                <a:spcPts val="0"/>
              </a:spcBef>
              <a:spcAft>
                <a:spcPts val="0"/>
              </a:spcAft>
              <a:buSzPct val="100000"/>
              <a:buAutoNum type="arabicPeriod"/>
            </a:pPr>
            <a:r>
              <a:rPr lang="en"/>
              <a:t>Scalability</a:t>
            </a:r>
          </a:p>
          <a:p>
            <a:pPr marL="914400" lvl="1" indent="-317500" rtl="0">
              <a:spcBef>
                <a:spcPts val="0"/>
              </a:spcBef>
              <a:spcAft>
                <a:spcPts val="0"/>
              </a:spcAft>
              <a:buSzPct val="100000"/>
              <a:buAutoNum type="arabicPeriod"/>
            </a:pPr>
            <a:r>
              <a:rPr lang="en"/>
              <a:t>Is the solution scalable in order to support rapid usage growth?</a:t>
            </a:r>
          </a:p>
          <a:p>
            <a:pPr marL="457200" lvl="0" indent="-342900" rtl="0">
              <a:spcBef>
                <a:spcPts val="0"/>
              </a:spcBef>
              <a:spcAft>
                <a:spcPts val="0"/>
              </a:spcAft>
              <a:buSzPct val="100000"/>
              <a:buAutoNum type="arabicPeriod"/>
            </a:pPr>
            <a:r>
              <a:rPr lang="en"/>
              <a:t>Compatibility</a:t>
            </a:r>
          </a:p>
          <a:p>
            <a:pPr marL="914400" lvl="1" indent="-317500" rtl="0">
              <a:spcBef>
                <a:spcPts val="0"/>
              </a:spcBef>
              <a:spcAft>
                <a:spcPts val="0"/>
              </a:spcAft>
              <a:buSzPct val="100000"/>
              <a:buAutoNum type="arabicPeriod"/>
            </a:pPr>
            <a:r>
              <a:rPr lang="en"/>
              <a:t>Is the solution supported by different technologies/tools/programming languages?</a:t>
            </a:r>
          </a:p>
          <a:p>
            <a:pPr marL="914400" lvl="1" indent="-317500" rtl="0">
              <a:spcBef>
                <a:spcPts val="0"/>
              </a:spcBef>
              <a:spcAft>
                <a:spcPts val="0"/>
              </a:spcAft>
              <a:buSzPct val="100000"/>
              <a:buAutoNum type="arabicPeriod"/>
            </a:pPr>
            <a:r>
              <a:rPr lang="en"/>
              <a:t>How easy is it to adopt/incorporate the web service?</a:t>
            </a:r>
          </a:p>
          <a:p>
            <a:pPr marL="457200" lvl="0" indent="-342900" rtl="0">
              <a:spcBef>
                <a:spcPts val="0"/>
              </a:spcBef>
              <a:spcAft>
                <a:spcPts val="0"/>
              </a:spcAft>
              <a:buSzPct val="100000"/>
              <a:buAutoNum type="arabicPeriod"/>
            </a:pPr>
            <a:r>
              <a:rPr lang="en"/>
              <a:t>Popularity</a:t>
            </a:r>
          </a:p>
          <a:p>
            <a:pPr marL="914400" lvl="1" indent="-317500" rtl="0">
              <a:spcBef>
                <a:spcPts val="0"/>
              </a:spcBef>
              <a:spcAft>
                <a:spcPts val="0"/>
              </a:spcAft>
              <a:buSzPct val="100000"/>
              <a:buAutoNum type="arabicPeriod"/>
            </a:pPr>
            <a:r>
              <a:rPr lang="en"/>
              <a:t>Is it used and understood by other developers?</a:t>
            </a:r>
          </a:p>
          <a:p>
            <a:pPr marL="914400" lvl="1" indent="-317500">
              <a:spcBef>
                <a:spcPts val="0"/>
              </a:spcBef>
              <a:buSzPct val="100000"/>
              <a:buAutoNum type="arabicPeriod"/>
            </a:pPr>
            <a:r>
              <a:rPr lang="en"/>
              <a:t>Are there many tools and knowledge base available?</a:t>
            </a:r>
          </a:p>
          <a:p>
            <a:pPr lvl="0" rtl="0">
              <a:spcBef>
                <a:spcPts val="0"/>
              </a:spcBef>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Clr>
                <a:schemeClr val="dk1"/>
              </a:buClr>
              <a:buSzPct val="36666"/>
              <a:buFont typeface="Arial"/>
              <a:buNone/>
            </a:pPr>
            <a:r>
              <a:rPr lang="en"/>
              <a:t>Decision Rationale Table - Data Streaming</a:t>
            </a:r>
          </a:p>
          <a:p>
            <a:pPr lvl="0">
              <a:spcBef>
                <a:spcPts val="0"/>
              </a:spcBef>
              <a:buNone/>
            </a:pPr>
            <a:endParaRPr/>
          </a:p>
        </p:txBody>
      </p:sp>
      <p:sp>
        <p:nvSpPr>
          <p:cNvPr id="265" name="Shape 265"/>
          <p:cNvSpPr txBox="1">
            <a:spLocks noGrp="1"/>
          </p:cNvSpPr>
          <p:nvPr>
            <p:ph type="body" idx="1"/>
          </p:nvPr>
        </p:nvSpPr>
        <p:spPr>
          <a:xfrm>
            <a:off x="311700" y="1414175"/>
            <a:ext cx="8520600" cy="3455400"/>
          </a:xfrm>
          <a:prstGeom prst="rect">
            <a:avLst/>
          </a:prstGeom>
        </p:spPr>
        <p:txBody>
          <a:bodyPr wrap="square" lIns="91425" tIns="91425" rIns="91425" bIns="91425" anchor="t" anchorCtr="0">
            <a:noAutofit/>
          </a:bodyPr>
          <a:lstStyle/>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marL="5943600" lvl="0" indent="457200">
              <a:spcBef>
                <a:spcPts val="0"/>
              </a:spcBef>
              <a:buNone/>
            </a:pPr>
            <a:r>
              <a:rPr lang="en" b="1"/>
              <a:t>     Scale</a:t>
            </a:r>
            <a:r>
              <a:rPr lang="en"/>
              <a:t>: 0 - 10</a:t>
            </a:r>
          </a:p>
        </p:txBody>
      </p:sp>
      <p:graphicFrame>
        <p:nvGraphicFramePr>
          <p:cNvPr id="266" name="Shape 266"/>
          <p:cNvGraphicFramePr/>
          <p:nvPr/>
        </p:nvGraphicFramePr>
        <p:xfrm>
          <a:off x="941100" y="1327575"/>
          <a:ext cx="7449975" cy="3169680"/>
        </p:xfrm>
        <a:graphic>
          <a:graphicData uri="http://schemas.openxmlformats.org/drawingml/2006/table">
            <a:tbl>
              <a:tblPr>
                <a:noFill/>
                <a:tableStyleId>{8B01C8AF-E18C-4EC5-B899-65EB3E3B9ABF}</a:tableStyleId>
              </a:tblPr>
              <a:tblGrid>
                <a:gridCol w="4224100"/>
                <a:gridCol w="1712375"/>
                <a:gridCol w="771825"/>
                <a:gridCol w="741675"/>
              </a:tblGrid>
              <a:tr h="396200">
                <a:tc>
                  <a:txBody>
                    <a:bodyPr/>
                    <a:lstStyle/>
                    <a:p>
                      <a:pPr lvl="0">
                        <a:spcBef>
                          <a:spcPts val="0"/>
                        </a:spcBef>
                        <a:buNone/>
                      </a:pPr>
                      <a:r>
                        <a:rPr lang="en" b="1"/>
                        <a:t>Criteria</a:t>
                      </a:r>
                    </a:p>
                  </a:txBody>
                  <a:tcPr marL="91425" marR="91425" marT="91425" marB="91425"/>
                </a:tc>
                <a:tc>
                  <a:txBody>
                    <a:bodyPr/>
                    <a:lstStyle/>
                    <a:p>
                      <a:pPr lvl="0" algn="ctr" rtl="0">
                        <a:spcBef>
                          <a:spcPts val="0"/>
                        </a:spcBef>
                        <a:buNone/>
                      </a:pPr>
                      <a:endParaRPr/>
                    </a:p>
                  </a:txBody>
                  <a:tcPr marL="91425" marR="91425" marT="91425" marB="91425"/>
                </a:tc>
                <a:tc>
                  <a:txBody>
                    <a:bodyPr/>
                    <a:lstStyle/>
                    <a:p>
                      <a:pPr lvl="0" algn="ctr">
                        <a:spcBef>
                          <a:spcPts val="0"/>
                        </a:spcBef>
                        <a:buNone/>
                      </a:pPr>
                      <a:r>
                        <a:rPr lang="en" b="1"/>
                        <a:t>REST</a:t>
                      </a:r>
                    </a:p>
                  </a:txBody>
                  <a:tcPr marL="91425" marR="91425" marT="91425" marB="91425"/>
                </a:tc>
                <a:tc>
                  <a:txBody>
                    <a:bodyPr/>
                    <a:lstStyle/>
                    <a:p>
                      <a:pPr lvl="0" algn="ctr">
                        <a:spcBef>
                          <a:spcPts val="0"/>
                        </a:spcBef>
                        <a:buNone/>
                      </a:pPr>
                      <a:r>
                        <a:rPr lang="en" b="1"/>
                        <a:t>SOAP</a:t>
                      </a:r>
                    </a:p>
                  </a:txBody>
                  <a:tcPr marL="91425" marR="91425" marT="91425" marB="91425"/>
                </a:tc>
              </a:tr>
              <a:tr h="381000">
                <a:tc>
                  <a:txBody>
                    <a:bodyPr/>
                    <a:lstStyle/>
                    <a:p>
                      <a:pPr lvl="0">
                        <a:spcBef>
                          <a:spcPts val="0"/>
                        </a:spcBef>
                        <a:buNone/>
                      </a:pPr>
                      <a:r>
                        <a:rPr lang="en" b="1"/>
                        <a:t>1.1)</a:t>
                      </a:r>
                      <a:r>
                        <a:rPr lang="en"/>
                        <a:t> Speed and Efficiency</a:t>
                      </a:r>
                    </a:p>
                  </a:txBody>
                  <a:tcPr marL="91425" marR="91425" marT="91425" marB="91425"/>
                </a:tc>
                <a:tc>
                  <a:txBody>
                    <a:bodyPr/>
                    <a:lstStyle/>
                    <a:p>
                      <a:pPr lvl="0" algn="r" rtl="0">
                        <a:spcBef>
                          <a:spcPts val="0"/>
                        </a:spcBef>
                        <a:buNone/>
                      </a:pPr>
                      <a:r>
                        <a:rPr lang="en" sz="1100"/>
                        <a:t>High </a:t>
                      </a:r>
                      <a:r>
                        <a:rPr lang="en" sz="1100">
                          <a:solidFill>
                            <a:schemeClr val="dk1"/>
                          </a:solidFill>
                        </a:rPr>
                        <a:t>Importance (x3)</a:t>
                      </a:r>
                    </a:p>
                  </a:txBody>
                  <a:tcPr marL="91425" marR="91425" marT="91425" marB="91425"/>
                </a:tc>
                <a:tc>
                  <a:txBody>
                    <a:bodyPr/>
                    <a:lstStyle/>
                    <a:p>
                      <a:pPr lvl="0" algn="ctr">
                        <a:spcBef>
                          <a:spcPts val="0"/>
                        </a:spcBef>
                        <a:buNone/>
                      </a:pPr>
                      <a:r>
                        <a:rPr lang="en"/>
                        <a:t>9</a:t>
                      </a:r>
                    </a:p>
                  </a:txBody>
                  <a:tcPr marL="91425" marR="91425" marT="91425" marB="91425"/>
                </a:tc>
                <a:tc>
                  <a:txBody>
                    <a:bodyPr/>
                    <a:lstStyle/>
                    <a:p>
                      <a:pPr lvl="0" algn="ctr">
                        <a:spcBef>
                          <a:spcPts val="0"/>
                        </a:spcBef>
                        <a:buNone/>
                      </a:pPr>
                      <a:r>
                        <a:rPr lang="en"/>
                        <a:t>6</a:t>
                      </a:r>
                    </a:p>
                  </a:txBody>
                  <a:tcPr marL="91425" marR="91425" marT="91425" marB="91425"/>
                </a:tc>
              </a:tr>
              <a:tr h="396200">
                <a:tc>
                  <a:txBody>
                    <a:bodyPr/>
                    <a:lstStyle/>
                    <a:p>
                      <a:pPr lvl="0">
                        <a:spcBef>
                          <a:spcPts val="0"/>
                        </a:spcBef>
                        <a:buNone/>
                      </a:pPr>
                      <a:r>
                        <a:rPr lang="en" b="1"/>
                        <a:t>2.1) </a:t>
                      </a:r>
                      <a:r>
                        <a:rPr lang="en"/>
                        <a:t>Scalability</a:t>
                      </a:r>
                    </a:p>
                  </a:txBody>
                  <a:tcPr marL="91425" marR="91425" marT="91425" marB="91425"/>
                </a:tc>
                <a:tc>
                  <a:txBody>
                    <a:bodyPr/>
                    <a:lstStyle/>
                    <a:p>
                      <a:pPr lvl="0" algn="r" rtl="0">
                        <a:spcBef>
                          <a:spcPts val="0"/>
                        </a:spcBef>
                        <a:buClr>
                          <a:schemeClr val="dk1"/>
                        </a:buClr>
                        <a:buSzPct val="100000"/>
                        <a:buFont typeface="Arial"/>
                        <a:buNone/>
                      </a:pPr>
                      <a:r>
                        <a:rPr lang="en" sz="1100">
                          <a:solidFill>
                            <a:schemeClr val="dk1"/>
                          </a:solidFill>
                        </a:rPr>
                        <a:t>High Importance (x3)</a:t>
                      </a:r>
                    </a:p>
                  </a:txBody>
                  <a:tcPr marL="91425" marR="91425" marT="91425" marB="91425"/>
                </a:tc>
                <a:tc>
                  <a:txBody>
                    <a:bodyPr/>
                    <a:lstStyle/>
                    <a:p>
                      <a:pPr lvl="0" algn="ctr">
                        <a:spcBef>
                          <a:spcPts val="0"/>
                        </a:spcBef>
                        <a:buNone/>
                      </a:pPr>
                      <a:r>
                        <a:rPr lang="en"/>
                        <a:t>10</a:t>
                      </a:r>
                    </a:p>
                  </a:txBody>
                  <a:tcPr marL="91425" marR="91425" marT="91425" marB="91425"/>
                </a:tc>
                <a:tc>
                  <a:txBody>
                    <a:bodyPr/>
                    <a:lstStyle/>
                    <a:p>
                      <a:pPr lvl="0" algn="ctr">
                        <a:spcBef>
                          <a:spcPts val="0"/>
                        </a:spcBef>
                        <a:buNone/>
                      </a:pPr>
                      <a:r>
                        <a:rPr lang="en"/>
                        <a:t>6</a:t>
                      </a:r>
                    </a:p>
                  </a:txBody>
                  <a:tcPr marL="91425" marR="91425" marT="91425" marB="91425"/>
                </a:tc>
              </a:tr>
              <a:tr h="396200">
                <a:tc>
                  <a:txBody>
                    <a:bodyPr/>
                    <a:lstStyle/>
                    <a:p>
                      <a:pPr lvl="0">
                        <a:spcBef>
                          <a:spcPts val="0"/>
                        </a:spcBef>
                        <a:buNone/>
                      </a:pPr>
                      <a:r>
                        <a:rPr lang="en" b="1"/>
                        <a:t>3.1)</a:t>
                      </a:r>
                      <a:r>
                        <a:rPr lang="en"/>
                        <a:t> Support by different languages/technologies</a:t>
                      </a:r>
                    </a:p>
                  </a:txBody>
                  <a:tcPr marL="91425" marR="91425" marT="91425" marB="91425"/>
                </a:tc>
                <a:tc>
                  <a:txBody>
                    <a:bodyPr/>
                    <a:lstStyle/>
                    <a:p>
                      <a:pPr lvl="0" algn="r" rtl="0">
                        <a:spcBef>
                          <a:spcPts val="0"/>
                        </a:spcBef>
                        <a:buClr>
                          <a:schemeClr val="dk1"/>
                        </a:buClr>
                        <a:buSzPct val="100000"/>
                        <a:buFont typeface="Arial"/>
                        <a:buNone/>
                      </a:pPr>
                      <a:r>
                        <a:rPr lang="en" sz="1100">
                          <a:solidFill>
                            <a:schemeClr val="dk1"/>
                          </a:solidFill>
                        </a:rPr>
                        <a:t>High Importance (x3)</a:t>
                      </a:r>
                    </a:p>
                  </a:txBody>
                  <a:tcPr marL="91425" marR="91425" marT="91425" marB="91425"/>
                </a:tc>
                <a:tc>
                  <a:txBody>
                    <a:bodyPr/>
                    <a:lstStyle/>
                    <a:p>
                      <a:pPr lvl="0" algn="ctr">
                        <a:spcBef>
                          <a:spcPts val="0"/>
                        </a:spcBef>
                        <a:buNone/>
                      </a:pPr>
                      <a:r>
                        <a:rPr lang="en"/>
                        <a:t>9</a:t>
                      </a:r>
                    </a:p>
                  </a:txBody>
                  <a:tcPr marL="91425" marR="91425" marT="91425" marB="91425"/>
                </a:tc>
                <a:tc>
                  <a:txBody>
                    <a:bodyPr/>
                    <a:lstStyle/>
                    <a:p>
                      <a:pPr lvl="0" algn="ctr">
                        <a:spcBef>
                          <a:spcPts val="0"/>
                        </a:spcBef>
                        <a:buNone/>
                      </a:pPr>
                      <a:r>
                        <a:rPr lang="en"/>
                        <a:t>8</a:t>
                      </a:r>
                    </a:p>
                  </a:txBody>
                  <a:tcPr marL="91425" marR="91425" marT="91425" marB="91425"/>
                </a:tc>
              </a:tr>
              <a:tr h="396200">
                <a:tc>
                  <a:txBody>
                    <a:bodyPr/>
                    <a:lstStyle/>
                    <a:p>
                      <a:pPr lvl="0" rtl="0">
                        <a:spcBef>
                          <a:spcPts val="0"/>
                        </a:spcBef>
                        <a:buNone/>
                      </a:pPr>
                      <a:r>
                        <a:rPr lang="en" b="1"/>
                        <a:t>3.2)</a:t>
                      </a:r>
                      <a:r>
                        <a:rPr lang="en"/>
                        <a:t> Adoption effort</a:t>
                      </a:r>
                    </a:p>
                  </a:txBody>
                  <a:tcPr marL="91425" marR="91425" marT="91425" marB="91425"/>
                </a:tc>
                <a:tc>
                  <a:txBody>
                    <a:bodyPr/>
                    <a:lstStyle/>
                    <a:p>
                      <a:pPr lvl="0" algn="r" rtl="0">
                        <a:spcBef>
                          <a:spcPts val="0"/>
                        </a:spcBef>
                        <a:buClr>
                          <a:schemeClr val="dk1"/>
                        </a:buClr>
                        <a:buSzPct val="100000"/>
                        <a:buFont typeface="Arial"/>
                        <a:buNone/>
                      </a:pPr>
                      <a:r>
                        <a:rPr lang="en" sz="1100">
                          <a:solidFill>
                            <a:schemeClr val="dk1"/>
                          </a:solidFill>
                        </a:rPr>
                        <a:t>Medium Importance (x2)</a:t>
                      </a:r>
                    </a:p>
                  </a:txBody>
                  <a:tcPr marL="91425" marR="91425" marT="91425" marB="91425"/>
                </a:tc>
                <a:tc>
                  <a:txBody>
                    <a:bodyPr/>
                    <a:lstStyle/>
                    <a:p>
                      <a:pPr lvl="0" algn="ctr">
                        <a:spcBef>
                          <a:spcPts val="0"/>
                        </a:spcBef>
                        <a:buNone/>
                      </a:pPr>
                      <a:r>
                        <a:rPr lang="en"/>
                        <a:t>10</a:t>
                      </a:r>
                    </a:p>
                  </a:txBody>
                  <a:tcPr marL="91425" marR="91425" marT="91425" marB="91425"/>
                </a:tc>
                <a:tc>
                  <a:txBody>
                    <a:bodyPr/>
                    <a:lstStyle/>
                    <a:p>
                      <a:pPr lvl="0" algn="ctr">
                        <a:spcBef>
                          <a:spcPts val="0"/>
                        </a:spcBef>
                        <a:buNone/>
                      </a:pPr>
                      <a:r>
                        <a:rPr lang="en"/>
                        <a:t>6</a:t>
                      </a:r>
                    </a:p>
                  </a:txBody>
                  <a:tcPr marL="91425" marR="91425" marT="91425" marB="91425"/>
                </a:tc>
              </a:tr>
              <a:tr h="396200">
                <a:tc>
                  <a:txBody>
                    <a:bodyPr/>
                    <a:lstStyle/>
                    <a:p>
                      <a:pPr lvl="0" rtl="0">
                        <a:spcBef>
                          <a:spcPts val="0"/>
                        </a:spcBef>
                        <a:buNone/>
                      </a:pPr>
                      <a:r>
                        <a:rPr lang="en" b="1"/>
                        <a:t>4.1)</a:t>
                      </a:r>
                      <a:r>
                        <a:rPr lang="en"/>
                        <a:t> Understandability</a:t>
                      </a:r>
                    </a:p>
                  </a:txBody>
                  <a:tcPr marL="91425" marR="91425" marT="91425" marB="91425"/>
                </a:tc>
                <a:tc>
                  <a:txBody>
                    <a:bodyPr/>
                    <a:lstStyle/>
                    <a:p>
                      <a:pPr lvl="0" algn="r" rtl="0">
                        <a:spcBef>
                          <a:spcPts val="0"/>
                        </a:spcBef>
                        <a:buClr>
                          <a:schemeClr val="dk1"/>
                        </a:buClr>
                        <a:buSzPct val="100000"/>
                        <a:buFont typeface="Arial"/>
                        <a:buNone/>
                      </a:pPr>
                      <a:r>
                        <a:rPr lang="en" sz="1100">
                          <a:solidFill>
                            <a:schemeClr val="dk1"/>
                          </a:solidFill>
                        </a:rPr>
                        <a:t>Medium Importance (x2)</a:t>
                      </a:r>
                    </a:p>
                  </a:txBody>
                  <a:tcPr marL="91425" marR="91425" marT="91425" marB="91425"/>
                </a:tc>
                <a:tc>
                  <a:txBody>
                    <a:bodyPr/>
                    <a:lstStyle/>
                    <a:p>
                      <a:pPr lvl="0" algn="ctr">
                        <a:spcBef>
                          <a:spcPts val="0"/>
                        </a:spcBef>
                        <a:buNone/>
                      </a:pPr>
                      <a:r>
                        <a:rPr lang="en"/>
                        <a:t>9</a:t>
                      </a:r>
                    </a:p>
                  </a:txBody>
                  <a:tcPr marL="91425" marR="91425" marT="91425" marB="91425"/>
                </a:tc>
                <a:tc>
                  <a:txBody>
                    <a:bodyPr/>
                    <a:lstStyle/>
                    <a:p>
                      <a:pPr lvl="0" algn="ctr">
                        <a:spcBef>
                          <a:spcPts val="0"/>
                        </a:spcBef>
                        <a:buNone/>
                      </a:pPr>
                      <a:r>
                        <a:rPr lang="en"/>
                        <a:t>6</a:t>
                      </a:r>
                    </a:p>
                  </a:txBody>
                  <a:tcPr marL="91425" marR="91425" marT="91425" marB="91425"/>
                </a:tc>
              </a:tr>
              <a:tr h="396200">
                <a:tc>
                  <a:txBody>
                    <a:bodyPr/>
                    <a:lstStyle/>
                    <a:p>
                      <a:pPr lvl="0" rtl="0">
                        <a:spcBef>
                          <a:spcPts val="0"/>
                        </a:spcBef>
                        <a:buNone/>
                      </a:pPr>
                      <a:r>
                        <a:rPr lang="en" b="1"/>
                        <a:t>4.2)</a:t>
                      </a:r>
                      <a:r>
                        <a:rPr lang="en"/>
                        <a:t> Knowledge available</a:t>
                      </a:r>
                    </a:p>
                  </a:txBody>
                  <a:tcPr marL="91425" marR="91425" marT="91425" marB="91425"/>
                </a:tc>
                <a:tc>
                  <a:txBody>
                    <a:bodyPr/>
                    <a:lstStyle/>
                    <a:p>
                      <a:pPr lvl="0" algn="r" rtl="0">
                        <a:spcBef>
                          <a:spcPts val="0"/>
                        </a:spcBef>
                        <a:buClr>
                          <a:schemeClr val="dk1"/>
                        </a:buClr>
                        <a:buSzPct val="100000"/>
                        <a:buFont typeface="Arial"/>
                        <a:buNone/>
                      </a:pPr>
                      <a:r>
                        <a:rPr lang="en" sz="1100">
                          <a:solidFill>
                            <a:schemeClr val="dk1"/>
                          </a:solidFill>
                        </a:rPr>
                        <a:t>Medium Importance (x2)</a:t>
                      </a:r>
                    </a:p>
                  </a:txBody>
                  <a:tcPr marL="91425" marR="91425" marT="91425" marB="91425"/>
                </a:tc>
                <a:tc>
                  <a:txBody>
                    <a:bodyPr/>
                    <a:lstStyle/>
                    <a:p>
                      <a:pPr lvl="0" algn="ctr">
                        <a:spcBef>
                          <a:spcPts val="0"/>
                        </a:spcBef>
                        <a:buNone/>
                      </a:pPr>
                      <a:r>
                        <a:rPr lang="en"/>
                        <a:t>10</a:t>
                      </a:r>
                    </a:p>
                  </a:txBody>
                  <a:tcPr marL="91425" marR="91425" marT="91425" marB="91425"/>
                </a:tc>
                <a:tc>
                  <a:txBody>
                    <a:bodyPr/>
                    <a:lstStyle/>
                    <a:p>
                      <a:pPr lvl="0" algn="ctr">
                        <a:spcBef>
                          <a:spcPts val="0"/>
                        </a:spcBef>
                        <a:buNone/>
                      </a:pPr>
                      <a:r>
                        <a:rPr lang="en"/>
                        <a:t>10</a:t>
                      </a:r>
                    </a:p>
                  </a:txBody>
                  <a:tcPr marL="91425" marR="91425" marT="91425" marB="91425"/>
                </a:tc>
              </a:tr>
              <a:tr h="396200">
                <a:tc>
                  <a:txBody>
                    <a:bodyPr/>
                    <a:lstStyle/>
                    <a:p>
                      <a:pPr lvl="0">
                        <a:spcBef>
                          <a:spcPts val="0"/>
                        </a:spcBef>
                        <a:buNone/>
                      </a:pPr>
                      <a:r>
                        <a:rPr lang="en" b="1"/>
                        <a:t>Total:</a:t>
                      </a:r>
                    </a:p>
                  </a:txBody>
                  <a:tcPr marL="91425" marR="91425" marT="91425" marB="91425"/>
                </a:tc>
                <a:tc>
                  <a:txBody>
                    <a:bodyPr/>
                    <a:lstStyle/>
                    <a:p>
                      <a:pPr lvl="0" rtl="0">
                        <a:spcBef>
                          <a:spcPts val="0"/>
                        </a:spcBef>
                        <a:buNone/>
                      </a:pPr>
                      <a:endParaRPr b="1"/>
                    </a:p>
                  </a:txBody>
                  <a:tcPr marL="91425" marR="91425" marT="91425" marB="91425"/>
                </a:tc>
                <a:tc>
                  <a:txBody>
                    <a:bodyPr/>
                    <a:lstStyle/>
                    <a:p>
                      <a:pPr lvl="0" algn="ctr">
                        <a:spcBef>
                          <a:spcPts val="0"/>
                        </a:spcBef>
                        <a:buNone/>
                      </a:pPr>
                      <a:r>
                        <a:rPr lang="en" b="1"/>
                        <a:t>142</a:t>
                      </a:r>
                    </a:p>
                  </a:txBody>
                  <a:tcPr marL="91425" marR="91425" marT="91425" marB="91425"/>
                </a:tc>
                <a:tc>
                  <a:txBody>
                    <a:bodyPr/>
                    <a:lstStyle/>
                    <a:p>
                      <a:pPr lvl="0" algn="ctr">
                        <a:spcBef>
                          <a:spcPts val="0"/>
                        </a:spcBef>
                        <a:buNone/>
                      </a:pPr>
                      <a:r>
                        <a:rPr lang="en" b="1"/>
                        <a:t>104</a:t>
                      </a:r>
                    </a:p>
                  </a:txBody>
                  <a:tcPr marL="91425" marR="91425" marT="91425" marB="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a:t>Performance</a:t>
            </a:r>
          </a:p>
        </p:txBody>
      </p:sp>
      <p:sp>
        <p:nvSpPr>
          <p:cNvPr id="272" name="Shape 272"/>
          <p:cNvSpPr txBox="1">
            <a:spLocks noGrp="1"/>
          </p:cNvSpPr>
          <p:nvPr>
            <p:ph type="body" idx="1"/>
          </p:nvPr>
        </p:nvSpPr>
        <p:spPr>
          <a:xfrm>
            <a:off x="136850" y="1388275"/>
            <a:ext cx="8695500" cy="3606900"/>
          </a:xfrm>
          <a:prstGeom prst="rect">
            <a:avLst/>
          </a:prstGeom>
        </p:spPr>
        <p:txBody>
          <a:bodyPr wrap="square" lIns="91425" tIns="91425" rIns="91425" bIns="91425" anchor="t" anchorCtr="0">
            <a:noAutofit/>
          </a:bodyPr>
          <a:lstStyle/>
          <a:p>
            <a:pPr marL="0" lvl="0" indent="-69850" rtl="0">
              <a:lnSpc>
                <a:spcPct val="114285"/>
              </a:lnSpc>
              <a:spcBef>
                <a:spcPts val="0"/>
              </a:spcBef>
              <a:spcAft>
                <a:spcPts val="0"/>
              </a:spcAft>
              <a:buClr>
                <a:schemeClr val="dk1"/>
              </a:buClr>
              <a:buSzPct val="84615"/>
              <a:buFont typeface="Arial"/>
              <a:buNone/>
            </a:pPr>
            <a:r>
              <a:rPr lang="en" sz="1300">
                <a:solidFill>
                  <a:schemeClr val="dk1"/>
                </a:solidFill>
                <a:latin typeface="Times New Roman"/>
                <a:ea typeface="Times New Roman"/>
                <a:cs typeface="Times New Roman"/>
                <a:sym typeface="Times New Roman"/>
              </a:rPr>
              <a:t>Message size in RESTful web services</a:t>
            </a:r>
          </a:p>
          <a:p>
            <a:pPr marL="0" lvl="0" indent="-69850" rtl="0">
              <a:lnSpc>
                <a:spcPct val="114285"/>
              </a:lnSpc>
              <a:spcBef>
                <a:spcPts val="0"/>
              </a:spcBef>
              <a:spcAft>
                <a:spcPts val="0"/>
              </a:spcAft>
              <a:buClr>
                <a:schemeClr val="dk1"/>
              </a:buClr>
              <a:buSzPct val="84615"/>
              <a:buFont typeface="Arial"/>
              <a:buNone/>
            </a:pPr>
            <a:r>
              <a:rPr lang="en" sz="1300">
                <a:solidFill>
                  <a:schemeClr val="dk1"/>
                </a:solidFill>
                <a:latin typeface="Times New Roman"/>
                <a:ea typeface="Times New Roman"/>
                <a:cs typeface="Times New Roman"/>
                <a:sym typeface="Times New Roman"/>
              </a:rPr>
              <a:t>(in both cases) is 9 to 10 times lesser than</a:t>
            </a:r>
          </a:p>
          <a:p>
            <a:pPr marL="0" lvl="0" indent="-69850" rtl="0">
              <a:lnSpc>
                <a:spcPct val="114285"/>
              </a:lnSpc>
              <a:spcBef>
                <a:spcPts val="0"/>
              </a:spcBef>
              <a:spcAft>
                <a:spcPts val="0"/>
              </a:spcAft>
              <a:buClr>
                <a:schemeClr val="dk1"/>
              </a:buClr>
              <a:buSzPct val="84615"/>
              <a:buFont typeface="Arial"/>
              <a:buNone/>
            </a:pPr>
            <a:r>
              <a:rPr lang="en" sz="1300">
                <a:solidFill>
                  <a:schemeClr val="dk1"/>
                </a:solidFill>
                <a:latin typeface="Times New Roman"/>
                <a:ea typeface="Times New Roman"/>
                <a:cs typeface="Times New Roman"/>
                <a:sym typeface="Times New Roman"/>
              </a:rPr>
              <a:t>size of SOAP based web services message.</a:t>
            </a:r>
          </a:p>
          <a:p>
            <a:pPr marL="0" lvl="0" indent="-69850" rtl="0">
              <a:lnSpc>
                <a:spcPct val="114285"/>
              </a:lnSpc>
              <a:spcBef>
                <a:spcPts val="0"/>
              </a:spcBef>
              <a:spcAft>
                <a:spcPts val="0"/>
              </a:spcAft>
              <a:buClr>
                <a:schemeClr val="dk1"/>
              </a:buClr>
              <a:buSzPct val="84615"/>
              <a:buFont typeface="Arial"/>
              <a:buNone/>
            </a:pPr>
            <a:endParaRPr sz="1300">
              <a:latin typeface="Times New Roman"/>
              <a:ea typeface="Times New Roman"/>
              <a:cs typeface="Times New Roman"/>
              <a:sym typeface="Times New Roman"/>
            </a:endParaRPr>
          </a:p>
          <a:p>
            <a:pPr marL="0" lvl="0" indent="-69850" rtl="0">
              <a:lnSpc>
                <a:spcPct val="114285"/>
              </a:lnSpc>
              <a:spcBef>
                <a:spcPts val="0"/>
              </a:spcBef>
              <a:spcAft>
                <a:spcPts val="0"/>
              </a:spcAft>
              <a:buClr>
                <a:schemeClr val="dk1"/>
              </a:buClr>
              <a:buSzPct val="84615"/>
              <a:buFont typeface="Arial"/>
              <a:buNone/>
            </a:pPr>
            <a:endParaRPr sz="1300">
              <a:latin typeface="Times New Roman"/>
              <a:ea typeface="Times New Roman"/>
              <a:cs typeface="Times New Roman"/>
              <a:sym typeface="Times New Roman"/>
            </a:endParaRPr>
          </a:p>
          <a:p>
            <a:pPr marL="0" lvl="0" indent="0" rtl="0">
              <a:lnSpc>
                <a:spcPct val="114285"/>
              </a:lnSpc>
              <a:spcBef>
                <a:spcPts val="0"/>
              </a:spcBef>
              <a:spcAft>
                <a:spcPts val="0"/>
              </a:spcAft>
              <a:buNone/>
            </a:pPr>
            <a:r>
              <a:rPr lang="en" sz="1300">
                <a:solidFill>
                  <a:schemeClr val="dk1"/>
                </a:solidFill>
                <a:latin typeface="Times New Roman"/>
                <a:ea typeface="Times New Roman"/>
                <a:cs typeface="Times New Roman"/>
                <a:sym typeface="Times New Roman"/>
              </a:rPr>
              <a:t>Similarly time required for processing and</a:t>
            </a:r>
          </a:p>
          <a:p>
            <a:pPr marL="0" lvl="0" indent="0" rtl="0">
              <a:lnSpc>
                <a:spcPct val="114285"/>
              </a:lnSpc>
              <a:spcBef>
                <a:spcPts val="0"/>
              </a:spcBef>
              <a:spcAft>
                <a:spcPts val="0"/>
              </a:spcAft>
              <a:buNone/>
            </a:pPr>
            <a:r>
              <a:rPr lang="en" sz="1300">
                <a:solidFill>
                  <a:schemeClr val="dk1"/>
                </a:solidFill>
                <a:latin typeface="Times New Roman"/>
                <a:ea typeface="Times New Roman"/>
                <a:cs typeface="Times New Roman"/>
                <a:sym typeface="Times New Roman"/>
              </a:rPr>
              <a:t>transmission is also 5 to 6 times lesser than</a:t>
            </a:r>
          </a:p>
          <a:p>
            <a:pPr marL="0" lvl="0" indent="0" rtl="0">
              <a:lnSpc>
                <a:spcPct val="114285"/>
              </a:lnSpc>
              <a:spcBef>
                <a:spcPts val="0"/>
              </a:spcBef>
              <a:spcAft>
                <a:spcPts val="0"/>
              </a:spcAft>
              <a:buNone/>
            </a:pPr>
            <a:r>
              <a:rPr lang="en" sz="1300">
                <a:solidFill>
                  <a:schemeClr val="dk1"/>
                </a:solidFill>
                <a:latin typeface="Times New Roman"/>
                <a:ea typeface="Times New Roman"/>
                <a:cs typeface="Times New Roman"/>
                <a:sym typeface="Times New Roman"/>
              </a:rPr>
              <a:t>SOAP based web services. </a:t>
            </a:r>
          </a:p>
          <a:p>
            <a:pPr marL="0" lvl="0" indent="0" rtl="0">
              <a:lnSpc>
                <a:spcPct val="114285"/>
              </a:lnSpc>
              <a:spcBef>
                <a:spcPts val="0"/>
              </a:spcBef>
              <a:spcAft>
                <a:spcPts val="0"/>
              </a:spcAft>
              <a:buNone/>
            </a:pPr>
            <a:endParaRPr sz="1300">
              <a:latin typeface="Times New Roman"/>
              <a:ea typeface="Times New Roman"/>
              <a:cs typeface="Times New Roman"/>
              <a:sym typeface="Times New Roman"/>
            </a:endParaRPr>
          </a:p>
          <a:p>
            <a:pPr marL="0" lvl="0" indent="0" rtl="0">
              <a:lnSpc>
                <a:spcPct val="114285"/>
              </a:lnSpc>
              <a:spcBef>
                <a:spcPts val="0"/>
              </a:spcBef>
              <a:spcAft>
                <a:spcPts val="0"/>
              </a:spcAft>
              <a:buNone/>
            </a:pPr>
            <a:endParaRPr sz="1300">
              <a:latin typeface="Times New Roman"/>
              <a:ea typeface="Times New Roman"/>
              <a:cs typeface="Times New Roman"/>
              <a:sym typeface="Times New Roman"/>
            </a:endParaRPr>
          </a:p>
          <a:p>
            <a:pPr marL="0" lvl="0" indent="0" rtl="0">
              <a:lnSpc>
                <a:spcPct val="114285"/>
              </a:lnSpc>
              <a:spcBef>
                <a:spcPts val="0"/>
              </a:spcBef>
              <a:spcAft>
                <a:spcPts val="0"/>
              </a:spcAft>
              <a:buNone/>
            </a:pPr>
            <a:endParaRPr sz="1300">
              <a:latin typeface="Times New Roman"/>
              <a:ea typeface="Times New Roman"/>
              <a:cs typeface="Times New Roman"/>
              <a:sym typeface="Times New Roman"/>
            </a:endParaRPr>
          </a:p>
          <a:p>
            <a:pPr marL="0" lvl="0" indent="0" rtl="0">
              <a:lnSpc>
                <a:spcPct val="114285"/>
              </a:lnSpc>
              <a:spcBef>
                <a:spcPts val="0"/>
              </a:spcBef>
              <a:spcAft>
                <a:spcPts val="0"/>
              </a:spcAft>
              <a:buNone/>
            </a:pPr>
            <a:endParaRPr sz="1300">
              <a:latin typeface="Times New Roman"/>
              <a:ea typeface="Times New Roman"/>
              <a:cs typeface="Times New Roman"/>
              <a:sym typeface="Times New Roman"/>
            </a:endParaRPr>
          </a:p>
          <a:p>
            <a:pPr marL="0" lvl="0" indent="0" rtl="0">
              <a:lnSpc>
                <a:spcPct val="114285"/>
              </a:lnSpc>
              <a:spcBef>
                <a:spcPts val="0"/>
              </a:spcBef>
              <a:spcAft>
                <a:spcPts val="0"/>
              </a:spcAft>
              <a:buNone/>
            </a:pPr>
            <a:endParaRPr sz="1300">
              <a:latin typeface="Times New Roman"/>
              <a:ea typeface="Times New Roman"/>
              <a:cs typeface="Times New Roman"/>
              <a:sym typeface="Times New Roman"/>
            </a:endParaRPr>
          </a:p>
          <a:p>
            <a:pPr marL="0" lvl="0" indent="0" rtl="0">
              <a:lnSpc>
                <a:spcPct val="114285"/>
              </a:lnSpc>
              <a:spcBef>
                <a:spcPts val="0"/>
              </a:spcBef>
              <a:spcAft>
                <a:spcPts val="0"/>
              </a:spcAft>
              <a:buNone/>
            </a:pPr>
            <a:endParaRPr sz="1300">
              <a:latin typeface="Times New Roman"/>
              <a:ea typeface="Times New Roman"/>
              <a:cs typeface="Times New Roman"/>
              <a:sym typeface="Times New Roman"/>
            </a:endParaRPr>
          </a:p>
          <a:p>
            <a:pPr marL="2743200" lvl="0" indent="0" rtl="0">
              <a:lnSpc>
                <a:spcPct val="100000"/>
              </a:lnSpc>
              <a:spcBef>
                <a:spcPts val="0"/>
              </a:spcBef>
              <a:spcAft>
                <a:spcPts val="1200"/>
              </a:spcAft>
              <a:buNone/>
            </a:pPr>
            <a:r>
              <a:rPr lang="en" sz="1000"/>
              <a:t>            </a:t>
            </a:r>
            <a:r>
              <a:rPr lang="en" sz="1000">
                <a:solidFill>
                  <a:schemeClr val="dk1"/>
                </a:solidFill>
              </a:rPr>
              <a:t>Figure 1. RESTful vs. SOAP Response time of string concatenation and float addition service. </a:t>
            </a:r>
          </a:p>
          <a:p>
            <a:pPr marL="0" lvl="0" indent="-69850" rtl="0">
              <a:lnSpc>
                <a:spcPct val="114285"/>
              </a:lnSpc>
              <a:spcBef>
                <a:spcPts val="0"/>
              </a:spcBef>
              <a:spcAft>
                <a:spcPts val="1200"/>
              </a:spcAft>
              <a:buClr>
                <a:schemeClr val="dk1"/>
              </a:buClr>
              <a:buSzPct val="84615"/>
              <a:buFont typeface="Arial"/>
              <a:buNone/>
            </a:pPr>
            <a:endParaRPr sz="1300">
              <a:solidFill>
                <a:schemeClr val="dk1"/>
              </a:solidFill>
              <a:latin typeface="Times New Roman"/>
              <a:ea typeface="Times New Roman"/>
              <a:cs typeface="Times New Roman"/>
              <a:sym typeface="Times New Roman"/>
            </a:endParaRPr>
          </a:p>
          <a:p>
            <a:pPr lvl="0">
              <a:spcBef>
                <a:spcPts val="0"/>
              </a:spcBef>
              <a:buNone/>
            </a:pPr>
            <a:endParaRPr/>
          </a:p>
        </p:txBody>
      </p:sp>
      <p:pic>
        <p:nvPicPr>
          <p:cNvPr id="273" name="Shape 273" descr="Screen Shot 2017-11-11 at 09.31.05.png"/>
          <p:cNvPicPr preferRelativeResize="0"/>
          <p:nvPr/>
        </p:nvPicPr>
        <p:blipFill>
          <a:blip r:embed="rId3">
            <a:alphaModFix/>
          </a:blip>
          <a:stretch>
            <a:fillRect/>
          </a:stretch>
        </p:blipFill>
        <p:spPr>
          <a:xfrm>
            <a:off x="3147675" y="368575"/>
            <a:ext cx="5804950" cy="4295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a:t>The improvements after using RESTful API</a:t>
            </a:r>
          </a:p>
        </p:txBody>
      </p:sp>
      <p:sp>
        <p:nvSpPr>
          <p:cNvPr id="279" name="Shape 279"/>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457200" lvl="0" indent="-317500" rtl="0">
              <a:lnSpc>
                <a:spcPct val="121428"/>
              </a:lnSpc>
              <a:spcBef>
                <a:spcPts val="0"/>
              </a:spcBef>
              <a:spcAft>
                <a:spcPts val="1200"/>
              </a:spcAft>
              <a:buClr>
                <a:schemeClr val="dk1"/>
              </a:buClr>
              <a:buSzPct val="100000"/>
            </a:pPr>
            <a:r>
              <a:rPr lang="en" sz="1400" b="1">
                <a:solidFill>
                  <a:schemeClr val="dk1"/>
                </a:solidFill>
              </a:rPr>
              <a:t>Simple,Lightweight, easy and with higher flexibility and lower overhead. </a:t>
            </a:r>
          </a:p>
          <a:p>
            <a:pPr marL="457200" lvl="0" indent="0" rtl="0">
              <a:lnSpc>
                <a:spcPct val="121428"/>
              </a:lnSpc>
              <a:spcBef>
                <a:spcPts val="0"/>
              </a:spcBef>
              <a:spcAft>
                <a:spcPts val="1200"/>
              </a:spcAft>
              <a:buNone/>
            </a:pPr>
            <a:r>
              <a:rPr lang="en" sz="1400"/>
              <a:t>Transaction </a:t>
            </a:r>
            <a:r>
              <a:rPr lang="en" sz="1400">
                <a:solidFill>
                  <a:schemeClr val="dk1"/>
                </a:solidFill>
              </a:rPr>
              <a:t>is independent and unrelated to the previous transaction as all data required to process the request is contained in that request only, client session data is not maintained on server side therefore server responses are also independent</a:t>
            </a:r>
          </a:p>
          <a:p>
            <a:pPr marL="457200" lvl="0" indent="-317500" rtl="0">
              <a:lnSpc>
                <a:spcPct val="121428"/>
              </a:lnSpc>
              <a:spcBef>
                <a:spcPts val="0"/>
              </a:spcBef>
              <a:spcAft>
                <a:spcPts val="1200"/>
              </a:spcAft>
              <a:buClr>
                <a:schemeClr val="dk1"/>
              </a:buClr>
              <a:buSzPct val="100000"/>
            </a:pPr>
            <a:r>
              <a:rPr lang="en" sz="1400" b="1">
                <a:solidFill>
                  <a:schemeClr val="dk1"/>
                </a:solidFill>
              </a:rPr>
              <a:t> Less strongly typed than SOAP </a:t>
            </a:r>
          </a:p>
          <a:p>
            <a:pPr marL="457200" lvl="0" indent="0" rtl="0">
              <a:lnSpc>
                <a:spcPct val="121428"/>
              </a:lnSpc>
              <a:spcBef>
                <a:spcPts val="0"/>
              </a:spcBef>
              <a:spcAft>
                <a:spcPts val="0"/>
              </a:spcAft>
              <a:buNone/>
            </a:pPr>
            <a:r>
              <a:rPr lang="en" sz="1400"/>
              <a:t>D</a:t>
            </a:r>
            <a:r>
              <a:rPr lang="en" sz="1400">
                <a:solidFill>
                  <a:schemeClr val="dk1"/>
                </a:solidFill>
              </a:rPr>
              <a:t>oes not require message format like envelope and header</a:t>
            </a:r>
            <a:r>
              <a:rPr lang="en" sz="1400"/>
              <a:t>;</a:t>
            </a:r>
            <a:r>
              <a:rPr lang="en" sz="1400">
                <a:solidFill>
                  <a:schemeClr val="dk1"/>
                </a:solidFill>
              </a:rPr>
              <a:t> </a:t>
            </a:r>
          </a:p>
          <a:p>
            <a:pPr marL="457200" lvl="0" indent="0" rtl="0">
              <a:lnSpc>
                <a:spcPct val="121428"/>
              </a:lnSpc>
              <a:spcBef>
                <a:spcPts val="0"/>
              </a:spcBef>
              <a:spcAft>
                <a:spcPts val="0"/>
              </a:spcAft>
              <a:buNone/>
            </a:pPr>
            <a:r>
              <a:rPr lang="en" sz="1400">
                <a:solidFill>
                  <a:schemeClr val="dk1"/>
                </a:solidFill>
              </a:rPr>
              <a:t>XML parsing is also not required</a:t>
            </a:r>
            <a:r>
              <a:rPr lang="en" sz="1400"/>
              <a:t>;</a:t>
            </a:r>
          </a:p>
          <a:p>
            <a:pPr marL="457200" lvl="0" indent="0" rtl="0">
              <a:lnSpc>
                <a:spcPct val="121428"/>
              </a:lnSpc>
              <a:spcBef>
                <a:spcPts val="0"/>
              </a:spcBef>
              <a:spcAft>
                <a:spcPts val="0"/>
              </a:spcAft>
              <a:buNone/>
            </a:pPr>
            <a:r>
              <a:rPr lang="en" sz="1400"/>
              <a:t>Less b</a:t>
            </a:r>
            <a:r>
              <a:rPr lang="en" sz="1400">
                <a:solidFill>
                  <a:schemeClr val="dk1"/>
                </a:solidFill>
              </a:rPr>
              <a:t>andwidth requirement</a:t>
            </a:r>
            <a:r>
              <a:rPr lang="en" sz="1400"/>
              <a:t>;</a:t>
            </a:r>
            <a:r>
              <a:rPr lang="en" sz="1400">
                <a:solidFill>
                  <a:schemeClr val="dk1"/>
                </a:solidFill>
              </a:rPr>
              <a:t> </a:t>
            </a:r>
          </a:p>
          <a:p>
            <a:pPr marL="457200" lvl="0" indent="0" rtl="0">
              <a:lnSpc>
                <a:spcPct val="121428"/>
              </a:lnSpc>
              <a:spcBef>
                <a:spcPts val="0"/>
              </a:spcBef>
              <a:spcAft>
                <a:spcPts val="0"/>
              </a:spcAft>
              <a:buNone/>
            </a:pPr>
            <a:r>
              <a:rPr lang="en" sz="1400"/>
              <a:t>O</a:t>
            </a:r>
            <a:r>
              <a:rPr lang="en" sz="1400">
                <a:solidFill>
                  <a:schemeClr val="dk1"/>
                </a:solidFill>
              </a:rPr>
              <a:t>nly uses HTTP as application layer protocol. </a:t>
            </a:r>
          </a:p>
          <a:p>
            <a:pPr marL="457200" lvl="0" indent="0" rtl="0">
              <a:lnSpc>
                <a:spcPct val="121428"/>
              </a:lnSpc>
              <a:spcBef>
                <a:spcPts val="0"/>
              </a:spcBef>
              <a:spcAft>
                <a:spcPts val="0"/>
              </a:spcAft>
              <a:buNone/>
            </a:pPr>
            <a:endParaRPr sz="1400"/>
          </a:p>
          <a:p>
            <a:pPr marL="457200" lvl="0" indent="-317500" rtl="0">
              <a:lnSpc>
                <a:spcPct val="114285"/>
              </a:lnSpc>
              <a:spcBef>
                <a:spcPts val="0"/>
              </a:spcBef>
              <a:spcAft>
                <a:spcPts val="1200"/>
              </a:spcAft>
              <a:buClr>
                <a:srgbClr val="1A1A1A"/>
              </a:buClr>
              <a:buSzPct val="100000"/>
            </a:pPr>
            <a:r>
              <a:rPr lang="en" sz="1400" b="1">
                <a:solidFill>
                  <a:srgbClr val="1A1A1A"/>
                </a:solidFill>
              </a:rPr>
              <a:t>Light bandwidth: </a:t>
            </a:r>
            <a:r>
              <a:rPr lang="en" sz="1400">
                <a:solidFill>
                  <a:srgbClr val="1A1A1A"/>
                </a:solidFill>
              </a:rPr>
              <a:t>its passes message is JSON (javascript object notation)</a:t>
            </a:r>
            <a:r>
              <a:rPr lang="en" sz="1400">
                <a:solidFill>
                  <a:schemeClr val="dk1"/>
                </a:solidFill>
              </a:rPr>
              <a:t> format also it can use multiple other formats.</a:t>
            </a:r>
          </a:p>
          <a:p>
            <a:pPr marL="0" lvl="0" indent="-69850" rtl="0">
              <a:lnSpc>
                <a:spcPct val="121428"/>
              </a:lnSpc>
              <a:spcBef>
                <a:spcPts val="0"/>
              </a:spcBef>
              <a:spcAft>
                <a:spcPts val="1200"/>
              </a:spcAft>
              <a:buClr>
                <a:schemeClr val="dk1"/>
              </a:buClr>
              <a:buSzPct val="78571"/>
              <a:buFont typeface="Arial"/>
              <a:buNone/>
            </a:pPr>
            <a:endParaRPr sz="1400">
              <a:solidFill>
                <a:schemeClr val="dk1"/>
              </a:solidFill>
            </a:endParaRPr>
          </a:p>
          <a:p>
            <a:pPr lvl="0">
              <a:spcBef>
                <a:spcPts val="0"/>
              </a:spcBef>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a:t>Comparison between Soap and Restful</a:t>
            </a:r>
          </a:p>
        </p:txBody>
      </p:sp>
      <p:sp>
        <p:nvSpPr>
          <p:cNvPr id="285" name="Shape 285"/>
          <p:cNvSpPr txBox="1">
            <a:spLocks noGrp="1"/>
          </p:cNvSpPr>
          <p:nvPr>
            <p:ph type="body" idx="1"/>
          </p:nvPr>
        </p:nvSpPr>
        <p:spPr>
          <a:xfrm>
            <a:off x="387900" y="1171600"/>
            <a:ext cx="8520600" cy="3397200"/>
          </a:xfrm>
          <a:prstGeom prst="rect">
            <a:avLst/>
          </a:prstGeom>
        </p:spPr>
        <p:txBody>
          <a:bodyPr wrap="square" lIns="91425" tIns="91425" rIns="91425" bIns="91425" anchor="t" anchorCtr="0">
            <a:noAutofit/>
          </a:bodyPr>
          <a:lstStyle/>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r>
              <a:rPr lang="en" u="sng">
                <a:solidFill>
                  <a:schemeClr val="hlink"/>
                </a:solidFill>
                <a:hlinkClick r:id="rId3"/>
              </a:rPr>
              <a:t>https://blogs.sap.com/2015/03/30/</a:t>
            </a:r>
            <a:r>
              <a:rPr lang="en" u="sng">
                <a:solidFill>
                  <a:schemeClr val="hlink"/>
                </a:solidFill>
                <a:hlinkClick r:id="rId4"/>
              </a:rPr>
              <a:t>soap-rest-based-webservices-what-are-they-when-to-use-each-of-them-or-use-both</a:t>
            </a:r>
            <a:r>
              <a:rPr lang="en"/>
              <a:t>/</a:t>
            </a:r>
          </a:p>
        </p:txBody>
      </p:sp>
      <p:pic>
        <p:nvPicPr>
          <p:cNvPr id="286" name="Shape 286"/>
          <p:cNvPicPr preferRelativeResize="0"/>
          <p:nvPr/>
        </p:nvPicPr>
        <p:blipFill>
          <a:blip r:embed="rId5">
            <a:alphaModFix/>
          </a:blip>
          <a:stretch>
            <a:fillRect/>
          </a:stretch>
        </p:blipFill>
        <p:spPr>
          <a:xfrm>
            <a:off x="387900" y="1171600"/>
            <a:ext cx="8520600" cy="313003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a:t>Popularity</a:t>
            </a:r>
          </a:p>
        </p:txBody>
      </p:sp>
      <p:sp>
        <p:nvSpPr>
          <p:cNvPr id="292" name="Shape 292"/>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rtl="0">
              <a:spcBef>
                <a:spcPts val="0"/>
              </a:spcBef>
              <a:spcAft>
                <a:spcPts val="0"/>
              </a:spcAft>
              <a:buNone/>
            </a:pPr>
            <a:endParaRPr sz="1000" i="1"/>
          </a:p>
          <a:p>
            <a:pPr lvl="0" rtl="0">
              <a:spcBef>
                <a:spcPts val="0"/>
              </a:spcBef>
              <a:spcAft>
                <a:spcPts val="0"/>
              </a:spcAft>
              <a:buClr>
                <a:schemeClr val="dk1"/>
              </a:buClr>
              <a:buSzPct val="110000"/>
              <a:buFont typeface="Arial"/>
              <a:buNone/>
            </a:pPr>
            <a:r>
              <a:rPr lang="en" sz="1000" i="1"/>
              <a:t>Web Services Protocol: SOAP vs REST</a:t>
            </a:r>
            <a:r>
              <a:rPr lang="en" sz="1000"/>
              <a:t>, Vibha Kumari,International Journal of Advanced Research in Computer Engineering &amp; Technology (IJARCET) Volume 4 Issue 5, May 2015.</a:t>
            </a:r>
          </a:p>
          <a:p>
            <a:pPr lvl="0">
              <a:spcBef>
                <a:spcPts val="0"/>
              </a:spcBef>
              <a:buNone/>
            </a:pPr>
            <a:endParaRPr/>
          </a:p>
        </p:txBody>
      </p:sp>
      <p:pic>
        <p:nvPicPr>
          <p:cNvPr id="293" name="Shape 293" descr="Screen Shot 2017-11-11 at 10.44.11.png"/>
          <p:cNvPicPr preferRelativeResize="0"/>
          <p:nvPr/>
        </p:nvPicPr>
        <p:blipFill>
          <a:blip r:embed="rId3">
            <a:alphaModFix/>
          </a:blip>
          <a:stretch>
            <a:fillRect/>
          </a:stretch>
        </p:blipFill>
        <p:spPr>
          <a:xfrm>
            <a:off x="1168950" y="1042599"/>
            <a:ext cx="2998600" cy="2826550"/>
          </a:xfrm>
          <a:prstGeom prst="rect">
            <a:avLst/>
          </a:prstGeom>
          <a:noFill/>
          <a:ln>
            <a:noFill/>
          </a:ln>
        </p:spPr>
      </p:pic>
      <p:pic>
        <p:nvPicPr>
          <p:cNvPr id="294" name="Shape 294" descr="Screen Shot 2017-11-11 at 10.44.18.png"/>
          <p:cNvPicPr preferRelativeResize="0"/>
          <p:nvPr/>
        </p:nvPicPr>
        <p:blipFill>
          <a:blip r:embed="rId4">
            <a:alphaModFix/>
          </a:blip>
          <a:stretch>
            <a:fillRect/>
          </a:stretch>
        </p:blipFill>
        <p:spPr>
          <a:xfrm>
            <a:off x="4452250" y="1026997"/>
            <a:ext cx="2856875" cy="272418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rtl="0">
              <a:spcBef>
                <a:spcPts val="0"/>
              </a:spcBef>
              <a:buNone/>
            </a:pPr>
            <a:r>
              <a:rPr lang="en"/>
              <a:t>Solution Explained - Data Streaming</a:t>
            </a:r>
          </a:p>
        </p:txBody>
      </p:sp>
      <p:sp>
        <p:nvSpPr>
          <p:cNvPr id="300" name="Shape 300"/>
          <p:cNvSpPr txBox="1">
            <a:spLocks noGrp="1"/>
          </p:cNvSpPr>
          <p:nvPr>
            <p:ph type="body" idx="1"/>
          </p:nvPr>
        </p:nvSpPr>
        <p:spPr>
          <a:xfrm>
            <a:off x="311700" y="1319850"/>
            <a:ext cx="8520600" cy="3397200"/>
          </a:xfrm>
          <a:prstGeom prst="rect">
            <a:avLst/>
          </a:prstGeom>
        </p:spPr>
        <p:txBody>
          <a:bodyPr wrap="square" lIns="91425" tIns="91425" rIns="91425" bIns="91425" anchor="t" anchorCtr="0">
            <a:noAutofit/>
          </a:bodyPr>
          <a:lstStyle/>
          <a:p>
            <a:pPr marL="457200" lvl="0" indent="-342900" rtl="0">
              <a:spcBef>
                <a:spcPts val="0"/>
              </a:spcBef>
              <a:spcAft>
                <a:spcPts val="0"/>
              </a:spcAft>
              <a:buSzPct val="100000"/>
            </a:pPr>
            <a:r>
              <a:rPr lang="en"/>
              <a:t>Message mostly coming from web service without additional need for client to request for data again (one-way messaging)</a:t>
            </a:r>
          </a:p>
          <a:p>
            <a:pPr marL="914400" lvl="1" indent="-317500" rtl="0">
              <a:spcBef>
                <a:spcPts val="0"/>
              </a:spcBef>
              <a:buSzPct val="100000"/>
            </a:pPr>
            <a:r>
              <a:rPr lang="en"/>
              <a:t>The client asks once and the web service keeps providing the data </a:t>
            </a:r>
          </a:p>
          <a:p>
            <a:pPr marL="457200" lvl="0" indent="0" rtl="0">
              <a:spcBef>
                <a:spcPts val="0"/>
              </a:spcBef>
              <a:buNone/>
            </a:pPr>
            <a:endParaRPr/>
          </a:p>
          <a:p>
            <a:pPr marL="457200" lvl="0" indent="-342900" rtl="0">
              <a:spcBef>
                <a:spcPts val="0"/>
              </a:spcBef>
              <a:buSzPct val="100000"/>
            </a:pPr>
            <a:r>
              <a:rPr lang="en"/>
              <a:t>Client reacts to the new message event and use the new data</a:t>
            </a:r>
          </a:p>
          <a:p>
            <a:pPr lvl="0" rtl="0">
              <a:spcBef>
                <a:spcPts val="0"/>
              </a:spcBef>
              <a:buNone/>
            </a:pPr>
            <a:endParaRPr/>
          </a:p>
          <a:p>
            <a:pPr marL="457200" lvl="0" indent="-342900" rtl="0">
              <a:spcBef>
                <a:spcPts val="0"/>
              </a:spcBef>
              <a:buSzPct val="100000"/>
            </a:pPr>
            <a:r>
              <a:rPr lang="en"/>
              <a:t>Large data needs to be broken down into parts, then the parts are sent through the network and reconstructed in the client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rtl="0">
              <a:spcBef>
                <a:spcPts val="0"/>
              </a:spcBef>
              <a:buNone/>
            </a:pPr>
            <a:r>
              <a:rPr lang="en"/>
              <a:t>Solution Explained - Data Streaming</a:t>
            </a:r>
          </a:p>
        </p:txBody>
      </p:sp>
      <p:sp>
        <p:nvSpPr>
          <p:cNvPr id="306" name="Shape 306"/>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457200" lvl="0" indent="-342900" rtl="0">
              <a:spcBef>
                <a:spcPts val="0"/>
              </a:spcBef>
              <a:spcAft>
                <a:spcPts val="0"/>
              </a:spcAft>
              <a:buSzPct val="100000"/>
            </a:pPr>
            <a:r>
              <a:rPr lang="en"/>
              <a:t>The HTML5 </a:t>
            </a:r>
            <a:r>
              <a:rPr lang="en" u="sng">
                <a:solidFill>
                  <a:schemeClr val="hlink"/>
                </a:solidFill>
                <a:hlinkClick r:id="rId3"/>
              </a:rPr>
              <a:t>Server-Sent Events</a:t>
            </a:r>
            <a:r>
              <a:rPr lang="en"/>
              <a:t> specification is introduced to enable servers to push data to Web pages over HTTP.</a:t>
            </a:r>
          </a:p>
          <a:p>
            <a:pPr marL="457200" lvl="0" indent="-342900" rtl="0">
              <a:spcBef>
                <a:spcPts val="0"/>
              </a:spcBef>
              <a:buSzPct val="100000"/>
            </a:pPr>
            <a:r>
              <a:rPr lang="en"/>
              <a:t>Example: Web Service that provides stock price updates every 3 seconds</a:t>
            </a:r>
          </a:p>
          <a:p>
            <a:pPr lvl="0" rtl="0">
              <a:spcBef>
                <a:spcPts val="0"/>
              </a:spcBef>
              <a:buNone/>
            </a:pPr>
            <a:endParaRPr/>
          </a:p>
          <a:p>
            <a:pPr lvl="0" rtl="0">
              <a:spcBef>
                <a:spcPts val="0"/>
              </a:spcBef>
              <a:buNone/>
            </a:pPr>
            <a:r>
              <a:rPr lang="en"/>
              <a:t>(See diagram in next slide for a GET Request using REST and HTML5 Server-Sent Events for the stock price web service)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259125" y="255700"/>
            <a:ext cx="8520600" cy="613200"/>
          </a:xfrm>
          <a:prstGeom prst="rect">
            <a:avLst/>
          </a:prstGeom>
        </p:spPr>
        <p:txBody>
          <a:bodyPr wrap="square" lIns="91425" tIns="91425" rIns="91425" bIns="91425" anchor="t" anchorCtr="0">
            <a:noAutofit/>
          </a:bodyPr>
          <a:lstStyle/>
          <a:p>
            <a:pPr lvl="0">
              <a:spcBef>
                <a:spcPts val="0"/>
              </a:spcBef>
              <a:buNone/>
            </a:pPr>
            <a:r>
              <a:rPr lang="en"/>
              <a:t>Introduction</a:t>
            </a:r>
          </a:p>
        </p:txBody>
      </p:sp>
      <p:sp>
        <p:nvSpPr>
          <p:cNvPr id="72" name="Shape 72"/>
          <p:cNvSpPr txBox="1">
            <a:spLocks noGrp="1"/>
          </p:cNvSpPr>
          <p:nvPr>
            <p:ph type="body" idx="1"/>
          </p:nvPr>
        </p:nvSpPr>
        <p:spPr>
          <a:xfrm>
            <a:off x="259125" y="921050"/>
            <a:ext cx="8520600" cy="3759600"/>
          </a:xfrm>
          <a:prstGeom prst="rect">
            <a:avLst/>
          </a:prstGeom>
        </p:spPr>
        <p:txBody>
          <a:bodyPr wrap="square" lIns="91425" tIns="91425" rIns="91425" bIns="91425" anchor="t" anchorCtr="0">
            <a:noAutofit/>
          </a:bodyPr>
          <a:lstStyle/>
          <a:p>
            <a:pPr marL="457200" lvl="0" indent="-317500" rtl="0">
              <a:spcBef>
                <a:spcPts val="0"/>
              </a:spcBef>
              <a:spcAft>
                <a:spcPts val="0"/>
              </a:spcAft>
              <a:buClr>
                <a:schemeClr val="dk1"/>
              </a:buClr>
              <a:buSzPct val="100000"/>
            </a:pPr>
            <a:r>
              <a:rPr lang="en" sz="1400">
                <a:solidFill>
                  <a:schemeClr val="dk1"/>
                </a:solidFill>
              </a:rPr>
              <a:t>Web Services allow programs written in different languages on different platforms to communicate with each other in a standard-based way.</a:t>
            </a:r>
          </a:p>
          <a:p>
            <a:pPr lvl="0" rtl="0">
              <a:spcBef>
                <a:spcPts val="0"/>
              </a:spcBef>
              <a:spcAft>
                <a:spcPts val="0"/>
              </a:spcAft>
              <a:buNone/>
            </a:pPr>
            <a:endParaRPr sz="1400">
              <a:solidFill>
                <a:schemeClr val="dk1"/>
              </a:solidFill>
            </a:endParaRPr>
          </a:p>
          <a:p>
            <a:pPr marL="457200" lvl="0" indent="-317500" rtl="0">
              <a:spcBef>
                <a:spcPts val="0"/>
              </a:spcBef>
              <a:spcAft>
                <a:spcPts val="0"/>
              </a:spcAft>
              <a:buClr>
                <a:schemeClr val="dk1"/>
              </a:buClr>
              <a:buSzPct val="100000"/>
            </a:pPr>
            <a:r>
              <a:rPr lang="en" sz="1400">
                <a:solidFill>
                  <a:schemeClr val="dk1"/>
                </a:solidFill>
              </a:rPr>
              <a:t>Open data initiatives </a:t>
            </a:r>
            <a:r>
              <a:rPr lang="en" sz="1400"/>
              <a:t>is</a:t>
            </a:r>
            <a:r>
              <a:rPr lang="en" sz="1400">
                <a:solidFill>
                  <a:schemeClr val="dk1"/>
                </a:solidFill>
              </a:rPr>
              <a:t> motivated by the desire to increase transparency and accountability, they also create substantial economic value.</a:t>
            </a:r>
          </a:p>
          <a:p>
            <a:pPr lvl="0" rtl="0">
              <a:spcBef>
                <a:spcPts val="0"/>
              </a:spcBef>
              <a:spcAft>
                <a:spcPts val="0"/>
              </a:spcAft>
              <a:buNone/>
            </a:pPr>
            <a:endParaRPr sz="1400">
              <a:solidFill>
                <a:schemeClr val="dk1"/>
              </a:solidFill>
            </a:endParaRPr>
          </a:p>
          <a:p>
            <a:pPr marL="457200" lvl="0" indent="-317500" rtl="0">
              <a:spcBef>
                <a:spcPts val="0"/>
              </a:spcBef>
              <a:spcAft>
                <a:spcPts val="0"/>
              </a:spcAft>
              <a:buClr>
                <a:schemeClr val="dk1"/>
              </a:buClr>
              <a:buSzPct val="100000"/>
            </a:pPr>
            <a:r>
              <a:rPr lang="en" sz="1400">
                <a:solidFill>
                  <a:schemeClr val="dk1"/>
                </a:solidFill>
              </a:rPr>
              <a:t>While there are many strategies to connect dis</a:t>
            </a:r>
            <a:r>
              <a:rPr lang="en" sz="1400"/>
              <a:t>tributed</a:t>
            </a:r>
            <a:r>
              <a:rPr lang="en" sz="1400">
                <a:solidFill>
                  <a:schemeClr val="dk1"/>
                </a:solidFill>
              </a:rPr>
              <a:t> systems, services are arguably the most flexible option as they allow systems to remain independent and self-contained</a:t>
            </a:r>
          </a:p>
          <a:p>
            <a:pPr lvl="0" rtl="0">
              <a:spcBef>
                <a:spcPts val="0"/>
              </a:spcBef>
              <a:spcAft>
                <a:spcPts val="0"/>
              </a:spcAft>
              <a:buNone/>
            </a:pPr>
            <a:endParaRPr sz="1400">
              <a:solidFill>
                <a:schemeClr val="dk1"/>
              </a:solidFill>
            </a:endParaRPr>
          </a:p>
          <a:p>
            <a:pPr marL="457200" lvl="0" indent="-317500" rtl="0">
              <a:spcBef>
                <a:spcPts val="0"/>
              </a:spcBef>
              <a:spcAft>
                <a:spcPts val="0"/>
              </a:spcAft>
              <a:buClr>
                <a:schemeClr val="dk1"/>
              </a:buClr>
              <a:buSzPct val="100000"/>
            </a:pPr>
            <a:r>
              <a:rPr lang="en" sz="1400">
                <a:solidFill>
                  <a:schemeClr val="dk1"/>
                </a:solidFill>
              </a:rPr>
              <a:t>Forward-looking companies are redesigning their systems realizing potential of services</a:t>
            </a:r>
          </a:p>
          <a:p>
            <a:pPr lvl="0" rtl="0">
              <a:spcBef>
                <a:spcPts val="0"/>
              </a:spcBef>
              <a:spcAft>
                <a:spcPts val="0"/>
              </a:spcAft>
              <a:buNone/>
            </a:pPr>
            <a:endParaRPr sz="1400">
              <a:solidFill>
                <a:schemeClr val="dk1"/>
              </a:solidFill>
            </a:endParaRPr>
          </a:p>
          <a:p>
            <a:pPr marL="457200" lvl="0" indent="-317500" rtl="0">
              <a:spcBef>
                <a:spcPts val="0"/>
              </a:spcBef>
              <a:spcAft>
                <a:spcPts val="0"/>
              </a:spcAft>
              <a:buClr>
                <a:schemeClr val="dk1"/>
              </a:buClr>
              <a:buSzPct val="100000"/>
            </a:pPr>
            <a:r>
              <a:rPr lang="en" sz="1400">
                <a:solidFill>
                  <a:schemeClr val="dk1"/>
                </a:solidFill>
              </a:rPr>
              <a:t>Communication over networks needs standardized data formats and protocols.</a:t>
            </a:r>
          </a:p>
          <a:p>
            <a:pPr lvl="0" rtl="0">
              <a:spcBef>
                <a:spcPts val="0"/>
              </a:spcBef>
              <a:spcAft>
                <a:spcPts val="0"/>
              </a:spcAft>
              <a:buNone/>
            </a:pPr>
            <a:endParaRPr sz="1400">
              <a:solidFill>
                <a:schemeClr val="dk1"/>
              </a:solidFill>
            </a:endParaRPr>
          </a:p>
          <a:p>
            <a:pPr marL="457200" lvl="0" indent="-317500" rtl="0">
              <a:spcBef>
                <a:spcPts val="0"/>
              </a:spcBef>
              <a:spcAft>
                <a:spcPts val="0"/>
              </a:spcAft>
              <a:buClr>
                <a:schemeClr val="dk1"/>
              </a:buClr>
              <a:buSzPct val="100000"/>
            </a:pPr>
            <a:r>
              <a:rPr lang="en" sz="1400">
                <a:solidFill>
                  <a:schemeClr val="dk1"/>
                </a:solidFill>
              </a:rPr>
              <a:t>Amazon and many other companies that followed such a strategy profited handsomely. Salesforce.com, e.g., generates nearly 50 percent of its revenue through Web services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pic>
        <p:nvPicPr>
          <p:cNvPr id="311" name="Shape 311"/>
          <p:cNvPicPr preferRelativeResize="0"/>
          <p:nvPr/>
        </p:nvPicPr>
        <p:blipFill>
          <a:blip r:embed="rId3">
            <a:alphaModFix/>
          </a:blip>
          <a:stretch>
            <a:fillRect/>
          </a:stretch>
        </p:blipFill>
        <p:spPr>
          <a:xfrm>
            <a:off x="1308475" y="83975"/>
            <a:ext cx="6321250" cy="498132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rtl="0">
              <a:spcBef>
                <a:spcPts val="0"/>
              </a:spcBef>
              <a:buNone/>
            </a:pPr>
            <a:r>
              <a:rPr lang="en"/>
              <a:t>Solution Explained - Data Streaming</a:t>
            </a:r>
          </a:p>
        </p:txBody>
      </p:sp>
      <p:sp>
        <p:nvSpPr>
          <p:cNvPr id="317" name="Shape 317"/>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457200" lvl="0" indent="-342900" rtl="0">
              <a:spcBef>
                <a:spcPts val="0"/>
              </a:spcBef>
              <a:buSzPct val="100000"/>
            </a:pPr>
            <a:r>
              <a:rPr lang="en"/>
              <a:t>Data </a:t>
            </a:r>
            <a:r>
              <a:rPr lang="en" u="sng">
                <a:solidFill>
                  <a:schemeClr val="hlink"/>
                </a:solidFill>
                <a:hlinkClick r:id="rId3"/>
              </a:rPr>
              <a:t>serialization </a:t>
            </a:r>
            <a:r>
              <a:rPr lang="en"/>
              <a:t>is introduced to enable large data to be sent by breaking it down into parts, sent through the network and reconstructed on the client.</a:t>
            </a:r>
          </a:p>
        </p:txBody>
      </p:sp>
      <p:pic>
        <p:nvPicPr>
          <p:cNvPr id="318" name="Shape 318"/>
          <p:cNvPicPr preferRelativeResize="0"/>
          <p:nvPr/>
        </p:nvPicPr>
        <p:blipFill>
          <a:blip r:embed="rId4">
            <a:alphaModFix/>
          </a:blip>
          <a:stretch>
            <a:fillRect/>
          </a:stretch>
        </p:blipFill>
        <p:spPr>
          <a:xfrm>
            <a:off x="1264780" y="2308280"/>
            <a:ext cx="6511325" cy="13126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311700" y="1744900"/>
            <a:ext cx="8520600" cy="2823900"/>
          </a:xfrm>
          <a:prstGeom prst="rect">
            <a:avLst/>
          </a:prstGeom>
        </p:spPr>
        <p:txBody>
          <a:bodyPr wrap="square" lIns="91425" tIns="91425" rIns="91425" bIns="91425" anchor="t" anchorCtr="0">
            <a:noAutofit/>
          </a:bodyPr>
          <a:lstStyle/>
          <a:p>
            <a:pPr lvl="0" algn="ctr" rtl="0">
              <a:lnSpc>
                <a:spcPct val="100000"/>
              </a:lnSpc>
              <a:spcBef>
                <a:spcPts val="0"/>
              </a:spcBef>
              <a:spcAft>
                <a:spcPts val="0"/>
              </a:spcAft>
              <a:buClr>
                <a:schemeClr val="dk1"/>
              </a:buClr>
              <a:buSzPct val="25000"/>
              <a:buFont typeface="Arial"/>
              <a:buNone/>
            </a:pPr>
            <a:r>
              <a:rPr lang="en" sz="9600" u="sng">
                <a:solidFill>
                  <a:schemeClr val="hlink"/>
                </a:solidFill>
                <a:hlinkClick r:id="rId3"/>
              </a:rPr>
              <a:t>Demo</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a:t>Conclusion</a:t>
            </a:r>
          </a:p>
        </p:txBody>
      </p:sp>
      <p:sp>
        <p:nvSpPr>
          <p:cNvPr id="329" name="Shape 329"/>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457200" lvl="0" indent="-342900" rtl="0">
              <a:spcBef>
                <a:spcPts val="0"/>
              </a:spcBef>
              <a:spcAft>
                <a:spcPts val="0"/>
              </a:spcAft>
              <a:buSzPct val="100000"/>
              <a:buChar char="-"/>
            </a:pPr>
            <a:r>
              <a:rPr lang="en"/>
              <a:t>We can create request in Rest or SOAP</a:t>
            </a:r>
          </a:p>
          <a:p>
            <a:pPr marL="457200" lvl="0" indent="-342900" rtl="0">
              <a:spcBef>
                <a:spcPts val="0"/>
              </a:spcBef>
              <a:spcAft>
                <a:spcPts val="0"/>
              </a:spcAft>
              <a:buSzPct val="100000"/>
              <a:buChar char="-"/>
            </a:pPr>
            <a:r>
              <a:rPr lang="en"/>
              <a:t>We create the response in JSON or XML (serializable) or in other format other than serializable</a:t>
            </a:r>
          </a:p>
          <a:p>
            <a:pPr marL="457200" lvl="0" indent="-342900" rtl="0">
              <a:spcBef>
                <a:spcPts val="0"/>
              </a:spcBef>
              <a:spcAft>
                <a:spcPts val="0"/>
              </a:spcAft>
              <a:buSzPct val="100000"/>
              <a:buChar char="-"/>
            </a:pPr>
            <a:r>
              <a:rPr lang="en"/>
              <a:t>REST was used for the solution for its better performance, scalability and popularity</a:t>
            </a:r>
          </a:p>
          <a:p>
            <a:pPr marL="457200" lvl="0" indent="-342900" rtl="0">
              <a:spcBef>
                <a:spcPts val="0"/>
              </a:spcBef>
              <a:spcAft>
                <a:spcPts val="0"/>
              </a:spcAft>
              <a:buSzPct val="100000"/>
              <a:buChar char="-"/>
            </a:pPr>
            <a:r>
              <a:rPr lang="en"/>
              <a:t>Server-sent events was used in solution to facilitate one-way messaging </a:t>
            </a:r>
          </a:p>
          <a:p>
            <a:pPr marL="457200" lvl="0" indent="-342900">
              <a:spcBef>
                <a:spcPts val="0"/>
              </a:spcBef>
              <a:buSzPct val="100000"/>
              <a:buChar char="-"/>
            </a:pPr>
            <a:r>
              <a:rPr lang="en"/>
              <a:t>Serialization and buffers were used for solution with big-sized data</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311700" y="1744900"/>
            <a:ext cx="8520600" cy="2823900"/>
          </a:xfrm>
          <a:prstGeom prst="rect">
            <a:avLst/>
          </a:prstGeom>
        </p:spPr>
        <p:txBody>
          <a:bodyPr wrap="square" lIns="91425" tIns="91425" rIns="91425" bIns="91425" anchor="t" anchorCtr="0">
            <a:noAutofit/>
          </a:bodyPr>
          <a:lstStyle/>
          <a:p>
            <a:pPr lvl="0" algn="ctr" rtl="0">
              <a:lnSpc>
                <a:spcPct val="100000"/>
              </a:lnSpc>
              <a:spcBef>
                <a:spcPts val="0"/>
              </a:spcBef>
              <a:spcAft>
                <a:spcPts val="0"/>
              </a:spcAft>
              <a:buNone/>
            </a:pPr>
            <a:r>
              <a:rPr lang="en" sz="9600"/>
              <a:t>Question?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a:t>Reference</a:t>
            </a:r>
          </a:p>
        </p:txBody>
      </p:sp>
      <p:sp>
        <p:nvSpPr>
          <p:cNvPr id="340" name="Shape 340"/>
          <p:cNvSpPr txBox="1">
            <a:spLocks noGrp="1"/>
          </p:cNvSpPr>
          <p:nvPr>
            <p:ph type="body" idx="1"/>
          </p:nvPr>
        </p:nvSpPr>
        <p:spPr>
          <a:xfrm>
            <a:off x="732400" y="1115275"/>
            <a:ext cx="7326000" cy="3617700"/>
          </a:xfrm>
          <a:prstGeom prst="rect">
            <a:avLst/>
          </a:prstGeom>
        </p:spPr>
        <p:txBody>
          <a:bodyPr wrap="square" lIns="91425" tIns="91425" rIns="91425" bIns="91425" anchor="t" anchorCtr="0">
            <a:noAutofit/>
          </a:bodyPr>
          <a:lstStyle/>
          <a:p>
            <a:pPr lvl="0" rtl="0">
              <a:spcBef>
                <a:spcPts val="0"/>
              </a:spcBef>
              <a:spcAft>
                <a:spcPts val="0"/>
              </a:spcAft>
              <a:buClr>
                <a:schemeClr val="dk1"/>
              </a:buClr>
              <a:buSzPct val="110000"/>
              <a:buFont typeface="Arial"/>
              <a:buNone/>
            </a:pPr>
            <a:r>
              <a:rPr lang="en" sz="1000" i="1">
                <a:solidFill>
                  <a:schemeClr val="dk1"/>
                </a:solidFill>
              </a:rPr>
              <a:t>Efficient Querying and Streaming of Multimedia Content Using Web Services</a:t>
            </a:r>
            <a:r>
              <a:rPr lang="en" sz="1000">
                <a:solidFill>
                  <a:schemeClr val="dk1"/>
                </a:solidFill>
              </a:rPr>
              <a:t>,S. Gerald Christopher Isaac,The International Journal Of Science &amp; </a:t>
            </a:r>
            <a:r>
              <a:rPr lang="en" sz="1000"/>
              <a:t>Technology</a:t>
            </a:r>
            <a:r>
              <a:rPr lang="en" sz="1000">
                <a:solidFill>
                  <a:schemeClr val="dk1"/>
                </a:solidFill>
              </a:rPr>
              <a:t> (ISSN 2321 – 919X),Indid</a:t>
            </a:r>
          </a:p>
          <a:p>
            <a:pPr lvl="0" rtl="0">
              <a:spcBef>
                <a:spcPts val="0"/>
              </a:spcBef>
              <a:spcAft>
                <a:spcPts val="0"/>
              </a:spcAft>
              <a:buClr>
                <a:schemeClr val="dk1"/>
              </a:buClr>
              <a:buSzPct val="110000"/>
              <a:buFont typeface="Arial"/>
              <a:buNone/>
            </a:pPr>
            <a:endParaRPr sz="1000">
              <a:solidFill>
                <a:schemeClr val="dk1"/>
              </a:solidFill>
            </a:endParaRPr>
          </a:p>
          <a:p>
            <a:pPr lvl="0" rtl="0">
              <a:spcBef>
                <a:spcPts val="0"/>
              </a:spcBef>
              <a:spcAft>
                <a:spcPts val="0"/>
              </a:spcAft>
              <a:buClr>
                <a:schemeClr val="dk1"/>
              </a:buClr>
              <a:buSzPct val="110000"/>
              <a:buFont typeface="Arial"/>
              <a:buNone/>
            </a:pPr>
            <a:r>
              <a:rPr lang="en" sz="1000" i="1">
                <a:solidFill>
                  <a:schemeClr val="dk1"/>
                </a:solidFill>
              </a:rPr>
              <a:t>Web Services Protocol: SOAP vs REST</a:t>
            </a:r>
            <a:r>
              <a:rPr lang="en" sz="1000">
                <a:solidFill>
                  <a:schemeClr val="dk1"/>
                </a:solidFill>
              </a:rPr>
              <a:t>, Vibha Kumari,International Journal of Advanced Research in Computer Engineering &amp; Technology (IJARCET) Volume 4 Issue 5, May 2015.</a:t>
            </a:r>
          </a:p>
          <a:p>
            <a:pPr lvl="0" rtl="0">
              <a:spcBef>
                <a:spcPts val="0"/>
              </a:spcBef>
              <a:spcAft>
                <a:spcPts val="0"/>
              </a:spcAft>
              <a:buClr>
                <a:schemeClr val="dk1"/>
              </a:buClr>
              <a:buSzPct val="110000"/>
              <a:buFont typeface="Arial"/>
              <a:buNone/>
            </a:pPr>
            <a:endParaRPr sz="1000">
              <a:solidFill>
                <a:schemeClr val="dk1"/>
              </a:solidFill>
            </a:endParaRPr>
          </a:p>
          <a:p>
            <a:pPr lvl="0" rtl="0">
              <a:spcBef>
                <a:spcPts val="0"/>
              </a:spcBef>
              <a:spcAft>
                <a:spcPts val="0"/>
              </a:spcAft>
              <a:buClr>
                <a:schemeClr val="dk1"/>
              </a:buClr>
              <a:buSzPct val="110000"/>
              <a:buFont typeface="Arial"/>
              <a:buNone/>
            </a:pPr>
            <a:r>
              <a:rPr lang="en" sz="1000" i="1">
                <a:solidFill>
                  <a:schemeClr val="dk1"/>
                </a:solidFill>
              </a:rPr>
              <a:t>Web Services Based On SOAP and REST Principles</a:t>
            </a:r>
            <a:r>
              <a:rPr lang="en" sz="1000">
                <a:solidFill>
                  <a:schemeClr val="dk1"/>
                </a:solidFill>
              </a:rPr>
              <a:t>,Snehal Mumbaikar*, Puja Padiya**,International Journal of Scientific and Research Publications, Volume 3, Issue 5, May 2013 1 ISSN 2250-3153</a:t>
            </a:r>
          </a:p>
          <a:p>
            <a:pPr lvl="0" rtl="0">
              <a:spcBef>
                <a:spcPts val="0"/>
              </a:spcBef>
              <a:spcAft>
                <a:spcPts val="0"/>
              </a:spcAft>
              <a:buClr>
                <a:schemeClr val="dk1"/>
              </a:buClr>
              <a:buSzPct val="110000"/>
              <a:buFont typeface="Arial"/>
              <a:buNone/>
            </a:pPr>
            <a:endParaRPr sz="1000">
              <a:solidFill>
                <a:schemeClr val="dk1"/>
              </a:solidFill>
            </a:endParaRPr>
          </a:p>
          <a:p>
            <a:pPr lvl="0" rtl="0">
              <a:spcBef>
                <a:spcPts val="0"/>
              </a:spcBef>
              <a:spcAft>
                <a:spcPts val="0"/>
              </a:spcAft>
              <a:buClr>
                <a:schemeClr val="dk1"/>
              </a:buClr>
              <a:buSzPct val="110000"/>
              <a:buFont typeface="Arial"/>
              <a:buNone/>
            </a:pPr>
            <a:r>
              <a:rPr lang="en" sz="1000" i="1">
                <a:solidFill>
                  <a:schemeClr val="dk1"/>
                </a:solidFill>
              </a:rPr>
              <a:t>Performance Evaluation of RESTful Web Services for Mobile Devices</a:t>
            </a:r>
            <a:r>
              <a:rPr lang="en" sz="1000">
                <a:solidFill>
                  <a:schemeClr val="dk1"/>
                </a:solidFill>
              </a:rPr>
              <a:t>,Hatem Hamad, Motaz Saad, and Ramzi Abed,International Arab Journal of e-Technology, Vol. 1, No. 3, January 2010</a:t>
            </a:r>
          </a:p>
          <a:p>
            <a:pPr lvl="0" rtl="0">
              <a:spcBef>
                <a:spcPts val="0"/>
              </a:spcBef>
              <a:spcAft>
                <a:spcPts val="0"/>
              </a:spcAft>
              <a:buClr>
                <a:schemeClr val="dk1"/>
              </a:buClr>
              <a:buSzPct val="110000"/>
              <a:buFont typeface="Arial"/>
              <a:buNone/>
            </a:pPr>
            <a:endParaRPr sz="1000">
              <a:solidFill>
                <a:schemeClr val="dk1"/>
              </a:solidFill>
            </a:endParaRPr>
          </a:p>
          <a:p>
            <a:pPr lvl="0" rtl="0">
              <a:spcBef>
                <a:spcPts val="0"/>
              </a:spcBef>
              <a:spcAft>
                <a:spcPts val="0"/>
              </a:spcAft>
              <a:buClr>
                <a:schemeClr val="dk1"/>
              </a:buClr>
              <a:buSzPct val="110000"/>
              <a:buFont typeface="Arial"/>
              <a:buNone/>
            </a:pPr>
            <a:r>
              <a:rPr lang="en" sz="1000" i="1">
                <a:solidFill>
                  <a:schemeClr val="dk1"/>
                </a:solidFill>
              </a:rPr>
              <a:t>Architectural Styles and the Design of Network-based Software Architectures</a:t>
            </a:r>
            <a:r>
              <a:rPr lang="en" sz="1000">
                <a:solidFill>
                  <a:schemeClr val="dk1"/>
                </a:solidFill>
              </a:rPr>
              <a:t>, Thomas Fielding,2000.</a:t>
            </a:r>
          </a:p>
          <a:p>
            <a:pPr lvl="0" rtl="0">
              <a:spcBef>
                <a:spcPts val="0"/>
              </a:spcBef>
              <a:spcAft>
                <a:spcPts val="0"/>
              </a:spcAft>
              <a:buClr>
                <a:schemeClr val="dk1"/>
              </a:buClr>
              <a:buSzPct val="110000"/>
              <a:buFont typeface="Arial"/>
              <a:buNone/>
            </a:pPr>
            <a:endParaRPr sz="1000">
              <a:solidFill>
                <a:schemeClr val="dk1"/>
              </a:solidFill>
            </a:endParaRPr>
          </a:p>
          <a:p>
            <a:pPr lvl="0" rtl="0">
              <a:spcBef>
                <a:spcPts val="0"/>
              </a:spcBef>
              <a:spcAft>
                <a:spcPts val="0"/>
              </a:spcAft>
              <a:buClr>
                <a:schemeClr val="dk1"/>
              </a:buClr>
              <a:buSzPct val="110000"/>
              <a:buFont typeface="Arial"/>
              <a:buNone/>
            </a:pPr>
            <a:r>
              <a:rPr lang="en" sz="1000" i="1">
                <a:solidFill>
                  <a:schemeClr val="dk1"/>
                </a:solidFill>
              </a:rPr>
              <a:t>Comparing Performance of Web Service Interaction Styles: SOAP vs. REST</a:t>
            </a:r>
            <a:r>
              <a:rPr lang="en" sz="1000">
                <a:solidFill>
                  <a:schemeClr val="dk1"/>
                </a:solidFill>
              </a:rPr>
              <a:t>,Pavan Kumar Potti,Sanjay Ahuja,Karthikeyan Umapathy,Zornitza Prodanoff,2012 Proceedings of the Conference on Information Systems Applied Research,New Orleans Louisiana, USA ISSN: 2167-1508v5n2208</a:t>
            </a:r>
          </a:p>
          <a:p>
            <a:pPr lvl="0" rtl="0">
              <a:spcBef>
                <a:spcPts val="0"/>
              </a:spcBef>
              <a:spcAft>
                <a:spcPts val="0"/>
              </a:spcAft>
              <a:buClr>
                <a:schemeClr val="dk1"/>
              </a:buClr>
              <a:buSzPct val="110000"/>
              <a:buFont typeface="Arial"/>
              <a:buNone/>
            </a:pPr>
            <a:endParaRPr sz="1000"/>
          </a:p>
          <a:p>
            <a:pPr lvl="0" rtl="0">
              <a:spcBef>
                <a:spcPts val="0"/>
              </a:spcBef>
              <a:spcAft>
                <a:spcPts val="0"/>
              </a:spcAft>
              <a:buClr>
                <a:schemeClr val="dk1"/>
              </a:buClr>
              <a:buSzPct val="110000"/>
              <a:buFont typeface="Arial"/>
              <a:buNone/>
            </a:pPr>
            <a:r>
              <a:rPr lang="en" sz="1000"/>
              <a:t>Mobile HTML5: Efficiency and Performance of WebSockets and Server-Sent Events. Estep, Elliot. KTH Information and Communication Technology, 2013. </a:t>
            </a:r>
          </a:p>
          <a:p>
            <a:pPr lvl="0">
              <a:spcBef>
                <a:spcPts val="0"/>
              </a:spcBef>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p:nvPr/>
        </p:nvSpPr>
        <p:spPr>
          <a:xfrm>
            <a:off x="389175" y="4365150"/>
            <a:ext cx="8256900" cy="431100"/>
          </a:xfrm>
          <a:prstGeom prst="rect">
            <a:avLst/>
          </a:prstGeom>
          <a:noFill/>
          <a:ln>
            <a:noFill/>
          </a:ln>
        </p:spPr>
        <p:txBody>
          <a:bodyPr wrap="square" lIns="91425" tIns="91425" rIns="91425" bIns="91425" anchor="t" anchorCtr="0">
            <a:noAutofit/>
          </a:bodyPr>
          <a:lstStyle/>
          <a:p>
            <a:pPr lvl="0">
              <a:spcBef>
                <a:spcPts val="0"/>
              </a:spcBef>
              <a:buNone/>
            </a:pPr>
            <a:r>
              <a:rPr lang="en" sz="1200"/>
              <a:t>Reference: </a:t>
            </a:r>
            <a:r>
              <a:rPr lang="en" sz="1200" u="sng">
                <a:solidFill>
                  <a:schemeClr val="hlink"/>
                </a:solidFill>
                <a:hlinkClick r:id="rId3"/>
              </a:rPr>
              <a:t>https://www.programmableweb.com/news/3000-web-apis-trends-quickly-growing-directory/2011/03/08</a:t>
            </a:r>
          </a:p>
        </p:txBody>
      </p:sp>
      <p:pic>
        <p:nvPicPr>
          <p:cNvPr id="78" name="Shape 78"/>
          <p:cNvPicPr preferRelativeResize="0"/>
          <p:nvPr/>
        </p:nvPicPr>
        <p:blipFill rotWithShape="1">
          <a:blip r:embed="rId4">
            <a:alphaModFix/>
          </a:blip>
          <a:srcRect l="21639" t="18005" r="16867" b="15158"/>
          <a:stretch/>
        </p:blipFill>
        <p:spPr>
          <a:xfrm>
            <a:off x="1146501" y="466200"/>
            <a:ext cx="6136502" cy="3751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Shape 83"/>
          <p:cNvPicPr preferRelativeResize="0"/>
          <p:nvPr/>
        </p:nvPicPr>
        <p:blipFill rotWithShape="1">
          <a:blip r:embed="rId3">
            <a:alphaModFix/>
          </a:blip>
          <a:srcRect l="13043" t="15606" b="11634"/>
          <a:stretch/>
        </p:blipFill>
        <p:spPr>
          <a:xfrm>
            <a:off x="936150" y="390000"/>
            <a:ext cx="7282376" cy="3628026"/>
          </a:xfrm>
          <a:prstGeom prst="rect">
            <a:avLst/>
          </a:prstGeom>
          <a:noFill/>
          <a:ln>
            <a:noFill/>
          </a:ln>
        </p:spPr>
      </p:pic>
      <p:sp>
        <p:nvSpPr>
          <p:cNvPr id="84" name="Shape 84"/>
          <p:cNvSpPr txBox="1"/>
          <p:nvPr/>
        </p:nvSpPr>
        <p:spPr>
          <a:xfrm>
            <a:off x="1451550" y="4365150"/>
            <a:ext cx="5964000" cy="431100"/>
          </a:xfrm>
          <a:prstGeom prst="rect">
            <a:avLst/>
          </a:prstGeom>
          <a:noFill/>
          <a:ln>
            <a:noFill/>
          </a:ln>
        </p:spPr>
        <p:txBody>
          <a:bodyPr wrap="square" lIns="91425" tIns="91425" rIns="91425" bIns="91425" anchor="t" anchorCtr="0">
            <a:noAutofit/>
          </a:bodyPr>
          <a:lstStyle/>
          <a:p>
            <a:pPr lvl="0" rtl="0">
              <a:spcBef>
                <a:spcPts val="0"/>
              </a:spcBef>
              <a:buNone/>
            </a:pPr>
            <a:r>
              <a:rPr lang="en" sz="1200"/>
              <a:t>Reference:</a:t>
            </a:r>
            <a:r>
              <a:rPr lang="en" sz="1200" u="sng">
                <a:solidFill>
                  <a:schemeClr val="hlink"/>
                </a:solidFill>
                <a:hlinkClick r:id="rId4"/>
              </a:rPr>
              <a:t> https://www.programmableweb.com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a:t>Understanding the Problem</a:t>
            </a:r>
          </a:p>
        </p:txBody>
      </p:sp>
      <p:sp>
        <p:nvSpPr>
          <p:cNvPr id="90" name="Shape 90"/>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457200" lvl="0" indent="-317500" rtl="0">
              <a:spcBef>
                <a:spcPts val="0"/>
              </a:spcBef>
              <a:spcAft>
                <a:spcPts val="0"/>
              </a:spcAft>
              <a:buClr>
                <a:schemeClr val="dk1"/>
              </a:buClr>
              <a:buSzPct val="100000"/>
            </a:pPr>
            <a:r>
              <a:rPr lang="en" sz="1400">
                <a:solidFill>
                  <a:schemeClr val="dk1"/>
                </a:solidFill>
              </a:rPr>
              <a:t>Data streaming applications are an important category of web applications. Some examples are data/audio/video streaming, multiparty online games, soci</a:t>
            </a:r>
            <a:r>
              <a:rPr lang="en" sz="1400"/>
              <a:t>al media feeds</a:t>
            </a:r>
            <a:r>
              <a:rPr lang="en" sz="1400">
                <a:solidFill>
                  <a:schemeClr val="dk1"/>
                </a:solidFill>
              </a:rPr>
              <a:t> and distance learning. </a:t>
            </a:r>
          </a:p>
          <a:p>
            <a:pPr lvl="0" rtl="0">
              <a:spcBef>
                <a:spcPts val="0"/>
              </a:spcBef>
              <a:spcAft>
                <a:spcPts val="0"/>
              </a:spcAft>
              <a:buNone/>
            </a:pPr>
            <a:endParaRPr sz="1400">
              <a:solidFill>
                <a:schemeClr val="dk1"/>
              </a:solidFill>
            </a:endParaRPr>
          </a:p>
          <a:p>
            <a:pPr marL="457200" lvl="0" indent="-317500" rtl="0">
              <a:spcBef>
                <a:spcPts val="0"/>
              </a:spcBef>
              <a:spcAft>
                <a:spcPts val="0"/>
              </a:spcAft>
              <a:buClr>
                <a:schemeClr val="dk1"/>
              </a:buClr>
              <a:buSzPct val="100000"/>
            </a:pPr>
            <a:r>
              <a:rPr lang="en" sz="1400">
                <a:solidFill>
                  <a:schemeClr val="dk1"/>
                </a:solidFill>
              </a:rPr>
              <a:t>Data streaming web services are growing significantly in the last few years. </a:t>
            </a:r>
          </a:p>
          <a:p>
            <a:pPr lvl="0" rtl="0">
              <a:spcBef>
                <a:spcPts val="0"/>
              </a:spcBef>
              <a:spcAft>
                <a:spcPts val="0"/>
              </a:spcAft>
              <a:buNone/>
            </a:pPr>
            <a:endParaRPr sz="1400">
              <a:solidFill>
                <a:schemeClr val="dk1"/>
              </a:solidFill>
            </a:endParaRPr>
          </a:p>
          <a:p>
            <a:pPr marL="457200" lvl="0" indent="-317500" rtl="0">
              <a:spcBef>
                <a:spcPts val="0"/>
              </a:spcBef>
              <a:spcAft>
                <a:spcPts val="0"/>
              </a:spcAft>
              <a:buClr>
                <a:schemeClr val="dk1"/>
              </a:buClr>
              <a:buSzPct val="100000"/>
            </a:pPr>
            <a:r>
              <a:rPr lang="en" sz="1400">
                <a:solidFill>
                  <a:schemeClr val="dk1"/>
                </a:solidFill>
              </a:rPr>
              <a:t>Example: stock market prices, social media feeds, data streaming from IoT devices/sensors.</a:t>
            </a:r>
          </a:p>
          <a:p>
            <a:pPr lvl="0" rtl="0">
              <a:spcBef>
                <a:spcPts val="0"/>
              </a:spcBef>
              <a:spcAft>
                <a:spcPts val="0"/>
              </a:spcAft>
              <a:buNone/>
            </a:pPr>
            <a:endParaRPr sz="1400">
              <a:solidFill>
                <a:schemeClr val="dk1"/>
              </a:solidFill>
            </a:endParaRPr>
          </a:p>
          <a:p>
            <a:pPr marL="457200" lvl="0" indent="-317500" rtl="0">
              <a:spcBef>
                <a:spcPts val="0"/>
              </a:spcBef>
              <a:spcAft>
                <a:spcPts val="0"/>
              </a:spcAft>
              <a:buClr>
                <a:schemeClr val="dk1"/>
              </a:buClr>
              <a:buSzPct val="100000"/>
            </a:pPr>
            <a:r>
              <a:rPr lang="en" sz="1400">
                <a:solidFill>
                  <a:schemeClr val="dk1"/>
                </a:solidFill>
              </a:rPr>
              <a:t>Hence there is a need to improve the performance and efficiency of such web services by selecting the right communication protocol.</a:t>
            </a:r>
          </a:p>
          <a:p>
            <a:pPr lvl="0" rtl="0">
              <a:spcBef>
                <a:spcPts val="0"/>
              </a:spcBef>
              <a:spcAft>
                <a:spcPts val="0"/>
              </a:spcAft>
              <a:buNone/>
            </a:pPr>
            <a:endParaRPr sz="1400">
              <a:solidFill>
                <a:schemeClr val="dk1"/>
              </a:solidFill>
            </a:endParaRPr>
          </a:p>
          <a:p>
            <a:pPr marL="457200" lvl="0" indent="-317500" rtl="0">
              <a:spcBef>
                <a:spcPts val="0"/>
              </a:spcBef>
              <a:spcAft>
                <a:spcPts val="0"/>
              </a:spcAft>
              <a:buClr>
                <a:schemeClr val="dk1"/>
              </a:buClr>
              <a:buSzPct val="100000"/>
            </a:pPr>
            <a:r>
              <a:rPr lang="en" sz="1400"/>
              <a:t>This can be achieved by m</a:t>
            </a:r>
            <a:r>
              <a:rPr lang="en" sz="1400">
                <a:solidFill>
                  <a:schemeClr val="dk1"/>
                </a:solidFill>
              </a:rPr>
              <a:t>aking the right architectural decision for data streaming web services.</a:t>
            </a:r>
          </a:p>
          <a:p>
            <a:pPr lvl="0" rtl="0">
              <a:spcBef>
                <a:spcPts val="0"/>
              </a:spcBef>
              <a:spcAft>
                <a:spcPts val="0"/>
              </a:spcAft>
              <a:buNone/>
            </a:pPr>
            <a:endParaRPr sz="1400">
              <a:solidFill>
                <a:schemeClr val="dk1"/>
              </a:solidFill>
            </a:endParaRPr>
          </a:p>
          <a:p>
            <a:pPr marL="457200" lvl="0" indent="-317500" rtl="0">
              <a:spcBef>
                <a:spcPts val="0"/>
              </a:spcBef>
              <a:spcAft>
                <a:spcPts val="0"/>
              </a:spcAft>
              <a:buClr>
                <a:schemeClr val="dk1"/>
              </a:buClr>
              <a:buSzPct val="100000"/>
            </a:pPr>
            <a:r>
              <a:rPr lang="en" sz="1400">
                <a:solidFill>
                  <a:schemeClr val="dk1"/>
                </a:solidFill>
              </a:rPr>
              <a:t>The choice between REST vs. WS-* is an important architectural decision for integration projects</a:t>
            </a:r>
          </a:p>
          <a:p>
            <a:pPr lvl="0" rtl="0">
              <a:spcBef>
                <a:spcPts val="0"/>
              </a:spcBef>
              <a:spcAft>
                <a:spcPts val="0"/>
              </a:spcAft>
              <a:buNone/>
            </a:pPr>
            <a:endParaRPr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311700" y="192600"/>
            <a:ext cx="8520600" cy="613200"/>
          </a:xfrm>
          <a:prstGeom prst="rect">
            <a:avLst/>
          </a:prstGeom>
        </p:spPr>
        <p:txBody>
          <a:bodyPr wrap="square" lIns="91425" tIns="91425" rIns="91425" bIns="91425" anchor="t" anchorCtr="0">
            <a:noAutofit/>
          </a:bodyPr>
          <a:lstStyle/>
          <a:p>
            <a:pPr lvl="0">
              <a:spcBef>
                <a:spcPts val="0"/>
              </a:spcBef>
              <a:buNone/>
            </a:pPr>
            <a:r>
              <a:rPr lang="en"/>
              <a:t>Problem relevance/importance</a:t>
            </a:r>
          </a:p>
        </p:txBody>
      </p:sp>
      <p:sp>
        <p:nvSpPr>
          <p:cNvPr id="96" name="Shape 96"/>
          <p:cNvSpPr txBox="1">
            <a:spLocks noGrp="1"/>
          </p:cNvSpPr>
          <p:nvPr>
            <p:ph type="body" idx="1"/>
          </p:nvPr>
        </p:nvSpPr>
        <p:spPr>
          <a:xfrm>
            <a:off x="311700" y="937413"/>
            <a:ext cx="8520600" cy="3631500"/>
          </a:xfrm>
          <a:prstGeom prst="rect">
            <a:avLst/>
          </a:prstGeom>
        </p:spPr>
        <p:txBody>
          <a:bodyPr wrap="square" lIns="91425" tIns="91425" rIns="91425" bIns="91425" anchor="t" anchorCtr="0">
            <a:noAutofit/>
          </a:bodyPr>
          <a:lstStyle/>
          <a:p>
            <a:pPr marL="457200" lvl="0" indent="-317500" rtl="0">
              <a:spcBef>
                <a:spcPts val="0"/>
              </a:spcBef>
              <a:spcAft>
                <a:spcPts val="0"/>
              </a:spcAft>
              <a:buSzPct val="100000"/>
            </a:pPr>
            <a:r>
              <a:rPr lang="en" sz="1400"/>
              <a:t>Today most of the web applications use data streaming functionality.</a:t>
            </a:r>
          </a:p>
          <a:p>
            <a:pPr marL="457200" lvl="0" indent="-317500" rtl="0">
              <a:spcBef>
                <a:spcPts val="0"/>
              </a:spcBef>
              <a:buSzPct val="100000"/>
            </a:pPr>
            <a:r>
              <a:rPr lang="en" sz="1400"/>
              <a:t>For example: Facebook constantly streams media feeds, Stock market web applications also need a way of streaming data constantly, Kayak used data feeds to update flight prices.</a:t>
            </a:r>
          </a:p>
          <a:p>
            <a:pPr lvl="0" rtl="0">
              <a:spcBef>
                <a:spcPts val="0"/>
              </a:spcBef>
              <a:buNone/>
            </a:pPr>
            <a:endParaRPr sz="1400"/>
          </a:p>
          <a:p>
            <a:pPr lvl="0" rtl="0">
              <a:spcBef>
                <a:spcPts val="0"/>
              </a:spcBef>
              <a:buNone/>
            </a:pPr>
            <a:endParaRPr sz="1400"/>
          </a:p>
          <a:p>
            <a:pPr lvl="0" rtl="0">
              <a:spcBef>
                <a:spcPts val="0"/>
              </a:spcBef>
              <a:buNone/>
            </a:pPr>
            <a:endParaRPr sz="1400"/>
          </a:p>
          <a:p>
            <a:pPr lvl="0" rtl="0">
              <a:spcBef>
                <a:spcPts val="0"/>
              </a:spcBef>
              <a:buNone/>
            </a:pPr>
            <a:endParaRPr sz="1400"/>
          </a:p>
          <a:p>
            <a:pPr lvl="0" rtl="0">
              <a:spcBef>
                <a:spcPts val="0"/>
              </a:spcBef>
              <a:buNone/>
            </a:pPr>
            <a:endParaRPr sz="1400"/>
          </a:p>
          <a:p>
            <a:pPr lvl="0" rtl="0">
              <a:spcBef>
                <a:spcPts val="0"/>
              </a:spcBef>
              <a:buNone/>
            </a:pPr>
            <a:endParaRPr sz="1400"/>
          </a:p>
        </p:txBody>
      </p:sp>
      <p:pic>
        <p:nvPicPr>
          <p:cNvPr id="97" name="Shape 97"/>
          <p:cNvPicPr preferRelativeResize="0"/>
          <p:nvPr/>
        </p:nvPicPr>
        <p:blipFill rotWithShape="1">
          <a:blip r:embed="rId3">
            <a:alphaModFix/>
          </a:blip>
          <a:srcRect b="8542"/>
          <a:stretch/>
        </p:blipFill>
        <p:spPr>
          <a:xfrm>
            <a:off x="1504125" y="2060450"/>
            <a:ext cx="3975975" cy="2621201"/>
          </a:xfrm>
          <a:prstGeom prst="rect">
            <a:avLst/>
          </a:prstGeom>
          <a:noFill/>
          <a:ln>
            <a:noFill/>
          </a:ln>
        </p:spPr>
      </p:pic>
      <p:sp>
        <p:nvSpPr>
          <p:cNvPr id="98" name="Shape 98"/>
          <p:cNvSpPr txBox="1"/>
          <p:nvPr/>
        </p:nvSpPr>
        <p:spPr>
          <a:xfrm>
            <a:off x="452300" y="4733275"/>
            <a:ext cx="8246400" cy="294600"/>
          </a:xfrm>
          <a:prstGeom prst="rect">
            <a:avLst/>
          </a:prstGeom>
          <a:noFill/>
          <a:ln>
            <a:noFill/>
          </a:ln>
        </p:spPr>
        <p:txBody>
          <a:bodyPr wrap="square" lIns="91425" tIns="91425" rIns="91425" bIns="91425" anchor="t" anchorCtr="0">
            <a:noAutofit/>
          </a:bodyPr>
          <a:lstStyle/>
          <a:p>
            <a:pPr lvl="0">
              <a:spcBef>
                <a:spcPts val="0"/>
              </a:spcBef>
              <a:buNone/>
            </a:pPr>
            <a:r>
              <a:rPr lang="en" sz="1100" u="sng">
                <a:solidFill>
                  <a:schemeClr val="hlink"/>
                </a:solidFill>
                <a:hlinkClick r:id="rId4"/>
              </a:rPr>
              <a:t>http://static2.businessinsider.com/image/570ba1ba91058425008bbc28-1200-865/bi_graphics_video-streaming-industry-chart.png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Shape 103"/>
          <p:cNvPicPr preferRelativeResize="0"/>
          <p:nvPr/>
        </p:nvPicPr>
        <p:blipFill>
          <a:blip r:embed="rId3">
            <a:alphaModFix/>
          </a:blip>
          <a:stretch>
            <a:fillRect/>
          </a:stretch>
        </p:blipFill>
        <p:spPr>
          <a:xfrm>
            <a:off x="6153275" y="843675"/>
            <a:ext cx="2398200" cy="3426800"/>
          </a:xfrm>
          <a:prstGeom prst="rect">
            <a:avLst/>
          </a:prstGeom>
          <a:noFill/>
          <a:ln>
            <a:noFill/>
          </a:ln>
        </p:spPr>
      </p:pic>
      <p:sp>
        <p:nvSpPr>
          <p:cNvPr id="104" name="Shape 104"/>
          <p:cNvSpPr txBox="1"/>
          <p:nvPr/>
        </p:nvSpPr>
        <p:spPr>
          <a:xfrm>
            <a:off x="557475" y="546950"/>
            <a:ext cx="5196000" cy="4018200"/>
          </a:xfrm>
          <a:prstGeom prst="rect">
            <a:avLst/>
          </a:prstGeom>
          <a:noFill/>
          <a:ln>
            <a:noFill/>
          </a:ln>
        </p:spPr>
        <p:txBody>
          <a:bodyPr wrap="square" lIns="91425" tIns="91425" rIns="91425" bIns="91425" anchor="t" anchorCtr="0">
            <a:noAutofit/>
          </a:bodyPr>
          <a:lstStyle/>
          <a:p>
            <a:pPr marL="457200" lvl="0" indent="-317500" rtl="0">
              <a:lnSpc>
                <a:spcPct val="115000"/>
              </a:lnSpc>
              <a:spcBef>
                <a:spcPts val="0"/>
              </a:spcBef>
              <a:buClr>
                <a:schemeClr val="dk1"/>
              </a:buClr>
              <a:buSzPct val="100000"/>
              <a:buFont typeface="Arial" panose="020B0604020202020204" pitchFamily="34" charset="0"/>
              <a:buChar char="•"/>
            </a:pPr>
            <a:r>
              <a:rPr lang="en" dirty="0">
                <a:solidFill>
                  <a:schemeClr val="dk1"/>
                </a:solidFill>
                <a:latin typeface="Old Standard TT"/>
                <a:ea typeface="Old Standard TT"/>
                <a:cs typeface="Old Standard TT"/>
                <a:sym typeface="Old Standard TT"/>
              </a:rPr>
              <a:t>Data streaming web services has a significant impact on the economic growth of businesses.  </a:t>
            </a:r>
          </a:p>
          <a:p>
            <a:pPr lvl="0" rtl="0">
              <a:lnSpc>
                <a:spcPct val="115000"/>
              </a:lnSpc>
              <a:spcBef>
                <a:spcPts val="0"/>
              </a:spcBef>
              <a:buNone/>
            </a:pPr>
            <a:endParaRPr dirty="0">
              <a:solidFill>
                <a:schemeClr val="dk1"/>
              </a:solidFill>
              <a:latin typeface="Old Standard TT"/>
              <a:ea typeface="Old Standard TT"/>
              <a:cs typeface="Old Standard TT"/>
              <a:sym typeface="Old Standard TT"/>
            </a:endParaRPr>
          </a:p>
          <a:p>
            <a:pPr marL="457200" lvl="0" indent="-317500" rtl="0">
              <a:lnSpc>
                <a:spcPct val="115000"/>
              </a:lnSpc>
              <a:spcBef>
                <a:spcPts val="0"/>
              </a:spcBef>
              <a:buClr>
                <a:schemeClr val="dk1"/>
              </a:buClr>
              <a:buSzPct val="100000"/>
              <a:buFont typeface="Arial" panose="020B0604020202020204" pitchFamily="34" charset="0"/>
              <a:buChar char="•"/>
            </a:pPr>
            <a:r>
              <a:rPr lang="en" dirty="0">
                <a:solidFill>
                  <a:schemeClr val="dk1"/>
                </a:solidFill>
                <a:latin typeface="Old Standard TT"/>
                <a:ea typeface="Old Standard TT"/>
                <a:cs typeface="Old Standard TT"/>
                <a:sym typeface="Old Standard TT"/>
              </a:rPr>
              <a:t>A web application with good data streaming performance leads to happy end users and project managers.</a:t>
            </a:r>
          </a:p>
          <a:p>
            <a:pPr lvl="0" rtl="0">
              <a:lnSpc>
                <a:spcPct val="115000"/>
              </a:lnSpc>
              <a:spcBef>
                <a:spcPts val="0"/>
              </a:spcBef>
              <a:buClr>
                <a:srgbClr val="000000"/>
              </a:buClr>
              <a:buSzPct val="78571"/>
              <a:buFont typeface="Arial"/>
              <a:buNone/>
            </a:pPr>
            <a:endParaRPr dirty="0">
              <a:solidFill>
                <a:schemeClr val="dk1"/>
              </a:solidFill>
              <a:latin typeface="Old Standard TT"/>
              <a:ea typeface="Old Standard TT"/>
              <a:cs typeface="Old Standard TT"/>
              <a:sym typeface="Old Standard TT"/>
            </a:endParaRPr>
          </a:p>
          <a:p>
            <a:pPr marL="457200" lvl="0" indent="-317500" rtl="0">
              <a:lnSpc>
                <a:spcPct val="115000"/>
              </a:lnSpc>
              <a:spcBef>
                <a:spcPts val="0"/>
              </a:spcBef>
              <a:buClr>
                <a:schemeClr val="dk1"/>
              </a:buClr>
              <a:buSzPct val="100000"/>
              <a:buFont typeface="Arial" panose="020B0604020202020204" pitchFamily="34" charset="0"/>
              <a:buChar char="•"/>
            </a:pPr>
            <a:r>
              <a:rPr lang="en" dirty="0">
                <a:solidFill>
                  <a:schemeClr val="dk1"/>
                </a:solidFill>
                <a:latin typeface="Old Standard TT"/>
                <a:ea typeface="Old Standard TT"/>
                <a:cs typeface="Old Standard TT"/>
                <a:sym typeface="Old Standard TT"/>
              </a:rPr>
              <a:t>Bandwidth and time are valuable assets in today’s world. The architectural decisions taken when developing a web service plays a crucial role in reducing the bandwidth and improving the performance.</a:t>
            </a:r>
          </a:p>
          <a:p>
            <a:pPr lvl="0" rtl="0">
              <a:lnSpc>
                <a:spcPct val="115000"/>
              </a:lnSpc>
              <a:spcBef>
                <a:spcPts val="0"/>
              </a:spcBef>
              <a:buClr>
                <a:srgbClr val="000000"/>
              </a:buClr>
              <a:buSzPct val="78571"/>
              <a:buFont typeface="Arial"/>
              <a:buNone/>
            </a:pPr>
            <a:endParaRPr dirty="0">
              <a:solidFill>
                <a:schemeClr val="dk1"/>
              </a:solidFill>
              <a:latin typeface="Old Standard TT"/>
              <a:ea typeface="Old Standard TT"/>
              <a:cs typeface="Old Standard TT"/>
              <a:sym typeface="Old Standard TT"/>
            </a:endParaRPr>
          </a:p>
          <a:p>
            <a:pPr marL="457200" lvl="0" indent="-317500" rtl="0">
              <a:lnSpc>
                <a:spcPct val="115000"/>
              </a:lnSpc>
              <a:spcBef>
                <a:spcPts val="0"/>
              </a:spcBef>
              <a:buClr>
                <a:schemeClr val="dk1"/>
              </a:buClr>
              <a:buSzPct val="100000"/>
              <a:buFont typeface="Arial" panose="020B0604020202020204" pitchFamily="34" charset="0"/>
              <a:buChar char="•"/>
            </a:pPr>
            <a:r>
              <a:rPr lang="en" dirty="0">
                <a:solidFill>
                  <a:schemeClr val="dk1"/>
                </a:solidFill>
                <a:latin typeface="Old Standard TT"/>
                <a:ea typeface="Old Standard TT"/>
                <a:cs typeface="Old Standard TT"/>
                <a:sym typeface="Old Standard TT"/>
              </a:rPr>
              <a:t>Hence the need to develop an efficient data streaming web service.</a:t>
            </a:r>
          </a:p>
          <a:p>
            <a:pPr lvl="0">
              <a:spcBef>
                <a:spcPts val="0"/>
              </a:spcBef>
              <a:buNone/>
            </a:pPr>
            <a:endParaRPr dirty="0">
              <a:latin typeface="Times New Roman"/>
              <a:ea typeface="Times New Roman"/>
              <a:cs typeface="Times New Roman"/>
              <a:sym typeface="Times New Roman"/>
            </a:endParaRPr>
          </a:p>
        </p:txBody>
      </p:sp>
      <p:sp>
        <p:nvSpPr>
          <p:cNvPr id="105" name="Shape 105"/>
          <p:cNvSpPr txBox="1"/>
          <p:nvPr/>
        </p:nvSpPr>
        <p:spPr>
          <a:xfrm>
            <a:off x="389175" y="4628100"/>
            <a:ext cx="8478000" cy="252600"/>
          </a:xfrm>
          <a:prstGeom prst="rect">
            <a:avLst/>
          </a:prstGeom>
          <a:noFill/>
          <a:ln>
            <a:noFill/>
          </a:ln>
        </p:spPr>
        <p:txBody>
          <a:bodyPr wrap="square" lIns="91425" tIns="91425" rIns="91425" bIns="91425" anchor="t" anchorCtr="0">
            <a:noAutofit/>
          </a:bodyPr>
          <a:lstStyle/>
          <a:p>
            <a:pPr lvl="0">
              <a:spcBef>
                <a:spcPts val="0"/>
              </a:spcBef>
              <a:buNone/>
            </a:pPr>
            <a:r>
              <a:rPr lang="en" sz="1100" u="sng">
                <a:solidFill>
                  <a:schemeClr val="hlink"/>
                </a:solidFill>
                <a:hlinkClick r:id="rId4"/>
              </a:rPr>
              <a:t>http://static2.businessinsider.com/image/570ba1ba91058425008bbc28-1200-865/bi_graphics_video-streaming-industry-chart.png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a:t>History</a:t>
            </a:r>
          </a:p>
        </p:txBody>
      </p:sp>
      <p:sp>
        <p:nvSpPr>
          <p:cNvPr id="111" name="Shape 111"/>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457200" lvl="0" indent="-317500" rtl="0">
              <a:spcBef>
                <a:spcPts val="0"/>
              </a:spcBef>
              <a:spcAft>
                <a:spcPts val="0"/>
              </a:spcAft>
              <a:buClr>
                <a:schemeClr val="dk1"/>
              </a:buClr>
              <a:buSzPct val="100000"/>
              <a:buChar char="●"/>
            </a:pPr>
            <a:r>
              <a:rPr lang="en" sz="1400">
                <a:solidFill>
                  <a:schemeClr val="dk1"/>
                </a:solidFill>
              </a:rPr>
              <a:t>Non standard hacky way.</a:t>
            </a:r>
          </a:p>
          <a:p>
            <a:pPr marL="914400" lvl="1" indent="-317500" rtl="0">
              <a:spcBef>
                <a:spcPts val="0"/>
              </a:spcBef>
              <a:spcAft>
                <a:spcPts val="0"/>
              </a:spcAft>
              <a:buClr>
                <a:schemeClr val="dk1"/>
              </a:buClr>
              <a:buSzPct val="100000"/>
              <a:buAutoNum type="alphaLcPeriod"/>
            </a:pPr>
            <a:r>
              <a:rPr lang="en">
                <a:solidFill>
                  <a:schemeClr val="dk1"/>
                </a:solidFill>
              </a:rPr>
              <a:t>No fixed communication payload format</a:t>
            </a:r>
          </a:p>
          <a:p>
            <a:pPr marL="914400" lvl="1" indent="-317500" rtl="0">
              <a:spcBef>
                <a:spcPts val="0"/>
              </a:spcBef>
              <a:spcAft>
                <a:spcPts val="0"/>
              </a:spcAft>
              <a:buClr>
                <a:schemeClr val="dk1"/>
              </a:buClr>
              <a:buSzPct val="100000"/>
              <a:buAutoNum type="alphaLcPeriod"/>
            </a:pPr>
            <a:r>
              <a:rPr lang="en">
                <a:solidFill>
                  <a:schemeClr val="dk1"/>
                </a:solidFill>
              </a:rPr>
              <a:t>No standard protocol</a:t>
            </a:r>
          </a:p>
          <a:p>
            <a:pPr marL="914400" lvl="1" indent="-317500" rtl="0">
              <a:spcBef>
                <a:spcPts val="0"/>
              </a:spcBef>
              <a:spcAft>
                <a:spcPts val="0"/>
              </a:spcAft>
              <a:buClr>
                <a:schemeClr val="dk1"/>
              </a:buClr>
              <a:buSzPct val="100000"/>
              <a:buAutoNum type="alphaLcPeriod"/>
            </a:pPr>
            <a:r>
              <a:rPr lang="en">
                <a:solidFill>
                  <a:schemeClr val="dk1"/>
                </a:solidFill>
              </a:rPr>
              <a:t>Client requests data using http and the server returns a csv or html</a:t>
            </a:r>
          </a:p>
          <a:p>
            <a:pPr lvl="0" rtl="0">
              <a:spcBef>
                <a:spcPts val="0"/>
              </a:spcBef>
              <a:spcAft>
                <a:spcPts val="0"/>
              </a:spcAft>
              <a:buNone/>
            </a:pPr>
            <a:endParaRPr sz="1400">
              <a:solidFill>
                <a:schemeClr val="dk1"/>
              </a:solidFill>
            </a:endParaRPr>
          </a:p>
          <a:p>
            <a:pPr lvl="0" rtl="0">
              <a:spcBef>
                <a:spcPts val="0"/>
              </a:spcBef>
              <a:spcAft>
                <a:spcPts val="0"/>
              </a:spcAft>
              <a:buNone/>
            </a:pPr>
            <a:endParaRPr sz="1400">
              <a:solidFill>
                <a:schemeClr val="dk1"/>
              </a:solidFill>
            </a:endParaRPr>
          </a:p>
          <a:p>
            <a:pPr marL="457200" lvl="0" indent="-317500" rtl="0">
              <a:spcBef>
                <a:spcPts val="0"/>
              </a:spcBef>
              <a:spcAft>
                <a:spcPts val="0"/>
              </a:spcAft>
              <a:buClr>
                <a:schemeClr val="dk1"/>
              </a:buClr>
              <a:buSzPct val="100000"/>
              <a:buChar char="●"/>
            </a:pPr>
            <a:r>
              <a:rPr lang="en" sz="1400">
                <a:solidFill>
                  <a:schemeClr val="dk1"/>
                </a:solidFill>
              </a:rPr>
              <a:t>XML Remote Procedure Call (RPC) style. </a:t>
            </a:r>
          </a:p>
          <a:p>
            <a:pPr marL="914400" marR="0" lvl="1" indent="-317500" algn="l" rtl="0">
              <a:lnSpc>
                <a:spcPct val="115000"/>
              </a:lnSpc>
              <a:spcBef>
                <a:spcPts val="0"/>
              </a:spcBef>
              <a:spcAft>
                <a:spcPts val="0"/>
              </a:spcAft>
              <a:buClr>
                <a:schemeClr val="dk1"/>
              </a:buClr>
              <a:buSzPct val="100000"/>
              <a:buFont typeface="Arial"/>
              <a:buAutoNum type="alphaLcPeriod"/>
            </a:pPr>
            <a:r>
              <a:rPr lang="en">
                <a:solidFill>
                  <a:schemeClr val="dk1"/>
                </a:solidFill>
              </a:rPr>
              <a:t>XML payload format</a:t>
            </a:r>
          </a:p>
          <a:p>
            <a:pPr marL="914400" marR="0" lvl="1" indent="-317500" algn="l" rtl="0">
              <a:lnSpc>
                <a:spcPct val="115000"/>
              </a:lnSpc>
              <a:spcBef>
                <a:spcPts val="0"/>
              </a:spcBef>
              <a:spcAft>
                <a:spcPts val="0"/>
              </a:spcAft>
              <a:buClr>
                <a:schemeClr val="dk1"/>
              </a:buClr>
              <a:buSzPct val="100000"/>
              <a:buAutoNum type="alphaLcPeriod"/>
            </a:pPr>
            <a:r>
              <a:rPr lang="en">
                <a:solidFill>
                  <a:schemeClr val="dk1"/>
                </a:solidFill>
              </a:rPr>
              <a:t>HTTP as transport mechanism</a:t>
            </a:r>
          </a:p>
          <a:p>
            <a:pPr marL="914400" marR="0" lvl="1" indent="-317500" algn="l" rtl="0">
              <a:lnSpc>
                <a:spcPct val="115000"/>
              </a:lnSpc>
              <a:spcBef>
                <a:spcPts val="0"/>
              </a:spcBef>
              <a:spcAft>
                <a:spcPts val="0"/>
              </a:spcAft>
              <a:buClr>
                <a:schemeClr val="dk1"/>
              </a:buClr>
              <a:buSzPct val="100000"/>
              <a:buAutoNum type="alphaLcPeriod"/>
            </a:pPr>
            <a:r>
              <a:rPr lang="en" u="sng">
                <a:solidFill>
                  <a:schemeClr val="hlink"/>
                </a:solidFill>
                <a:hlinkClick r:id="rId3"/>
              </a:rPr>
              <a:t>XML-RPC standards</a:t>
            </a:r>
          </a:p>
          <a:p>
            <a:pPr lvl="0" rtl="0">
              <a:spcBef>
                <a:spcPts val="0"/>
              </a:spcBef>
              <a:spcAft>
                <a:spcPts val="0"/>
              </a:spcAft>
              <a:buNone/>
            </a:pPr>
            <a:endParaRPr>
              <a:solidFill>
                <a:schemeClr val="dk1"/>
              </a:solidFill>
            </a:endParaRPr>
          </a:p>
          <a:p>
            <a:pPr marL="0" lvl="0" indent="0" rtl="0">
              <a:spcBef>
                <a:spcPts val="0"/>
              </a:spcBef>
              <a:spcAft>
                <a:spcPts val="0"/>
              </a:spcAft>
              <a:buNone/>
            </a:pPr>
            <a:endParaRPr sz="1100">
              <a:solidFill>
                <a:schemeClr val="dk1"/>
              </a:solidFill>
            </a:endParaRPr>
          </a:p>
          <a:p>
            <a:pPr marL="0" lvl="0" indent="0" rtl="0">
              <a:spcBef>
                <a:spcPts val="0"/>
              </a:spcBef>
              <a:spcAft>
                <a:spcPts val="0"/>
              </a:spcAft>
              <a:buNone/>
            </a:pPr>
            <a:endParaRPr sz="1100">
              <a:solidFill>
                <a:schemeClr val="dk1"/>
              </a:solidFill>
            </a:endParaRPr>
          </a:p>
          <a:p>
            <a:pPr marL="0" marR="0" lvl="0" indent="0" algn="l" rtl="0">
              <a:lnSpc>
                <a:spcPct val="115000"/>
              </a:lnSpc>
              <a:spcBef>
                <a:spcPts val="0"/>
              </a:spcBef>
              <a:spcAft>
                <a:spcPts val="0"/>
              </a:spcAft>
              <a:buNone/>
            </a:pPr>
            <a:endParaRPr sz="1100">
              <a:solidFill>
                <a:schemeClr val="dk1"/>
              </a:solidFill>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1789</Words>
  <Application>Microsoft Office PowerPoint</Application>
  <PresentationFormat>On-screen Show (16:9)</PresentationFormat>
  <Paragraphs>322</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Times New Roman</vt:lpstr>
      <vt:lpstr>Verdana</vt:lpstr>
      <vt:lpstr>Old Standard TT</vt:lpstr>
      <vt:lpstr>Arial</vt:lpstr>
      <vt:lpstr>Paperback</vt:lpstr>
      <vt:lpstr>Web Services </vt:lpstr>
      <vt:lpstr>Overview</vt:lpstr>
      <vt:lpstr>Introduction</vt:lpstr>
      <vt:lpstr>PowerPoint Presentation</vt:lpstr>
      <vt:lpstr>PowerPoint Presentation</vt:lpstr>
      <vt:lpstr>Understanding the Problem</vt:lpstr>
      <vt:lpstr>Problem relevance/importance</vt:lpstr>
      <vt:lpstr>PowerPoint Presentation</vt:lpstr>
      <vt:lpstr>History</vt:lpstr>
      <vt:lpstr>History</vt:lpstr>
      <vt:lpstr>Assumptions</vt:lpstr>
      <vt:lpstr>Solution 1: SOAP</vt:lpstr>
      <vt:lpstr>Solution 1:SOAP</vt:lpstr>
      <vt:lpstr>Advantages of SOAP</vt:lpstr>
      <vt:lpstr>Drawbacks of SOAP</vt:lpstr>
      <vt:lpstr>Solution2: REST</vt:lpstr>
      <vt:lpstr>Solution 2: REST</vt:lpstr>
      <vt:lpstr>Restful architecture</vt:lpstr>
      <vt:lpstr>Why we need REST?</vt:lpstr>
      <vt:lpstr>Restful design principle</vt:lpstr>
      <vt:lpstr>Drawbacks of REST</vt:lpstr>
      <vt:lpstr>Decision Rationale </vt:lpstr>
      <vt:lpstr>Decision Rationale Table - Data Streaming </vt:lpstr>
      <vt:lpstr>Performance</vt:lpstr>
      <vt:lpstr>The improvements after using RESTful API</vt:lpstr>
      <vt:lpstr>Comparison between Soap and Restful</vt:lpstr>
      <vt:lpstr>Popularity</vt:lpstr>
      <vt:lpstr>Solution Explained - Data Streaming</vt:lpstr>
      <vt:lpstr>Solution Explained - Data Streaming</vt:lpstr>
      <vt:lpstr>PowerPoint Presentation</vt:lpstr>
      <vt:lpstr>Solution Explained - Data Streaming</vt:lpstr>
      <vt:lpstr>PowerPoint Presentation</vt:lpstr>
      <vt:lpstr>Conclusion</vt:lpstr>
      <vt:lpstr>PowerPoint Presentation</vt:lpstr>
      <vt:lpstr>Reference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Services</dc:title>
  <dc:creator>Prat_Ach</dc:creator>
  <cp:lastModifiedBy>Chakravarthy, Achyuth</cp:lastModifiedBy>
  <cp:revision>5</cp:revision>
  <dcterms:modified xsi:type="dcterms:W3CDTF">2017-11-15T04:40:10Z</dcterms:modified>
</cp:coreProperties>
</file>