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4"/>
  </p:sldMasterIdLst>
  <p:notesMasterIdLst>
    <p:notesMasterId r:id="rId18"/>
  </p:notesMasterIdLst>
  <p:handoutMasterIdLst>
    <p:handoutMasterId r:id="rId19"/>
  </p:handoutMasterIdLst>
  <p:sldIdLst>
    <p:sldId id="614" r:id="rId5"/>
    <p:sldId id="821" r:id="rId6"/>
    <p:sldId id="822" r:id="rId7"/>
    <p:sldId id="823" r:id="rId8"/>
    <p:sldId id="824" r:id="rId9"/>
    <p:sldId id="825" r:id="rId10"/>
    <p:sldId id="826" r:id="rId11"/>
    <p:sldId id="827" r:id="rId12"/>
    <p:sldId id="828" r:id="rId13"/>
    <p:sldId id="829" r:id="rId14"/>
    <p:sldId id="830" r:id="rId15"/>
    <p:sldId id="831" r:id="rId16"/>
    <p:sldId id="832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1" initials="D" lastIdx="1" clrIdx="0"/>
  <p:cmAuthor id="1" name="Christoph" initials="Christoph" lastIdx="2" clrIdx="1"/>
  <p:cmAuthor id="2" name="Mikael Lindvall" initials="mikli" lastIdx="1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A4C"/>
    <a:srgbClr val="048A5D"/>
    <a:srgbClr val="1FA28A"/>
    <a:srgbClr val="009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0"/>
    <p:restoredTop sz="83943" autoAdjust="0"/>
  </p:normalViewPr>
  <p:slideViewPr>
    <p:cSldViewPr>
      <p:cViewPr varScale="1">
        <p:scale>
          <a:sx n="90" d="100"/>
          <a:sy n="90" d="100"/>
        </p:scale>
        <p:origin x="126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594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29726CB7-D2CD-49CF-ACCC-989256DCA937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80BCB67B-7F8B-4D10-9244-05D20EBD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88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EB6C3B3F-F89D-4876-8F44-591D7303247B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1" tIns="47425" rIns="94851" bIns="474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 vert="horz" lIns="94851" tIns="47425" rIns="94851" bIns="4742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C0868943-472F-444A-A2B2-BE27CDF8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6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68943-472F-444A-A2B2-BE27CDF889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5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68943-472F-444A-A2B2-BE27CDF889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15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68943-472F-444A-A2B2-BE27CDF889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2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533400" y="3949335"/>
            <a:ext cx="8005010" cy="685801"/>
          </a:xfrm>
          <a:prstGeom prst="rect">
            <a:avLst/>
          </a:prstGeom>
          <a:noFill/>
          <a:ln w="6350" cap="rnd" cmpd="sng" algn="ctr">
            <a:solidFill>
              <a:srgbClr val="009474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189626" y="2495550"/>
            <a:ext cx="6192374" cy="11430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28010" y="4000500"/>
            <a:ext cx="6858000" cy="59716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13685" y="2433316"/>
            <a:ext cx="7315200" cy="1265722"/>
          </a:xfrm>
          <a:prstGeom prst="rect">
            <a:avLst/>
          </a:prstGeom>
          <a:noFill/>
          <a:ln w="6350" cap="rnd" cmpd="sng" algn="ctr">
            <a:solidFill>
              <a:srgbClr val="009474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lide Number Placeholder 10"/>
          <p:cNvSpPr txBox="1">
            <a:spLocks/>
          </p:cNvSpPr>
          <p:nvPr userDrawn="1"/>
        </p:nvSpPr>
        <p:spPr>
          <a:xfrm>
            <a:off x="6558366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D83607-8B8D-448A-83A3-07180495ADF9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212006"/>
            <a:ext cx="1981198" cy="638655"/>
          </a:xfrm>
          <a:prstGeom prst="rect">
            <a:avLst/>
          </a:prstGeom>
        </p:spPr>
      </p:pic>
      <p:sp>
        <p:nvSpPr>
          <p:cNvPr id="14" name="Slide Number Placeholder 10"/>
          <p:cNvSpPr txBox="1">
            <a:spLocks/>
          </p:cNvSpPr>
          <p:nvPr userDrawn="1"/>
        </p:nvSpPr>
        <p:spPr>
          <a:xfrm>
            <a:off x="3162300" y="62656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2015 Fraunhofer USA, Inc.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Center for Experimental Software Engineering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429178"/>
            <a:ext cx="1732427" cy="2211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B3D585D2-FBA3-43A7-8D23-2F407EA3F892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61797"/>
            <a:ext cx="1981200" cy="365760"/>
          </a:xfrm>
          <a:prstGeom prst="rect">
            <a:avLst/>
          </a:prstGeom>
        </p:spPr>
        <p:txBody>
          <a:bodyPr/>
          <a:lstStyle/>
          <a:p>
            <a:fld id="{39A5C26F-6E3C-4E7A-BB90-5683A33DD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B3D585D2-FBA3-43A7-8D23-2F407EA3F892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61797"/>
            <a:ext cx="1981200" cy="365760"/>
          </a:xfrm>
          <a:prstGeom prst="rect">
            <a:avLst/>
          </a:prstGeom>
        </p:spPr>
        <p:txBody>
          <a:bodyPr/>
          <a:lstStyle/>
          <a:p>
            <a:fld id="{39A5C26F-6E3C-4E7A-BB90-5683A33DD3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26" y="2514600"/>
            <a:ext cx="6039973" cy="1143000"/>
          </a:xfrm>
          <a:noFill/>
          <a:ln>
            <a:noFill/>
          </a:ln>
        </p:spPr>
        <p:txBody>
          <a:bodyPr anchor="t" anchorCtr="0"/>
          <a:lstStyle>
            <a:lvl1pPr algn="r">
              <a:buNone/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9626" y="3886200"/>
            <a:ext cx="6039973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74802" y="2431884"/>
            <a:ext cx="7207197" cy="1305892"/>
          </a:xfrm>
          <a:prstGeom prst="rect">
            <a:avLst/>
          </a:prstGeom>
          <a:noFill/>
          <a:ln w="6350" cap="rnd" cmpd="sng" algn="ctr">
            <a:solidFill>
              <a:srgbClr val="1FA28A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6558366" y="63487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D83607-8B8D-448A-83A3-07180495ADF9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0"/>
          <p:cNvSpPr txBox="1">
            <a:spLocks/>
          </p:cNvSpPr>
          <p:nvPr userDrawn="1"/>
        </p:nvSpPr>
        <p:spPr>
          <a:xfrm>
            <a:off x="6558366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D83607-8B8D-448A-83A3-07180495ADF9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212006"/>
            <a:ext cx="1981198" cy="638655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729" y="2431923"/>
            <a:ext cx="1024972" cy="130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10"/>
          <p:cNvSpPr txBox="1">
            <a:spLocks/>
          </p:cNvSpPr>
          <p:nvPr userDrawn="1"/>
        </p:nvSpPr>
        <p:spPr>
          <a:xfrm>
            <a:off x="3162300" y="62656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2015 Fraunhofer USA, Inc.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Center for Experimental Software Engineering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rgbClr val="1FA28A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rgbClr val="1FA28A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B3D585D2-FBA3-43A7-8D23-2F407EA3F892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361797"/>
            <a:ext cx="1981200" cy="365760"/>
          </a:xfrm>
          <a:prstGeom prst="rect">
            <a:avLst/>
          </a:prstGeom>
        </p:spPr>
        <p:txBody>
          <a:bodyPr/>
          <a:lstStyle/>
          <a:p>
            <a:fld id="{39A5C26F-6E3C-4E7A-BB90-5683A33DD3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B3D585D2-FBA3-43A7-8D23-2F407EA3F892}" type="datetimeFigureOut">
              <a:rPr lang="en-US" smtClean="0"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361797"/>
            <a:ext cx="1981200" cy="365760"/>
          </a:xfrm>
          <a:prstGeom prst="rect">
            <a:avLst/>
          </a:prstGeom>
        </p:spPr>
        <p:txBody>
          <a:bodyPr/>
          <a:lstStyle/>
          <a:p>
            <a:fld id="{39A5C26F-6E3C-4E7A-BB90-5683A33DD3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B3D585D2-FBA3-43A7-8D23-2F407EA3F892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361797"/>
            <a:ext cx="1981200" cy="365760"/>
          </a:xfrm>
          <a:prstGeom prst="rect">
            <a:avLst/>
          </a:prstGeom>
        </p:spPr>
        <p:txBody>
          <a:bodyPr/>
          <a:lstStyle/>
          <a:p>
            <a:fld id="{39A5C26F-6E3C-4E7A-BB90-5683A33DD3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B3D585D2-FBA3-43A7-8D23-2F407EA3F892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361797"/>
            <a:ext cx="1981200" cy="365760"/>
          </a:xfrm>
          <a:prstGeom prst="rect">
            <a:avLst/>
          </a:prstGeom>
        </p:spPr>
        <p:txBody>
          <a:bodyPr/>
          <a:lstStyle/>
          <a:p>
            <a:fld id="{39A5C26F-6E3C-4E7A-BB90-5683A33DD3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92018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150243"/>
            <a:ext cx="8229600" cy="0"/>
          </a:xfrm>
          <a:prstGeom prst="line">
            <a:avLst/>
          </a:prstGeom>
          <a:noFill/>
          <a:ln w="9525" cap="flat" cmpd="sng" algn="ctr">
            <a:solidFill>
              <a:srgbClr val="1FA28A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rgbClr val="1FA28A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Slide Number Placeholder 10"/>
          <p:cNvSpPr txBox="1">
            <a:spLocks/>
          </p:cNvSpPr>
          <p:nvPr/>
        </p:nvSpPr>
        <p:spPr>
          <a:xfrm>
            <a:off x="6558366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D83607-8B8D-448A-83A3-07180495ADF9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212006"/>
            <a:ext cx="1981198" cy="638655"/>
          </a:xfrm>
          <a:prstGeom prst="rect">
            <a:avLst/>
          </a:prstGeom>
        </p:spPr>
      </p:pic>
      <p:sp>
        <p:nvSpPr>
          <p:cNvPr id="16" name="Slide Number Placeholder 10"/>
          <p:cNvSpPr txBox="1">
            <a:spLocks/>
          </p:cNvSpPr>
          <p:nvPr/>
        </p:nvSpPr>
        <p:spPr>
          <a:xfrm>
            <a:off x="3162300" y="62642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2015 Fraunhofer USA, Inc.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Center for Experimental Software Engineering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rgbClr val="1FA28A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rgbClr val="1FA28A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rgbClr val="1FA28A"/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rgbClr val="1FA28A"/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rgbClr val="1FA28A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@domain.com:Group/Projec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earch.maven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800" y="2438400"/>
            <a:ext cx="5638799" cy="129540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>Exercise: Version Control</a:t>
            </a:r>
            <a:r>
              <a:rPr lang="en-US" sz="2700" smtClean="0"/>
              <a:t>, </a:t>
            </a:r>
            <a:br>
              <a:rPr lang="en-US" sz="2700" smtClean="0"/>
            </a:br>
            <a:r>
              <a:rPr lang="en-US" sz="2700" smtClean="0"/>
              <a:t>Build </a:t>
            </a:r>
            <a:r>
              <a:rPr lang="en-US" sz="2700" dirty="0" smtClean="0"/>
              <a:t>Automation</a:t>
            </a:r>
            <a:r>
              <a:rPr lang="en-US" sz="2700" smtClean="0"/>
              <a:t>, </a:t>
            </a:r>
            <a:br>
              <a:rPr lang="en-US" sz="2700" smtClean="0"/>
            </a:br>
            <a:r>
              <a:rPr lang="en-US" sz="2700" smtClean="0"/>
              <a:t>and Mocking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Software Testing and Maintenance </a:t>
            </a:r>
            <a:br>
              <a:rPr lang="en-US" altLang="en-US" dirty="0"/>
            </a:br>
            <a:r>
              <a:rPr lang="en-US" altLang="en-US" dirty="0" smtClean="0"/>
              <a:t>Anumeet Nepaul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17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JMockit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Mocking framework for java</a:t>
            </a:r>
          </a:p>
          <a:p>
            <a:r>
              <a:rPr lang="en-US" dirty="0" smtClean="0"/>
              <a:t>Uses Java annotations and objects to configure mocks</a:t>
            </a:r>
          </a:p>
          <a:p>
            <a:r>
              <a:rPr lang="en-US" dirty="0" smtClean="0"/>
              <a:t>Mocked objects can specific behavior</a:t>
            </a:r>
          </a:p>
          <a:p>
            <a:r>
              <a:rPr lang="en-US" dirty="0" smtClean="0"/>
              <a:t>Mocked objects can be tested to make sure specific methods were called with certain parameter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JMockit tutorial at:</a:t>
            </a:r>
          </a:p>
          <a:p>
            <a:pPr lvl="1"/>
            <a:r>
              <a:rPr lang="en-US" i="1" dirty="0"/>
              <a:t>http://</a:t>
            </a:r>
            <a:r>
              <a:rPr lang="en-US" i="1" dirty="0" err="1"/>
              <a:t>jmockit.org</a:t>
            </a:r>
            <a:r>
              <a:rPr lang="en-US" i="1" dirty="0"/>
              <a:t>/</a:t>
            </a:r>
            <a:r>
              <a:rPr lang="en-US" i="1" dirty="0" err="1"/>
              <a:t>gettingStarted.html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1418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Mocked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the @Mocked annotation to a interface type</a:t>
            </a:r>
          </a:p>
          <a:p>
            <a:pPr lvl="1"/>
            <a:r>
              <a:rPr lang="en-US" dirty="0" smtClean="0"/>
              <a:t>Automatically injects mocked object at run time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275" y="3440430"/>
            <a:ext cx="65214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12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Expectation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Records specific behavior for mocked objects</a:t>
            </a:r>
          </a:p>
          <a:p>
            <a:pPr lvl="1"/>
            <a:r>
              <a:rPr lang="en-US" dirty="0" smtClean="0"/>
              <a:t>In other words, makes mocked objects behave in the way you want.</a:t>
            </a:r>
          </a:p>
          <a:p>
            <a:pPr lvl="2"/>
            <a:r>
              <a:rPr lang="en-US" dirty="0" smtClean="0"/>
              <a:t>Methods in Wall interface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Recording implementation with interface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/>
          </a:p>
          <a:p>
            <a:pPr lvl="3"/>
            <a:r>
              <a:rPr lang="en-US" dirty="0" smtClean="0"/>
              <a:t>This Expectation says that when </a:t>
            </a:r>
            <a:r>
              <a:rPr lang="en-US" dirty="0" err="1" smtClean="0"/>
              <a:t>Wall.isSupportingTheDoor</a:t>
            </a:r>
            <a:r>
              <a:rPr lang="en-US" dirty="0" smtClean="0"/>
              <a:t> is called the result is false</a:t>
            </a:r>
            <a:endParaRPr lang="en-US" dirty="0"/>
          </a:p>
          <a:p>
            <a:pPr lvl="4"/>
            <a:r>
              <a:rPr lang="en-US" dirty="0" smtClean="0"/>
              <a:t>Notice double curly braces with new Expectation 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0" y="1981200"/>
            <a:ext cx="5092700" cy="1003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429000"/>
            <a:ext cx="68580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95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After mocked behavior is recorded and the test has run through</a:t>
            </a:r>
          </a:p>
          <a:p>
            <a:r>
              <a:rPr lang="en-US" dirty="0" smtClean="0"/>
              <a:t>We can test how what methods were called in the mocked object to ensure correct behavior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Verification object ensures </a:t>
            </a:r>
            <a:r>
              <a:rPr lang="en-US" dirty="0" err="1" smtClean="0"/>
              <a:t>Wall.isSupportingTheDoor</a:t>
            </a:r>
            <a:r>
              <a:rPr lang="en-US" dirty="0" smtClean="0"/>
              <a:t> is called only once</a:t>
            </a:r>
          </a:p>
          <a:p>
            <a:pPr lvl="1"/>
            <a:r>
              <a:rPr lang="en-US" dirty="0" smtClean="0"/>
              <a:t>Again two curly braces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743200"/>
            <a:ext cx="76454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8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Version control is a system that records changes to a file or set of files over time so that you can recall specific versions later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Helps maintain code</a:t>
            </a:r>
          </a:p>
          <a:p>
            <a:r>
              <a:rPr lang="en-US" dirty="0" smtClean="0"/>
              <a:t>Keeps a history of the changes</a:t>
            </a:r>
          </a:p>
          <a:p>
            <a:r>
              <a:rPr lang="en-US" dirty="0" smtClean="0"/>
              <a:t>Can allow over simultaneous code editing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SVN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VCS</a:t>
            </a:r>
          </a:p>
          <a:p>
            <a:pPr lvl="1"/>
            <a:r>
              <a:rPr lang="en-US" dirty="0" smtClean="0"/>
              <a:t>Allows users to have local version (on personal computers) and remote version of code (on servers)</a:t>
            </a:r>
          </a:p>
          <a:p>
            <a:r>
              <a:rPr lang="en-US" dirty="0" smtClean="0"/>
              <a:t>Was developed by the open source community to track the Linux OS development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Copies </a:t>
            </a:r>
            <a:r>
              <a:rPr lang="en-US" dirty="0"/>
              <a:t>(</a:t>
            </a:r>
            <a:r>
              <a:rPr lang="en-US" dirty="0" smtClean="0"/>
              <a:t>CLONE) server files to local computer</a:t>
            </a:r>
          </a:p>
          <a:p>
            <a:pPr lvl="1"/>
            <a:r>
              <a:rPr lang="en-US" dirty="0" smtClean="0"/>
              <a:t>Command:		</a:t>
            </a:r>
            <a:r>
              <a:rPr lang="en-US" i="1" dirty="0" err="1" smtClean="0"/>
              <a:t>git</a:t>
            </a:r>
            <a:r>
              <a:rPr lang="en-US" i="1" dirty="0" smtClean="0"/>
              <a:t> clone </a:t>
            </a:r>
            <a:r>
              <a:rPr lang="en-US" i="1" dirty="0" smtClean="0">
                <a:hlinkClick r:id="rId2"/>
              </a:rPr>
              <a:t>user@domain.com:Group/Project</a:t>
            </a:r>
            <a:endParaRPr lang="en-US" i="1" dirty="0" smtClean="0"/>
          </a:p>
          <a:p>
            <a:r>
              <a:rPr lang="en-US" dirty="0" smtClean="0"/>
              <a:t>Start your own versioning history </a:t>
            </a:r>
            <a:r>
              <a:rPr lang="en-US" dirty="0"/>
              <a:t>(</a:t>
            </a:r>
            <a:r>
              <a:rPr lang="en-US" dirty="0" smtClean="0"/>
              <a:t>BRANCH)</a:t>
            </a:r>
          </a:p>
          <a:p>
            <a:pPr lvl="1"/>
            <a:r>
              <a:rPr lang="en-US" dirty="0"/>
              <a:t>Command:		</a:t>
            </a:r>
            <a:r>
              <a:rPr lang="en-US" i="1" dirty="0" err="1" smtClean="0"/>
              <a:t>git</a:t>
            </a:r>
            <a:r>
              <a:rPr lang="en-US" i="1" dirty="0" smtClean="0"/>
              <a:t> checkout </a:t>
            </a:r>
            <a:r>
              <a:rPr lang="mr-IN" i="1" dirty="0" smtClean="0"/>
              <a:t>–</a:t>
            </a:r>
            <a:r>
              <a:rPr lang="en-US" i="1" dirty="0" smtClean="0"/>
              <a:t>b branch-name</a:t>
            </a:r>
          </a:p>
          <a:p>
            <a:r>
              <a:rPr lang="en-US" dirty="0" smtClean="0"/>
              <a:t>Saves </a:t>
            </a:r>
            <a:r>
              <a:rPr lang="en-US" dirty="0"/>
              <a:t>(</a:t>
            </a:r>
            <a:r>
              <a:rPr lang="en-US" dirty="0" smtClean="0"/>
              <a:t>COMMIT) snapshots of the project locally</a:t>
            </a:r>
          </a:p>
          <a:p>
            <a:pPr lvl="1"/>
            <a:r>
              <a:rPr lang="en-US" dirty="0"/>
              <a:t>Command:		</a:t>
            </a:r>
            <a:r>
              <a:rPr lang="en-US" i="1" dirty="0" err="1" smtClean="0"/>
              <a:t>git</a:t>
            </a:r>
            <a:r>
              <a:rPr lang="en-US" i="1" dirty="0" smtClean="0"/>
              <a:t> commit </a:t>
            </a:r>
            <a:r>
              <a:rPr lang="mr-IN" i="1" dirty="0" smtClean="0"/>
              <a:t>–</a:t>
            </a:r>
            <a:r>
              <a:rPr lang="en-US" i="1" dirty="0" smtClean="0"/>
              <a:t>m “Commit Message”</a:t>
            </a:r>
            <a:endParaRPr lang="en-US" i="1" dirty="0"/>
          </a:p>
          <a:p>
            <a:r>
              <a:rPr lang="en-US" dirty="0" smtClean="0"/>
              <a:t>Update </a:t>
            </a:r>
            <a:r>
              <a:rPr lang="en-US" dirty="0"/>
              <a:t>(</a:t>
            </a:r>
            <a:r>
              <a:rPr lang="en-US" dirty="0" smtClean="0"/>
              <a:t>PULL) local snapshots of the project from server</a:t>
            </a:r>
          </a:p>
          <a:p>
            <a:pPr lvl="1"/>
            <a:r>
              <a:rPr lang="en-US" dirty="0"/>
              <a:t>Command:		</a:t>
            </a:r>
            <a:r>
              <a:rPr lang="en-US" i="1" dirty="0" err="1" smtClean="0"/>
              <a:t>git</a:t>
            </a:r>
            <a:r>
              <a:rPr lang="en-US" i="1" dirty="0" smtClean="0"/>
              <a:t> pull</a:t>
            </a:r>
          </a:p>
          <a:p>
            <a:r>
              <a:rPr lang="en-US" dirty="0" smtClean="0"/>
              <a:t>Send </a:t>
            </a:r>
            <a:r>
              <a:rPr lang="en-US" dirty="0"/>
              <a:t>(</a:t>
            </a:r>
            <a:r>
              <a:rPr lang="en-US" dirty="0" smtClean="0"/>
              <a:t>PUSH) local updates to the server</a:t>
            </a:r>
          </a:p>
          <a:p>
            <a:pPr lvl="1"/>
            <a:r>
              <a:rPr lang="en-US" dirty="0"/>
              <a:t>Command:		</a:t>
            </a:r>
            <a:r>
              <a:rPr lang="en-US" i="1" dirty="0" err="1" smtClean="0"/>
              <a:t>git</a:t>
            </a:r>
            <a:r>
              <a:rPr lang="en-US" i="1" dirty="0" smtClean="0"/>
              <a:t> push</a:t>
            </a:r>
          </a:p>
          <a:p>
            <a:pPr lvl="1"/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tutorials at:</a:t>
            </a:r>
          </a:p>
          <a:p>
            <a:pPr lvl="1"/>
            <a:r>
              <a:rPr lang="en-US" i="1" dirty="0" smtClean="0"/>
              <a:t>https</a:t>
            </a:r>
            <a:r>
              <a:rPr lang="en-US" i="1" dirty="0"/>
              <a:t>://</a:t>
            </a:r>
            <a:r>
              <a:rPr lang="en-US" i="1" dirty="0" err="1"/>
              <a:t>www.atlassian.com</a:t>
            </a:r>
            <a:r>
              <a:rPr lang="en-US" i="1" dirty="0"/>
              <a:t>/</a:t>
            </a:r>
            <a:r>
              <a:rPr lang="en-US" i="1" dirty="0" err="1"/>
              <a:t>git</a:t>
            </a:r>
            <a:r>
              <a:rPr lang="en-US" i="1" dirty="0"/>
              <a:t>/tutorials/setting-up-a-repository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95031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Automates the process of creating executable or archive files from source code for faster distribution</a:t>
            </a:r>
          </a:p>
          <a:p>
            <a:r>
              <a:rPr lang="en-US" dirty="0" smtClean="0"/>
              <a:t>Removes the need for one person who know the build system to manually build it for each developer and tester</a:t>
            </a:r>
          </a:p>
          <a:p>
            <a:r>
              <a:rPr lang="en-US" dirty="0" smtClean="0"/>
              <a:t>Run complicated tasks easily</a:t>
            </a:r>
          </a:p>
          <a:p>
            <a:r>
              <a:rPr lang="en-US" dirty="0" smtClean="0"/>
              <a:t>Repeatability of tasks</a:t>
            </a:r>
          </a:p>
          <a:p>
            <a:r>
              <a:rPr lang="en-US" dirty="0" smtClean="0"/>
              <a:t>Helps document the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0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 to other build systems</a:t>
            </a:r>
          </a:p>
          <a:p>
            <a:pPr lvl="1"/>
            <a:r>
              <a:rPr lang="en-US" dirty="0" smtClean="0"/>
              <a:t>For example, Ant and Maven</a:t>
            </a:r>
          </a:p>
          <a:p>
            <a:r>
              <a:rPr lang="en-US" dirty="0" smtClean="0"/>
              <a:t>Concise build files written in Groovy</a:t>
            </a:r>
          </a:p>
          <a:p>
            <a:pPr lvl="1"/>
            <a:r>
              <a:rPr lang="en-US" dirty="0" smtClean="0"/>
              <a:t>And looks similar to Java</a:t>
            </a:r>
          </a:p>
          <a:p>
            <a:pPr lvl="1"/>
            <a:r>
              <a:rPr lang="en-US" dirty="0" smtClean="0"/>
              <a:t>Also plugins remove lot of boiler plate code</a:t>
            </a:r>
          </a:p>
          <a:p>
            <a:r>
              <a:rPr lang="en-US" dirty="0" smtClean="0"/>
              <a:t>Dependency Management</a:t>
            </a:r>
          </a:p>
          <a:p>
            <a:pPr lvl="1"/>
            <a:r>
              <a:rPr lang="en-US" dirty="0" smtClean="0"/>
              <a:t>Declare jars the project needs and Gradle will download it from online repositories</a:t>
            </a:r>
          </a:p>
          <a:p>
            <a:r>
              <a:rPr lang="en-US" dirty="0" smtClean="0"/>
              <a:t>Default build system for </a:t>
            </a:r>
            <a:r>
              <a:rPr lang="en-US" dirty="0"/>
              <a:t>A</a:t>
            </a:r>
            <a:r>
              <a:rPr lang="en-US" dirty="0" smtClean="0"/>
              <a:t>ndroid programming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913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Gradle Build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Plugins</a:t>
            </a:r>
          </a:p>
          <a:p>
            <a:pPr lvl="1"/>
            <a:r>
              <a:rPr lang="en-US" dirty="0" smtClean="0"/>
              <a:t>Add base functionality to your project build file</a:t>
            </a:r>
          </a:p>
          <a:p>
            <a:pPr lvl="1"/>
            <a:r>
              <a:rPr lang="en-US" dirty="0" smtClean="0"/>
              <a:t>Code: 	</a:t>
            </a:r>
            <a:r>
              <a:rPr lang="en-US" i="1" dirty="0" smtClean="0"/>
              <a:t>apply plugin: ‘java’</a:t>
            </a:r>
          </a:p>
          <a:p>
            <a:r>
              <a:rPr lang="en-US" dirty="0" smtClean="0"/>
              <a:t>Repositories</a:t>
            </a:r>
          </a:p>
          <a:p>
            <a:pPr lvl="1"/>
            <a:r>
              <a:rPr lang="en-US" dirty="0" smtClean="0"/>
              <a:t>Defines where the build files should look for dependencies</a:t>
            </a:r>
          </a:p>
          <a:p>
            <a:pPr lvl="1"/>
            <a:r>
              <a:rPr lang="en-US" dirty="0" smtClean="0"/>
              <a:t>Code: 	</a:t>
            </a:r>
            <a:r>
              <a:rPr lang="en-US" i="1" dirty="0" smtClean="0"/>
              <a:t>repositories {  </a:t>
            </a:r>
            <a:r>
              <a:rPr lang="en-US" i="1" dirty="0" err="1" smtClean="0"/>
              <a:t>mavenCentral</a:t>
            </a:r>
            <a:r>
              <a:rPr lang="en-US" i="1" dirty="0" smtClean="0"/>
              <a:t>()  }</a:t>
            </a:r>
          </a:p>
          <a:p>
            <a:pPr lvl="1"/>
            <a:r>
              <a:rPr lang="en-US" dirty="0"/>
              <a:t>Looks for jars </a:t>
            </a:r>
            <a:r>
              <a:rPr lang="en-US" dirty="0" smtClean="0"/>
              <a:t>at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search.maven.org</a:t>
            </a:r>
            <a:endParaRPr lang="en-US" dirty="0" smtClean="0"/>
          </a:p>
          <a:p>
            <a:r>
              <a:rPr lang="en-US" dirty="0" smtClean="0"/>
              <a:t>Dependencies</a:t>
            </a:r>
          </a:p>
          <a:p>
            <a:pPr lvl="1"/>
            <a:r>
              <a:rPr lang="en-US" dirty="0" smtClean="0"/>
              <a:t>Defines jars needed to build java project</a:t>
            </a:r>
          </a:p>
          <a:p>
            <a:pPr lvl="1"/>
            <a:r>
              <a:rPr lang="en-US" dirty="0" smtClean="0"/>
              <a:t>Code</a:t>
            </a:r>
            <a:r>
              <a:rPr lang="en-US" dirty="0"/>
              <a:t>: </a:t>
            </a:r>
            <a:r>
              <a:rPr lang="en-US" dirty="0" smtClean="0"/>
              <a:t>	</a:t>
            </a:r>
            <a:r>
              <a:rPr lang="en-US" i="1" dirty="0" smtClean="0"/>
              <a:t>compile 'com.google.guava:guava:21.0’</a:t>
            </a:r>
          </a:p>
          <a:p>
            <a:endParaRPr lang="en-US" dirty="0" smtClean="0"/>
          </a:p>
          <a:p>
            <a:r>
              <a:rPr lang="en-US" dirty="0" smtClean="0"/>
              <a:t>Gradle tutorials at:</a:t>
            </a:r>
          </a:p>
          <a:p>
            <a:pPr lvl="1"/>
            <a:r>
              <a:rPr lang="en-US" i="1" dirty="0"/>
              <a:t>https://</a:t>
            </a:r>
            <a:r>
              <a:rPr lang="en-US" i="1" dirty="0" err="1"/>
              <a:t>gradle.org</a:t>
            </a:r>
            <a:r>
              <a:rPr lang="en-US" i="1" dirty="0"/>
              <a:t>/</a:t>
            </a:r>
            <a:r>
              <a:rPr lang="en-US" i="1" dirty="0" err="1"/>
              <a:t>docs#getting-started</a:t>
            </a:r>
            <a:endParaRPr lang="en-US" i="1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Used to fool tests into thinking we are using real dependencies, while we “mock” them</a:t>
            </a:r>
          </a:p>
          <a:p>
            <a:r>
              <a:rPr lang="en-US" dirty="0" smtClean="0"/>
              <a:t>For example, imagine we are testing Door class</a:t>
            </a:r>
          </a:p>
          <a:p>
            <a:pPr lvl="1"/>
            <a:r>
              <a:rPr lang="en-US" dirty="0" smtClean="0"/>
              <a:t>The Door class dependencies</a:t>
            </a:r>
          </a:p>
          <a:p>
            <a:pPr lvl="2"/>
            <a:r>
              <a:rPr lang="en-US" dirty="0" smtClean="0"/>
              <a:t>Door =&gt; Wall =&gt; House =&gt; 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To test specific behavior of Door class</a:t>
            </a:r>
          </a:p>
          <a:p>
            <a:pPr lvl="2"/>
            <a:r>
              <a:rPr lang="en-US" dirty="0" smtClean="0"/>
              <a:t>We have to build specific Door objects</a:t>
            </a:r>
          </a:p>
          <a:p>
            <a:pPr lvl="2"/>
            <a:r>
              <a:rPr lang="en-US" dirty="0" smtClean="0"/>
              <a:t>Each specific Door object needs to specific Wall object</a:t>
            </a:r>
          </a:p>
          <a:p>
            <a:pPr lvl="2"/>
            <a:r>
              <a:rPr lang="en-US" dirty="0" smtClean="0"/>
              <a:t>Each Wall object needs House objects</a:t>
            </a:r>
          </a:p>
          <a:p>
            <a:pPr lvl="2"/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518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Attach REAL Door object to MOCKED Wall object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2362200"/>
            <a:ext cx="54610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8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963FBF1B8AE8419A90A448D17C7FCC" ma:contentTypeVersion="0" ma:contentTypeDescription="Create a new document." ma:contentTypeScope="" ma:versionID="0574e25736a85a8e7b12166b189b44a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27AAC0-99CF-4CD8-9235-3126E5698F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7D9528-5CFD-4F8C-844C-C4C2332E4CE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7CFE698-A221-4241-8096-2AEBF8FF4B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53138</TotalTime>
  <Words>454</Words>
  <Application>Microsoft Macintosh PowerPoint</Application>
  <PresentationFormat>On-screen Show (4:3)</PresentationFormat>
  <Paragraphs>109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Bookman Old Style</vt:lpstr>
      <vt:lpstr>Calibri</vt:lpstr>
      <vt:lpstr>Gill Sans MT</vt:lpstr>
      <vt:lpstr>Mangal</vt:lpstr>
      <vt:lpstr>Wingdings</vt:lpstr>
      <vt:lpstr>Wingdings 3</vt:lpstr>
      <vt:lpstr>Origin</vt:lpstr>
      <vt:lpstr>Exercise: Version Control,  Build Automation,  and Mocking</vt:lpstr>
      <vt:lpstr>Version Control System</vt:lpstr>
      <vt:lpstr>Git</vt:lpstr>
      <vt:lpstr>Git Workflow</vt:lpstr>
      <vt:lpstr>Build Automation</vt:lpstr>
      <vt:lpstr>Gradle</vt:lpstr>
      <vt:lpstr>Gradle Build File</vt:lpstr>
      <vt:lpstr>Mocking Frameworks</vt:lpstr>
      <vt:lpstr>Mocking Framework</vt:lpstr>
      <vt:lpstr>JMockit</vt:lpstr>
      <vt:lpstr>Creating a Mocked object</vt:lpstr>
      <vt:lpstr>Recording Expectation</vt:lpstr>
      <vt:lpstr>Verifications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Experience Report</dc:title>
  <dc:creator>Christoph</dc:creator>
  <cp:lastModifiedBy>Anumeet Nepaul</cp:lastModifiedBy>
  <cp:revision>395</cp:revision>
  <cp:lastPrinted>2013-11-05T07:47:00Z</cp:lastPrinted>
  <dcterms:created xsi:type="dcterms:W3CDTF">2013-10-09T19:20:40Z</dcterms:created>
  <dcterms:modified xsi:type="dcterms:W3CDTF">2017-05-02T18:26:04Z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0x01010094963FBF1B8AE8419A90A448D17C7FCC</vt:lpwstr>
  </property>
</Properties>
</file>