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3"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28C3ECFD-C559-437C-AB35-7D3C63D2D244}" type="datetimeFigureOut">
              <a:rPr lang="tr-TR" smtClean="0"/>
              <a:t>27.12.2022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8BB053-6C38-4D23-85EC-7B6D065F85F2}"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92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C3ECFD-C559-437C-AB35-7D3C63D2D244}" type="datetimeFigureOut">
              <a:rPr lang="tr-TR" smtClean="0"/>
              <a:t>27.12.2022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8BB053-6C38-4D23-85EC-7B6D065F85F2}" type="slidenum">
              <a:rPr lang="tr-TR" smtClean="0"/>
              <a:t>‹#›</a:t>
            </a:fld>
            <a:endParaRPr lang="tr-TR"/>
          </a:p>
        </p:txBody>
      </p:sp>
    </p:spTree>
    <p:extLst>
      <p:ext uri="{BB962C8B-B14F-4D97-AF65-F5344CB8AC3E}">
        <p14:creationId xmlns:p14="http://schemas.microsoft.com/office/powerpoint/2010/main" val="30172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C3ECFD-C559-437C-AB35-7D3C63D2D244}" type="datetimeFigureOut">
              <a:rPr lang="tr-TR" smtClean="0"/>
              <a:t>27.12.2022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8BB053-6C38-4D23-85EC-7B6D065F85F2}" type="slidenum">
              <a:rPr lang="tr-TR" smtClean="0"/>
              <a:t>‹#›</a:t>
            </a:fld>
            <a:endParaRPr lang="tr-TR"/>
          </a:p>
        </p:txBody>
      </p:sp>
    </p:spTree>
    <p:extLst>
      <p:ext uri="{BB962C8B-B14F-4D97-AF65-F5344CB8AC3E}">
        <p14:creationId xmlns:p14="http://schemas.microsoft.com/office/powerpoint/2010/main" val="68935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C3ECFD-C559-437C-AB35-7D3C63D2D244}" type="datetimeFigureOut">
              <a:rPr lang="tr-TR" smtClean="0"/>
              <a:t>27.12.2022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8BB053-6C38-4D23-85EC-7B6D065F85F2}" type="slidenum">
              <a:rPr lang="tr-TR" smtClean="0"/>
              <a:t>‹#›</a:t>
            </a:fld>
            <a:endParaRPr lang="tr-TR"/>
          </a:p>
        </p:txBody>
      </p:sp>
    </p:spTree>
    <p:extLst>
      <p:ext uri="{BB962C8B-B14F-4D97-AF65-F5344CB8AC3E}">
        <p14:creationId xmlns:p14="http://schemas.microsoft.com/office/powerpoint/2010/main" val="46850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8C3ECFD-C559-437C-AB35-7D3C63D2D244}" type="datetimeFigureOut">
              <a:rPr lang="tr-TR" smtClean="0"/>
              <a:t>27.12.2022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8BB053-6C38-4D23-85EC-7B6D065F85F2}"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73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8C3ECFD-C559-437C-AB35-7D3C63D2D244}" type="datetimeFigureOut">
              <a:rPr lang="tr-TR" smtClean="0"/>
              <a:t>27.12.2022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38BB053-6C38-4D23-85EC-7B6D065F85F2}" type="slidenum">
              <a:rPr lang="tr-TR" smtClean="0"/>
              <a:t>‹#›</a:t>
            </a:fld>
            <a:endParaRPr lang="tr-TR"/>
          </a:p>
        </p:txBody>
      </p:sp>
    </p:spTree>
    <p:extLst>
      <p:ext uri="{BB962C8B-B14F-4D97-AF65-F5344CB8AC3E}">
        <p14:creationId xmlns:p14="http://schemas.microsoft.com/office/powerpoint/2010/main" val="156391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8C3ECFD-C559-437C-AB35-7D3C63D2D244}" type="datetimeFigureOut">
              <a:rPr lang="tr-TR" smtClean="0"/>
              <a:t>27.12.2022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38BB053-6C38-4D23-85EC-7B6D065F85F2}" type="slidenum">
              <a:rPr lang="tr-TR" smtClean="0"/>
              <a:t>‹#›</a:t>
            </a:fld>
            <a:endParaRPr lang="tr-TR"/>
          </a:p>
        </p:txBody>
      </p:sp>
    </p:spTree>
    <p:extLst>
      <p:ext uri="{BB962C8B-B14F-4D97-AF65-F5344CB8AC3E}">
        <p14:creationId xmlns:p14="http://schemas.microsoft.com/office/powerpoint/2010/main" val="334301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8C3ECFD-C559-437C-AB35-7D3C63D2D244}" type="datetimeFigureOut">
              <a:rPr lang="tr-TR" smtClean="0"/>
              <a:t>27.12.2022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38BB053-6C38-4D23-85EC-7B6D065F85F2}" type="slidenum">
              <a:rPr lang="tr-TR" smtClean="0"/>
              <a:t>‹#›</a:t>
            </a:fld>
            <a:endParaRPr lang="tr-TR"/>
          </a:p>
        </p:txBody>
      </p:sp>
    </p:spTree>
    <p:extLst>
      <p:ext uri="{BB962C8B-B14F-4D97-AF65-F5344CB8AC3E}">
        <p14:creationId xmlns:p14="http://schemas.microsoft.com/office/powerpoint/2010/main" val="402217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C3ECFD-C559-437C-AB35-7D3C63D2D244}" type="datetimeFigureOut">
              <a:rPr lang="tr-TR" smtClean="0"/>
              <a:t>27.12.2022</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638BB053-6C38-4D23-85EC-7B6D065F85F2}" type="slidenum">
              <a:rPr lang="tr-TR" smtClean="0"/>
              <a:t>‹#›</a:t>
            </a:fld>
            <a:endParaRPr lang="tr-TR"/>
          </a:p>
        </p:txBody>
      </p:sp>
    </p:spTree>
    <p:extLst>
      <p:ext uri="{BB962C8B-B14F-4D97-AF65-F5344CB8AC3E}">
        <p14:creationId xmlns:p14="http://schemas.microsoft.com/office/powerpoint/2010/main" val="16243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8C3ECFD-C559-437C-AB35-7D3C63D2D244}" type="datetimeFigureOut">
              <a:rPr lang="tr-TR" smtClean="0"/>
              <a:t>27.12.2022</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38BB053-6C38-4D23-85EC-7B6D065F85F2}" type="slidenum">
              <a:rPr lang="tr-TR" smtClean="0"/>
              <a:t>‹#›</a:t>
            </a:fld>
            <a:endParaRPr lang="tr-TR"/>
          </a:p>
        </p:txBody>
      </p:sp>
    </p:spTree>
    <p:extLst>
      <p:ext uri="{BB962C8B-B14F-4D97-AF65-F5344CB8AC3E}">
        <p14:creationId xmlns:p14="http://schemas.microsoft.com/office/powerpoint/2010/main" val="311992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8C3ECFD-C559-437C-AB35-7D3C63D2D244}" type="datetimeFigureOut">
              <a:rPr lang="tr-TR" smtClean="0"/>
              <a:t>27.12.2022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38BB053-6C38-4D23-85EC-7B6D065F85F2}" type="slidenum">
              <a:rPr lang="tr-TR" smtClean="0"/>
              <a:t>‹#›</a:t>
            </a:fld>
            <a:endParaRPr lang="tr-TR"/>
          </a:p>
        </p:txBody>
      </p:sp>
    </p:spTree>
    <p:extLst>
      <p:ext uri="{BB962C8B-B14F-4D97-AF65-F5344CB8AC3E}">
        <p14:creationId xmlns:p14="http://schemas.microsoft.com/office/powerpoint/2010/main" val="364934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8C3ECFD-C559-437C-AB35-7D3C63D2D244}" type="datetimeFigureOut">
              <a:rPr lang="tr-TR" smtClean="0"/>
              <a:t>27.12.2022</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38BB053-6C38-4D23-85EC-7B6D065F85F2}"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65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4dybug.medium.com/veri-gizleme-sanat%C4%B1-steganografi%CC%87-146d1321fe77#:~:text=Ses%20steganografi%20ise%20bir%20ses,ve%20hayati%20bir%20%C3%B6neme%20sahiptir" TargetMode="External"/><Relationship Id="rId2" Type="http://schemas.openxmlformats.org/officeDocument/2006/relationships/hyperlink" Target="https://bilgisayarkavramlari.com/2009/06/05/steganografi-ve-ls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err="1" smtClean="0"/>
              <a:t>Steganografi</a:t>
            </a:r>
            <a:r>
              <a:rPr lang="tr-TR" dirty="0" smtClean="0"/>
              <a:t> </a:t>
            </a:r>
            <a:endParaRPr lang="tr-TR" dirty="0"/>
          </a:p>
        </p:txBody>
      </p:sp>
      <p:sp>
        <p:nvSpPr>
          <p:cNvPr id="3" name="Alt Başlık 2"/>
          <p:cNvSpPr>
            <a:spLocks noGrp="1"/>
          </p:cNvSpPr>
          <p:nvPr>
            <p:ph type="subTitle" idx="1"/>
          </p:nvPr>
        </p:nvSpPr>
        <p:spPr/>
        <p:txBody>
          <a:bodyPr/>
          <a:lstStyle/>
          <a:p>
            <a:r>
              <a:rPr lang="tr-TR" dirty="0" smtClean="0"/>
              <a:t>Emin Duran-200541069</a:t>
            </a:r>
            <a:endParaRPr lang="tr-TR" dirty="0"/>
          </a:p>
        </p:txBody>
      </p:sp>
    </p:spTree>
    <p:extLst>
      <p:ext uri="{BB962C8B-B14F-4D97-AF65-F5344CB8AC3E}">
        <p14:creationId xmlns:p14="http://schemas.microsoft.com/office/powerpoint/2010/main" val="4241238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LSB Yöntemi</a:t>
            </a:r>
            <a:endParaRPr lang="tr-TR" dirty="0"/>
          </a:p>
        </p:txBody>
      </p:sp>
      <p:sp>
        <p:nvSpPr>
          <p:cNvPr id="3" name="İçerik Yer Tutucusu 2"/>
          <p:cNvSpPr>
            <a:spLocks noGrp="1"/>
          </p:cNvSpPr>
          <p:nvPr>
            <p:ph idx="1"/>
          </p:nvPr>
        </p:nvSpPr>
        <p:spPr/>
        <p:txBody>
          <a:bodyPr/>
          <a:lstStyle/>
          <a:p>
            <a:pPr algn="just"/>
            <a:r>
              <a:rPr lang="tr-TR" dirty="0">
                <a:latin typeface="Times New Roman" panose="02020603050405020304" pitchFamily="18" charset="0"/>
                <a:cs typeface="Times New Roman" panose="02020603050405020304" pitchFamily="18" charset="0"/>
              </a:rPr>
              <a:t>24 –bit renkli resimde LSB yönteminin uygulanması çok basittir. Her piksel 3 bayt ile temsil edilmektedir. Bu durum, bir pikselin rengini belirleyen 3 ana renk olan R(Kırmızı) , G(Yeşil), B(Mavi) ‘den oluşmasındandır. Buna pikselin RGB değeri denmektedir. Bu durumda her baytın son bitini değiştirmek suretiyle bir pikselde 3 bitlik bilgi saklanabilir. Gizlenmek istenen mesaj, saklama işleminden önce sıkıştırılırsa, çok daha fazla sayıda bilgi resmin içine gizlenebilir. </a:t>
            </a:r>
          </a:p>
        </p:txBody>
      </p:sp>
    </p:spTree>
    <p:extLst>
      <p:ext uri="{BB962C8B-B14F-4D97-AF65-F5344CB8AC3E}">
        <p14:creationId xmlns:p14="http://schemas.microsoft.com/office/powerpoint/2010/main" val="3996230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LSB Yöntemi </a:t>
            </a:r>
            <a:endParaRPr lang="tr-TR" dirty="0"/>
          </a:p>
        </p:txBody>
      </p:sp>
      <p:sp>
        <p:nvSpPr>
          <p:cNvPr id="3" name="İçerik Yer Tutucusu 2"/>
          <p:cNvSpPr>
            <a:spLocks noGrp="1"/>
          </p:cNvSpPr>
          <p:nvPr>
            <p:ph idx="1"/>
          </p:nvPr>
        </p:nvSpPr>
        <p:spPr/>
        <p:txBody>
          <a:bodyPr>
            <a:normAutofit/>
          </a:bodyPr>
          <a:lstStyle/>
          <a:p>
            <a:pPr marL="0" indent="0">
              <a:buNone/>
            </a:pPr>
            <a:r>
              <a:rPr lang="tr-TR" sz="1800" dirty="0">
                <a:latin typeface="Times New Roman" panose="02020603050405020304" pitchFamily="18" charset="0"/>
                <a:cs typeface="Times New Roman" panose="02020603050405020304" pitchFamily="18" charset="0"/>
              </a:rPr>
              <a:t>Örneğin, bir resmin orijinal halinin 3 pikseline ait RGB değerleri aşağıdaki gibi olsun. </a:t>
            </a:r>
            <a:endParaRPr lang="tr-TR" sz="1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fi-FI" sz="1800" dirty="0" smtClean="0">
                <a:latin typeface="Times New Roman" panose="02020603050405020304" pitchFamily="18" charset="0"/>
                <a:cs typeface="Times New Roman" panose="02020603050405020304" pitchFamily="18" charset="0"/>
              </a:rPr>
              <a:t>1</a:t>
            </a:r>
            <a:r>
              <a:rPr lang="fi-FI" sz="1800" dirty="0">
                <a:latin typeface="Times New Roman" panose="02020603050405020304" pitchFamily="18" charset="0"/>
                <a:cs typeface="Times New Roman" panose="02020603050405020304" pitchFamily="18" charset="0"/>
              </a:rPr>
              <a:t>. piksel : 10010101 00001101 11001001 (149,13,201</a:t>
            </a:r>
            <a:r>
              <a:rPr lang="fi-FI" sz="1800" dirty="0" smtClean="0">
                <a:latin typeface="Times New Roman" panose="02020603050405020304" pitchFamily="18" charset="0"/>
                <a:cs typeface="Times New Roman" panose="02020603050405020304" pitchFamily="18" charset="0"/>
              </a:rPr>
              <a:t>)</a:t>
            </a:r>
            <a:endParaRPr lang="tr-TR" sz="1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fi-FI" sz="1800" dirty="0" smtClean="0">
                <a:latin typeface="Times New Roman" panose="02020603050405020304" pitchFamily="18" charset="0"/>
                <a:cs typeface="Times New Roman" panose="02020603050405020304" pitchFamily="18" charset="0"/>
              </a:rPr>
              <a:t> </a:t>
            </a:r>
            <a:r>
              <a:rPr lang="fi-FI" sz="1800" dirty="0">
                <a:latin typeface="Times New Roman" panose="02020603050405020304" pitchFamily="18" charset="0"/>
                <a:cs typeface="Times New Roman" panose="02020603050405020304" pitchFamily="18" charset="0"/>
              </a:rPr>
              <a:t>2. piksel : 10010110 00001111 11001010 (150,15,202</a:t>
            </a:r>
            <a:r>
              <a:rPr lang="fi-FI" sz="1800" dirty="0" smtClean="0">
                <a:latin typeface="Times New Roman" panose="02020603050405020304" pitchFamily="18" charset="0"/>
                <a:cs typeface="Times New Roman" panose="02020603050405020304" pitchFamily="18" charset="0"/>
              </a:rPr>
              <a:t>)</a:t>
            </a:r>
            <a:endParaRPr lang="tr-TR" sz="1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fi-FI" sz="1800" dirty="0" smtClean="0">
                <a:latin typeface="Times New Roman" panose="02020603050405020304" pitchFamily="18" charset="0"/>
                <a:cs typeface="Times New Roman" panose="02020603050405020304" pitchFamily="18" charset="0"/>
              </a:rPr>
              <a:t> </a:t>
            </a:r>
            <a:r>
              <a:rPr lang="fi-FI" sz="1800" dirty="0">
                <a:latin typeface="Times New Roman" panose="02020603050405020304" pitchFamily="18" charset="0"/>
                <a:cs typeface="Times New Roman" panose="02020603050405020304" pitchFamily="18" charset="0"/>
              </a:rPr>
              <a:t>3. piksel : 10011111 00010000 11001011 (159,16,234</a:t>
            </a:r>
            <a:r>
              <a:rPr lang="fi-FI" sz="1800" dirty="0" smtClean="0">
                <a:latin typeface="Times New Roman" panose="02020603050405020304" pitchFamily="18" charset="0"/>
                <a:cs typeface="Times New Roman" panose="02020603050405020304" pitchFamily="18" charset="0"/>
              </a:rPr>
              <a:t>)</a:t>
            </a:r>
            <a:endParaRPr lang="tr-TR" sz="1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fi-FI" sz="1800" dirty="0">
                <a:latin typeface="Times New Roman" panose="02020603050405020304" pitchFamily="18" charset="0"/>
                <a:cs typeface="Times New Roman" panose="02020603050405020304" pitchFamily="18" charset="0"/>
              </a:rPr>
              <a:t>1. piksel : 1001010</a:t>
            </a:r>
            <a:r>
              <a:rPr lang="fi-FI" sz="1800" b="1" dirty="0">
                <a:latin typeface="Times New Roman" panose="02020603050405020304" pitchFamily="18" charset="0"/>
                <a:cs typeface="Times New Roman" panose="02020603050405020304" pitchFamily="18" charset="0"/>
              </a:rPr>
              <a:t>0</a:t>
            </a:r>
            <a:r>
              <a:rPr lang="fi-FI" sz="1800" dirty="0">
                <a:latin typeface="Times New Roman" panose="02020603050405020304" pitchFamily="18" charset="0"/>
                <a:cs typeface="Times New Roman" panose="02020603050405020304" pitchFamily="18" charset="0"/>
              </a:rPr>
              <a:t> 00001101 11001001 (149,12,201) </a:t>
            </a:r>
            <a:endParaRPr lang="tr-TR" sz="1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fi-FI" sz="1800" dirty="0" smtClean="0">
                <a:latin typeface="Times New Roman" panose="02020603050405020304" pitchFamily="18" charset="0"/>
                <a:cs typeface="Times New Roman" panose="02020603050405020304" pitchFamily="18" charset="0"/>
              </a:rPr>
              <a:t>2</a:t>
            </a:r>
            <a:r>
              <a:rPr lang="fi-FI" sz="1800" dirty="0">
                <a:latin typeface="Times New Roman" panose="02020603050405020304" pitchFamily="18" charset="0"/>
                <a:cs typeface="Times New Roman" panose="02020603050405020304" pitchFamily="18" charset="0"/>
              </a:rPr>
              <a:t>. piksel : 10010110 0000111</a:t>
            </a:r>
            <a:r>
              <a:rPr lang="fi-FI" sz="1800" b="1" dirty="0">
                <a:latin typeface="Times New Roman" panose="02020603050405020304" pitchFamily="18" charset="0"/>
                <a:cs typeface="Times New Roman" panose="02020603050405020304" pitchFamily="18" charset="0"/>
              </a:rPr>
              <a:t>0</a:t>
            </a:r>
            <a:r>
              <a:rPr lang="fi-FI" sz="1800" dirty="0">
                <a:latin typeface="Times New Roman" panose="02020603050405020304" pitchFamily="18" charset="0"/>
                <a:cs typeface="Times New Roman" panose="02020603050405020304" pitchFamily="18" charset="0"/>
              </a:rPr>
              <a:t> 11001010 (151,14,203</a:t>
            </a:r>
            <a:r>
              <a:rPr lang="fi-FI" sz="1800" dirty="0" smtClean="0">
                <a:latin typeface="Times New Roman" panose="02020603050405020304" pitchFamily="18" charset="0"/>
                <a:cs typeface="Times New Roman" panose="02020603050405020304" pitchFamily="18" charset="0"/>
              </a:rPr>
              <a:t>)</a:t>
            </a:r>
            <a:endParaRPr lang="tr-TR" sz="1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fi-FI" sz="1800" dirty="0">
                <a:latin typeface="Times New Roman" panose="02020603050405020304" pitchFamily="18" charset="0"/>
                <a:cs typeface="Times New Roman" panose="02020603050405020304" pitchFamily="18" charset="0"/>
              </a:rPr>
              <a:t>3. piksel : 1001111</a:t>
            </a:r>
            <a:r>
              <a:rPr lang="fi-FI" sz="1800" b="1" dirty="0">
                <a:latin typeface="Times New Roman" panose="02020603050405020304" pitchFamily="18" charset="0"/>
                <a:cs typeface="Times New Roman" panose="02020603050405020304" pitchFamily="18" charset="0"/>
              </a:rPr>
              <a:t>0</a:t>
            </a:r>
            <a:r>
              <a:rPr lang="fi-FI" sz="1800" dirty="0">
                <a:latin typeface="Times New Roman" panose="02020603050405020304" pitchFamily="18" charset="0"/>
                <a:cs typeface="Times New Roman" panose="02020603050405020304" pitchFamily="18" charset="0"/>
              </a:rPr>
              <a:t> 0001000</a:t>
            </a:r>
            <a:r>
              <a:rPr lang="fi-FI" sz="1800" b="1" dirty="0">
                <a:latin typeface="Times New Roman" panose="02020603050405020304" pitchFamily="18" charset="0"/>
                <a:cs typeface="Times New Roman" panose="02020603050405020304" pitchFamily="18" charset="0"/>
              </a:rPr>
              <a:t>1</a:t>
            </a:r>
            <a:r>
              <a:rPr lang="fi-FI" sz="1800" dirty="0">
                <a:latin typeface="Times New Roman" panose="02020603050405020304" pitchFamily="18" charset="0"/>
                <a:cs typeface="Times New Roman" panose="02020603050405020304" pitchFamily="18" charset="0"/>
              </a:rPr>
              <a:t> 11001011 (159,16,234) </a:t>
            </a:r>
            <a:endParaRPr lang="tr-TR" sz="1800"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Sonuç olarak elde edilen yeni renk tonları çok ufak değişimlere uğradığından, bu değişikliğin göz ile tespiti mümkün </a:t>
            </a:r>
            <a:r>
              <a:rPr lang="tr-TR" dirty="0" smtClean="0">
                <a:latin typeface="Times New Roman" panose="02020603050405020304" pitchFamily="18" charset="0"/>
                <a:cs typeface="Times New Roman" panose="02020603050405020304" pitchFamily="18" charset="0"/>
              </a:rPr>
              <a:t>olmayacaktır.</a:t>
            </a:r>
          </a:p>
          <a:p>
            <a:endParaRPr lang="tr-TR" dirty="0"/>
          </a:p>
        </p:txBody>
      </p:sp>
    </p:spTree>
    <p:extLst>
      <p:ext uri="{BB962C8B-B14F-4D97-AF65-F5344CB8AC3E}">
        <p14:creationId xmlns:p14="http://schemas.microsoft.com/office/powerpoint/2010/main" val="982188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86603"/>
            <a:ext cx="10058400" cy="1559131"/>
          </a:xfrm>
        </p:spPr>
        <p:txBody>
          <a:bodyPr/>
          <a:lstStyle/>
          <a:p>
            <a:r>
              <a:rPr lang="tr-TR" dirty="0" smtClean="0"/>
              <a:t>Örnek bir LSB </a:t>
            </a:r>
            <a:endParaRPr lang="tr-TR" dirty="0"/>
          </a:p>
        </p:txBody>
      </p:sp>
      <p:pic>
        <p:nvPicPr>
          <p:cNvPr id="2050" name="Picture 2" descr="http://www.bilgisayarkavramlari.com/wp-content/uploads/2009/06/060509-1324-steganograf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634" y="470466"/>
            <a:ext cx="3940028" cy="556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896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Projenin Tanıtımı</a:t>
            </a:r>
            <a:endParaRPr lang="tr-TR" dirty="0"/>
          </a:p>
        </p:txBody>
      </p:sp>
      <p:sp>
        <p:nvSpPr>
          <p:cNvPr id="3" name="İçerik Yer Tutucusu 2"/>
          <p:cNvSpPr>
            <a:spLocks noGrp="1"/>
          </p:cNvSpPr>
          <p:nvPr>
            <p:ph idx="1"/>
          </p:nvPr>
        </p:nvSpPr>
        <p:spPr/>
        <p:txBody>
          <a:bodyPr/>
          <a:lstStyle/>
          <a:p>
            <a:r>
              <a:rPr lang="tr-TR" dirty="0" smtClean="0">
                <a:latin typeface="Times New Roman" panose="02020603050405020304" pitchFamily="18" charset="0"/>
                <a:cs typeface="Times New Roman" panose="02020603050405020304" pitchFamily="18" charset="0"/>
              </a:rPr>
              <a:t>Bu projede bir .</a:t>
            </a:r>
            <a:r>
              <a:rPr lang="tr-TR" dirty="0" err="1" smtClean="0">
                <a:latin typeface="Times New Roman" panose="02020603050405020304" pitchFamily="18" charset="0"/>
                <a:cs typeface="Times New Roman" panose="02020603050405020304" pitchFamily="18" charset="0"/>
              </a:rPr>
              <a:t>wav</a:t>
            </a:r>
            <a:r>
              <a:rPr lang="tr-TR" dirty="0" smtClean="0">
                <a:latin typeface="Times New Roman" panose="02020603050405020304" pitchFamily="18" charset="0"/>
                <a:cs typeface="Times New Roman" panose="02020603050405020304" pitchFamily="18" charset="0"/>
              </a:rPr>
              <a:t> uzantılı dosyaları LSB yöntemini kullanarak</a:t>
            </a:r>
          </a:p>
          <a:p>
            <a:r>
              <a:rPr lang="tr-TR" dirty="0" smtClean="0">
                <a:latin typeface="Times New Roman" panose="02020603050405020304" pitchFamily="18" charset="0"/>
                <a:cs typeface="Times New Roman" panose="02020603050405020304" pitchFamily="18" charset="0"/>
              </a:rPr>
              <a:t>ses dosyasına Python programlama dilini kullanarak verileri</a:t>
            </a:r>
          </a:p>
          <a:p>
            <a:r>
              <a:rPr lang="tr-TR" dirty="0" smtClean="0">
                <a:latin typeface="Times New Roman" panose="02020603050405020304" pitchFamily="18" charset="0"/>
                <a:cs typeface="Times New Roman" panose="02020603050405020304" pitchFamily="18" charset="0"/>
              </a:rPr>
              <a:t>gizlemek amaçlanmıştır.</a:t>
            </a:r>
          </a:p>
          <a:p>
            <a:r>
              <a:rPr lang="tr-TR" dirty="0" smtClean="0"/>
              <a:t> </a:t>
            </a:r>
            <a:endParaRPr lang="tr-TR" dirty="0"/>
          </a:p>
        </p:txBody>
      </p:sp>
      <p:pic>
        <p:nvPicPr>
          <p:cNvPr id="4" name="Resim 3"/>
          <p:cNvPicPr>
            <a:picLocks noChangeAspect="1"/>
          </p:cNvPicPr>
          <p:nvPr/>
        </p:nvPicPr>
        <p:blipFill>
          <a:blip r:embed="rId2"/>
          <a:stretch>
            <a:fillRect/>
          </a:stretch>
        </p:blipFill>
        <p:spPr>
          <a:xfrm>
            <a:off x="7968343" y="1737360"/>
            <a:ext cx="3504578" cy="3800920"/>
          </a:xfrm>
          <a:prstGeom prst="rect">
            <a:avLst/>
          </a:prstGeom>
        </p:spPr>
      </p:pic>
    </p:spTree>
    <p:extLst>
      <p:ext uri="{BB962C8B-B14F-4D97-AF65-F5344CB8AC3E}">
        <p14:creationId xmlns:p14="http://schemas.microsoft.com/office/powerpoint/2010/main" val="1787478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Şifrenin Çözülmesi</a:t>
            </a:r>
            <a:endParaRPr lang="tr-TR" dirty="0"/>
          </a:p>
        </p:txBody>
      </p:sp>
      <p:sp>
        <p:nvSpPr>
          <p:cNvPr id="3" name="İçerik Yer Tutucusu 2"/>
          <p:cNvSpPr>
            <a:spLocks noGrp="1"/>
          </p:cNvSpPr>
          <p:nvPr>
            <p:ph idx="1"/>
          </p:nvPr>
        </p:nvSpPr>
        <p:spPr/>
        <p:txBody>
          <a:bodyPr/>
          <a:lstStyle/>
          <a:p>
            <a:r>
              <a:rPr lang="tr-TR" dirty="0" smtClean="0">
                <a:latin typeface="Times New Roman" panose="02020603050405020304" pitchFamily="18" charset="0"/>
                <a:cs typeface="Times New Roman" panose="02020603050405020304" pitchFamily="18" charset="0"/>
              </a:rPr>
              <a:t>Şifrelenmiş ses dosyasını elde etmek için ise şifreleme </a:t>
            </a:r>
          </a:p>
          <a:p>
            <a:r>
              <a:rPr lang="tr-TR" dirty="0" smtClean="0">
                <a:latin typeface="Times New Roman" panose="02020603050405020304" pitchFamily="18" charset="0"/>
                <a:cs typeface="Times New Roman" panose="02020603050405020304" pitchFamily="18" charset="0"/>
              </a:rPr>
              <a:t>kısmında yaptığımız işlemleri tam tersi şekilde</a:t>
            </a:r>
          </a:p>
          <a:p>
            <a:r>
              <a:rPr lang="tr-TR" dirty="0" smtClean="0">
                <a:latin typeface="Times New Roman" panose="02020603050405020304" pitchFamily="18" charset="0"/>
                <a:cs typeface="Times New Roman" panose="02020603050405020304" pitchFamily="18" charset="0"/>
              </a:rPr>
              <a:t> yapmamız gerekmektedir.</a:t>
            </a:r>
          </a:p>
          <a:p>
            <a:r>
              <a:rPr lang="tr-TR" dirty="0" smtClean="0">
                <a:latin typeface="Times New Roman" panose="02020603050405020304" pitchFamily="18" charset="0"/>
                <a:cs typeface="Times New Roman" panose="02020603050405020304" pitchFamily="18" charset="0"/>
              </a:rPr>
              <a:t>Programımızda şifresini çözmek istediğimiz dosyayı</a:t>
            </a:r>
          </a:p>
          <a:p>
            <a:r>
              <a:rPr lang="tr-TR" dirty="0" smtClean="0">
                <a:latin typeface="Times New Roman" panose="02020603050405020304" pitchFamily="18" charset="0"/>
                <a:cs typeface="Times New Roman" panose="02020603050405020304" pitchFamily="18" charset="0"/>
              </a:rPr>
              <a:t> seçmemiz yeterli olacaktır.</a:t>
            </a:r>
          </a:p>
        </p:txBody>
      </p:sp>
      <p:pic>
        <p:nvPicPr>
          <p:cNvPr id="4" name="Resim 3"/>
          <p:cNvPicPr>
            <a:picLocks noChangeAspect="1"/>
          </p:cNvPicPr>
          <p:nvPr/>
        </p:nvPicPr>
        <p:blipFill>
          <a:blip r:embed="rId2"/>
          <a:stretch>
            <a:fillRect/>
          </a:stretch>
        </p:blipFill>
        <p:spPr>
          <a:xfrm>
            <a:off x="7010151" y="1252168"/>
            <a:ext cx="4373196" cy="4710418"/>
          </a:xfrm>
          <a:prstGeom prst="rect">
            <a:avLst/>
          </a:prstGeom>
        </p:spPr>
      </p:pic>
    </p:spTree>
    <p:extLst>
      <p:ext uri="{BB962C8B-B14F-4D97-AF65-F5344CB8AC3E}">
        <p14:creationId xmlns:p14="http://schemas.microsoft.com/office/powerpoint/2010/main" val="996191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Sonuç </a:t>
            </a:r>
            <a:endParaRPr lang="tr-TR" dirty="0"/>
          </a:p>
        </p:txBody>
      </p:sp>
      <p:sp>
        <p:nvSpPr>
          <p:cNvPr id="3" name="İçerik Yer Tutucusu 2"/>
          <p:cNvSpPr>
            <a:spLocks noGrp="1"/>
          </p:cNvSpPr>
          <p:nvPr>
            <p:ph idx="1"/>
          </p:nvPr>
        </p:nvSpPr>
        <p:spPr/>
        <p:txBody>
          <a:bodyPr/>
          <a:lstStyle/>
          <a:p>
            <a:pPr algn="just"/>
            <a:r>
              <a:rPr lang="tr-TR" dirty="0" smtClean="0">
                <a:latin typeface="Times New Roman" panose="02020603050405020304" pitchFamily="18" charset="0"/>
                <a:cs typeface="Times New Roman" panose="02020603050405020304" pitchFamily="18" charset="0"/>
              </a:rPr>
              <a:t>Sonuç olarak bu slaytta </a:t>
            </a:r>
            <a:r>
              <a:rPr lang="tr-TR" dirty="0" err="1" smtClean="0">
                <a:latin typeface="Times New Roman" panose="02020603050405020304" pitchFamily="18" charset="0"/>
                <a:cs typeface="Times New Roman" panose="02020603050405020304" pitchFamily="18" charset="0"/>
              </a:rPr>
              <a:t>steganografi</a:t>
            </a:r>
            <a:r>
              <a:rPr lang="tr-TR" dirty="0" smtClean="0">
                <a:latin typeface="Times New Roman" panose="02020603050405020304" pitchFamily="18" charset="0"/>
                <a:cs typeface="Times New Roman" panose="02020603050405020304" pitchFamily="18" charset="0"/>
              </a:rPr>
              <a:t> nedir  türleri ve şifrelenme </a:t>
            </a:r>
            <a:r>
              <a:rPr lang="tr-TR" dirty="0" err="1" smtClean="0">
                <a:latin typeface="Times New Roman" panose="02020603050405020304" pitchFamily="18" charset="0"/>
                <a:cs typeface="Times New Roman" panose="02020603050405020304" pitchFamily="18" charset="0"/>
              </a:rPr>
              <a:t>methodları</a:t>
            </a:r>
            <a:r>
              <a:rPr lang="tr-TR" dirty="0" smtClean="0">
                <a:latin typeface="Times New Roman" panose="02020603050405020304" pitchFamily="18" charset="0"/>
                <a:cs typeface="Times New Roman" panose="02020603050405020304" pitchFamily="18" charset="0"/>
              </a:rPr>
              <a:t> nedir bu konular üzerinde durduk ve bu alanın ne denli önemli olduğunu vurguladık. Proje kapsamında yaptığım projenin hangi </a:t>
            </a:r>
            <a:r>
              <a:rPr lang="tr-TR" dirty="0" err="1" smtClean="0">
                <a:latin typeface="Times New Roman" panose="02020603050405020304" pitchFamily="18" charset="0"/>
                <a:cs typeface="Times New Roman" panose="02020603050405020304" pitchFamily="18" charset="0"/>
              </a:rPr>
              <a:t>methodları</a:t>
            </a:r>
            <a:r>
              <a:rPr lang="tr-TR" dirty="0" smtClean="0">
                <a:latin typeface="Times New Roman" panose="02020603050405020304" pitchFamily="18" charset="0"/>
                <a:cs typeface="Times New Roman" panose="02020603050405020304" pitchFamily="18" charset="0"/>
              </a:rPr>
              <a:t> kullanıldığı ve  nasıl çalıştığı anlatılıp, projeden görüntüler verilmiştir.</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957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Kaynakça</a:t>
            </a:r>
            <a:endParaRPr lang="tr-TR" dirty="0"/>
          </a:p>
        </p:txBody>
      </p:sp>
      <p:sp>
        <p:nvSpPr>
          <p:cNvPr id="3" name="İçerik Yer Tutucusu 2"/>
          <p:cNvSpPr>
            <a:spLocks noGrp="1"/>
          </p:cNvSpPr>
          <p:nvPr>
            <p:ph idx="1"/>
          </p:nvPr>
        </p:nvSpPr>
        <p:spPr/>
        <p:txBody>
          <a:bodyPr/>
          <a:lstStyle/>
          <a:p>
            <a:pPr>
              <a:buFont typeface="Arial" panose="020B0604020202020204" pitchFamily="34" charset="0"/>
              <a:buChar char="•"/>
            </a:pPr>
            <a:r>
              <a:rPr lang="tr-TR" dirty="0">
                <a:hlinkClick r:id="rId2"/>
              </a:rPr>
              <a:t>https://bilgisayarkavramlari.com/2009/06/05/steganografi-ve-lsb</a:t>
            </a:r>
            <a:r>
              <a:rPr lang="tr-TR" dirty="0" smtClean="0">
                <a:hlinkClick r:id="rId2"/>
              </a:rPr>
              <a:t>/</a:t>
            </a:r>
            <a:endParaRPr lang="tr-TR" dirty="0" smtClean="0"/>
          </a:p>
          <a:p>
            <a:pPr>
              <a:buFont typeface="Arial" panose="020B0604020202020204" pitchFamily="34" charset="0"/>
              <a:buChar char="•"/>
            </a:pPr>
            <a:r>
              <a:rPr lang="tr-TR" dirty="0">
                <a:hlinkClick r:id="rId3"/>
              </a:rPr>
              <a:t>https://l4dybug.medium.com/veri-gizleme-sanat%C4%B1-steganografi%CC%87-146d1321fe77#:~:text=Ses%20steganografi%20ise%20bir%20ses,ve%20hayati%20bir%20%C3%B6neme%20sahiptir</a:t>
            </a:r>
            <a:r>
              <a:rPr lang="tr-TR" dirty="0" smtClean="0"/>
              <a:t>.</a:t>
            </a:r>
          </a:p>
          <a:p>
            <a:pPr>
              <a:buFont typeface="Arial" panose="020B0604020202020204" pitchFamily="34" charset="0"/>
              <a:buChar char="•"/>
            </a:pPr>
            <a:r>
              <a:rPr lang="tr-TR" dirty="0"/>
              <a:t>https://slideplayer.biz.tr/slide/1903495/</a:t>
            </a:r>
          </a:p>
        </p:txBody>
      </p:sp>
    </p:spTree>
    <p:extLst>
      <p:ext uri="{BB962C8B-B14F-4D97-AF65-F5344CB8AC3E}">
        <p14:creationId xmlns:p14="http://schemas.microsoft.com/office/powerpoint/2010/main" val="1403114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Teşekkürler</a:t>
            </a:r>
            <a:endParaRPr lang="tr-TR" dirty="0"/>
          </a:p>
        </p:txBody>
      </p:sp>
    </p:spTree>
    <p:extLst>
      <p:ext uri="{BB962C8B-B14F-4D97-AF65-F5344CB8AC3E}">
        <p14:creationId xmlns:p14="http://schemas.microsoft.com/office/powerpoint/2010/main" val="2269872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İçerik	</a:t>
            </a:r>
            <a:endParaRPr lang="tr-TR" dirty="0"/>
          </a:p>
        </p:txBody>
      </p:sp>
      <p:sp>
        <p:nvSpPr>
          <p:cNvPr id="3" name="İçerik Yer Tutucusu 2"/>
          <p:cNvSpPr>
            <a:spLocks noGrp="1"/>
          </p:cNvSpPr>
          <p:nvPr>
            <p:ph idx="1"/>
          </p:nvPr>
        </p:nvSpPr>
        <p:spPr/>
        <p:txBody>
          <a:bodyPr/>
          <a:lstStyle/>
          <a:p>
            <a:pPr>
              <a:buFont typeface="Arial" panose="020B0604020202020204" pitchFamily="34" charset="0"/>
              <a:buChar char="•"/>
            </a:pPr>
            <a:r>
              <a:rPr lang="tr-TR" dirty="0" err="1" smtClean="0"/>
              <a:t>Steganografi</a:t>
            </a:r>
            <a:r>
              <a:rPr lang="tr-TR" dirty="0" smtClean="0"/>
              <a:t> Nedir</a:t>
            </a:r>
            <a:endParaRPr lang="tr-TR" dirty="0"/>
          </a:p>
          <a:p>
            <a:pPr>
              <a:buFont typeface="Arial" panose="020B0604020202020204" pitchFamily="34" charset="0"/>
              <a:buChar char="•"/>
            </a:pPr>
            <a:r>
              <a:rPr lang="tr-TR" dirty="0" smtClean="0"/>
              <a:t>Ses </a:t>
            </a:r>
            <a:r>
              <a:rPr lang="tr-TR" dirty="0" err="1" smtClean="0"/>
              <a:t>Steganografisi</a:t>
            </a:r>
            <a:endParaRPr lang="tr-TR" dirty="0" smtClean="0"/>
          </a:p>
          <a:p>
            <a:pPr>
              <a:buFont typeface="Arial" panose="020B0604020202020204" pitchFamily="34" charset="0"/>
              <a:buChar char="•"/>
            </a:pPr>
            <a:r>
              <a:rPr lang="tr-TR" dirty="0" smtClean="0"/>
              <a:t>LSB Yöntemi ve Kullanımı</a:t>
            </a:r>
          </a:p>
          <a:p>
            <a:pPr>
              <a:buFont typeface="Arial" panose="020B0604020202020204" pitchFamily="34" charset="0"/>
              <a:buChar char="•"/>
            </a:pPr>
            <a:r>
              <a:rPr lang="tr-TR" dirty="0" smtClean="0"/>
              <a:t>Projenin Tanıtımı</a:t>
            </a:r>
            <a:endParaRPr lang="tr-TR" dirty="0"/>
          </a:p>
        </p:txBody>
      </p:sp>
    </p:spTree>
    <p:extLst>
      <p:ext uri="{BB962C8B-B14F-4D97-AF65-F5344CB8AC3E}">
        <p14:creationId xmlns:p14="http://schemas.microsoft.com/office/powerpoint/2010/main" val="77870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Steganografi</a:t>
            </a:r>
            <a:endParaRPr lang="tr-TR" dirty="0"/>
          </a:p>
        </p:txBody>
      </p:sp>
      <p:sp>
        <p:nvSpPr>
          <p:cNvPr id="3" name="İçerik Yer Tutucusu 2"/>
          <p:cNvSpPr>
            <a:spLocks noGrp="1"/>
          </p:cNvSpPr>
          <p:nvPr>
            <p:ph idx="1"/>
          </p:nvPr>
        </p:nvSpPr>
        <p:spPr/>
        <p:txBody>
          <a:bodyPr/>
          <a:lstStyle/>
          <a:p>
            <a:pPr algn="just"/>
            <a:r>
              <a:rPr lang="tr-TR" dirty="0" err="1">
                <a:latin typeface="Times New Roman" panose="02020603050405020304" pitchFamily="18" charset="0"/>
                <a:cs typeface="Times New Roman" panose="02020603050405020304" pitchFamily="18" charset="0"/>
              </a:rPr>
              <a:t>Steganografi</a:t>
            </a:r>
            <a:r>
              <a:rPr lang="tr-TR" dirty="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Ingilizce</a:t>
            </a:r>
            <a:r>
              <a:rPr lang="tr-TR" dirty="0" smtClean="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a:t>
            </a:r>
            <a:r>
              <a:rPr lang="tr-TR" dirty="0" err="1">
                <a:latin typeface="Times New Roman" panose="02020603050405020304" pitchFamily="18" charset="0"/>
                <a:cs typeface="Times New Roman" panose="02020603050405020304" pitchFamily="18" charset="0"/>
              </a:rPr>
              <a:t>Steganography</a:t>
            </a:r>
            <a:r>
              <a:rPr lang="tr-TR" dirty="0">
                <a:latin typeface="Times New Roman" panose="02020603050405020304" pitchFamily="18" charset="0"/>
                <a:cs typeface="Times New Roman" panose="02020603050405020304" pitchFamily="18" charset="0"/>
              </a:rPr>
              <a:t>” adında ve Yunanca “</a:t>
            </a:r>
            <a:r>
              <a:rPr lang="tr-TR" dirty="0" err="1">
                <a:latin typeface="Times New Roman" panose="02020603050405020304" pitchFamily="18" charset="0"/>
                <a:cs typeface="Times New Roman" panose="02020603050405020304" pitchFamily="18" charset="0"/>
              </a:rPr>
              <a:t>Steganos</a:t>
            </a:r>
            <a:r>
              <a:rPr lang="tr-TR" dirty="0">
                <a:latin typeface="Times New Roman" panose="02020603050405020304" pitchFamily="18" charset="0"/>
                <a:cs typeface="Times New Roman" panose="02020603050405020304" pitchFamily="18" charset="0"/>
              </a:rPr>
              <a:t>” ve “</a:t>
            </a:r>
            <a:r>
              <a:rPr lang="tr-TR" dirty="0" err="1">
                <a:latin typeface="Times New Roman" panose="02020603050405020304" pitchFamily="18" charset="0"/>
                <a:cs typeface="Times New Roman" panose="02020603050405020304" pitchFamily="18" charset="0"/>
              </a:rPr>
              <a:t>Graphein</a:t>
            </a:r>
            <a:r>
              <a:rPr lang="tr-TR" dirty="0">
                <a:latin typeface="Times New Roman" panose="02020603050405020304" pitchFamily="18" charset="0"/>
                <a:cs typeface="Times New Roman" panose="02020603050405020304" pitchFamily="18" charset="0"/>
              </a:rPr>
              <a:t>” kelimelerinden </a:t>
            </a:r>
            <a:r>
              <a:rPr lang="tr-TR" dirty="0" err="1">
                <a:latin typeface="Times New Roman" panose="02020603050405020304" pitchFamily="18" charset="0"/>
                <a:cs typeface="Times New Roman" panose="02020603050405020304" pitchFamily="18" charset="0"/>
              </a:rPr>
              <a:t>oluşmaktadır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Steganos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gizlenmis</a:t>
            </a:r>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örtülü </a:t>
            </a:r>
            <a:r>
              <a:rPr lang="tr-TR" dirty="0">
                <a:latin typeface="Times New Roman" panose="02020603050405020304" pitchFamily="18" charset="0"/>
                <a:cs typeface="Times New Roman" panose="02020603050405020304" pitchFamily="18" charset="0"/>
              </a:rPr>
              <a:t>ve </a:t>
            </a:r>
            <a:r>
              <a:rPr lang="tr-TR" dirty="0" err="1">
                <a:latin typeface="Times New Roman" panose="02020603050405020304" pitchFamily="18" charset="0"/>
                <a:cs typeface="Times New Roman" panose="02020603050405020304" pitchFamily="18" charset="0"/>
              </a:rPr>
              <a:t>korunmus</a:t>
            </a:r>
            <a:r>
              <a:rPr lang="tr-TR" dirty="0">
                <a:latin typeface="Times New Roman" panose="02020603050405020304" pitchFamily="18" charset="0"/>
                <a:cs typeface="Times New Roman" panose="02020603050405020304" pitchFamily="18" charset="0"/>
              </a:rPr>
              <a:t>̧ anlamlarına ve “</a:t>
            </a:r>
            <a:r>
              <a:rPr lang="tr-TR" dirty="0" err="1">
                <a:latin typeface="Times New Roman" panose="02020603050405020304" pitchFamily="18" charset="0"/>
                <a:cs typeface="Times New Roman" panose="02020603050405020304" pitchFamily="18" charset="0"/>
              </a:rPr>
              <a:t>Graphein</a:t>
            </a:r>
            <a:r>
              <a:rPr lang="tr-TR" dirty="0">
                <a:latin typeface="Times New Roman" panose="02020603050405020304" pitchFamily="18" charset="0"/>
                <a:cs typeface="Times New Roman" panose="02020603050405020304" pitchFamily="18" charset="0"/>
              </a:rPr>
              <a:t>” ise yazı anlamına </a:t>
            </a:r>
            <a:r>
              <a:rPr lang="tr-TR" dirty="0" smtClean="0">
                <a:latin typeface="Times New Roman" panose="02020603050405020304" pitchFamily="18" charset="0"/>
                <a:cs typeface="Times New Roman" panose="02020603050405020304" pitchFamily="18" charset="0"/>
              </a:rPr>
              <a:t>göre </a:t>
            </a:r>
            <a:r>
              <a:rPr lang="tr-TR" dirty="0" err="1">
                <a:latin typeface="Times New Roman" panose="02020603050405020304" pitchFamily="18" charset="0"/>
                <a:cs typeface="Times New Roman" panose="02020603050405020304" pitchFamily="18" charset="0"/>
              </a:rPr>
              <a:t>çevrilebilir</a:t>
            </a:r>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Sonuç olarak</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steganografi</a:t>
            </a:r>
            <a:r>
              <a:rPr lang="tr-TR" dirty="0">
                <a:latin typeface="Times New Roman" panose="02020603050405020304" pitchFamily="18" charset="0"/>
                <a:cs typeface="Times New Roman" panose="02020603050405020304" pitchFamily="18" charset="0"/>
              </a:rPr>
              <a:t> “Gizli -</a:t>
            </a:r>
            <a:r>
              <a:rPr lang="tr-TR" dirty="0" err="1">
                <a:latin typeface="Times New Roman" panose="02020603050405020304" pitchFamily="18" charset="0"/>
                <a:cs typeface="Times New Roman" panose="02020603050405020304" pitchFamily="18" charset="0"/>
              </a:rPr>
              <a:t>Gizlenmis</a:t>
            </a:r>
            <a:r>
              <a:rPr lang="tr-TR" dirty="0">
                <a:latin typeface="Times New Roman" panose="02020603050405020304" pitchFamily="18" charset="0"/>
                <a:cs typeface="Times New Roman" panose="02020603050405020304" pitchFamily="18" charset="0"/>
              </a:rPr>
              <a:t>̧ Yazı” manasında </a:t>
            </a:r>
            <a:r>
              <a:rPr lang="tr-TR" dirty="0" err="1">
                <a:latin typeface="Times New Roman" panose="02020603050405020304" pitchFamily="18" charset="0"/>
                <a:cs typeface="Times New Roman" panose="02020603050405020304" pitchFamily="18" charset="0"/>
              </a:rPr>
              <a:t>Türkçe</a:t>
            </a:r>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Veri </a:t>
            </a:r>
            <a:r>
              <a:rPr lang="tr-TR" dirty="0">
                <a:latin typeface="Times New Roman" panose="02020603050405020304" pitchFamily="18" charset="0"/>
                <a:cs typeface="Times New Roman" panose="02020603050405020304" pitchFamily="18" charset="0"/>
              </a:rPr>
              <a:t>Gizleme” olarak </a:t>
            </a:r>
            <a:r>
              <a:rPr lang="tr-TR" dirty="0" smtClean="0">
                <a:latin typeface="Times New Roman" panose="02020603050405020304" pitchFamily="18" charset="0"/>
                <a:cs typeface="Times New Roman" panose="02020603050405020304" pitchFamily="18" charset="0"/>
              </a:rPr>
              <a:t>düşünülebilir.</a:t>
            </a:r>
          </a:p>
        </p:txBody>
      </p:sp>
      <p:pic>
        <p:nvPicPr>
          <p:cNvPr id="4098" name="Picture 2" descr="http://www.bilgisayarkavramlari.com/wp-content/uploads/2009/06/060509-1324-steganograf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884" y="3155009"/>
            <a:ext cx="6057068" cy="2527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69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Steganografi</a:t>
            </a:r>
            <a:endParaRPr lang="tr-TR" dirty="0"/>
          </a:p>
        </p:txBody>
      </p:sp>
      <p:sp>
        <p:nvSpPr>
          <p:cNvPr id="3" name="İçerik Yer Tutucusu 2"/>
          <p:cNvSpPr>
            <a:spLocks noGrp="1"/>
          </p:cNvSpPr>
          <p:nvPr>
            <p:ph idx="1"/>
          </p:nvPr>
        </p:nvSpPr>
        <p:spPr/>
        <p:txBody>
          <a:bodyPr/>
          <a:lstStyle/>
          <a:p>
            <a:pPr algn="just"/>
            <a:r>
              <a:rPr lang="tr-TR" dirty="0" err="1">
                <a:latin typeface="Times New Roman" panose="02020603050405020304" pitchFamily="18" charset="0"/>
                <a:cs typeface="Times New Roman" panose="02020603050405020304" pitchFamily="18" charset="0"/>
              </a:rPr>
              <a:t>Güvenli</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haberleşme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iletişim</a:t>
            </a:r>
            <a:r>
              <a:rPr lang="tr-TR" dirty="0">
                <a:latin typeface="Times New Roman" panose="02020603050405020304" pitchFamily="18" charset="0"/>
                <a:cs typeface="Times New Roman" panose="02020603050405020304" pitchFamily="18" charset="0"/>
              </a:rPr>
              <a:t>, bilgi iletimi gibi konularda “</a:t>
            </a:r>
            <a:r>
              <a:rPr lang="tr-TR" dirty="0" err="1">
                <a:latin typeface="Times New Roman" panose="02020603050405020304" pitchFamily="18" charset="0"/>
                <a:cs typeface="Times New Roman" panose="02020603050405020304" pitchFamily="18" charset="0"/>
              </a:rPr>
              <a:t>Güvenlik</a:t>
            </a:r>
            <a:r>
              <a:rPr lang="tr-TR" dirty="0">
                <a:latin typeface="Times New Roman" panose="02020603050405020304" pitchFamily="18" charset="0"/>
                <a:cs typeface="Times New Roman" panose="02020603050405020304" pitchFamily="18" charset="0"/>
              </a:rPr>
              <a:t>, gizlilik, mahremiyet, veri </a:t>
            </a:r>
            <a:r>
              <a:rPr lang="tr-TR" dirty="0" err="1">
                <a:latin typeface="Times New Roman" panose="02020603050405020304" pitchFamily="18" charset="0"/>
                <a:cs typeface="Times New Roman" panose="02020603050405020304" pitchFamily="18" charset="0"/>
              </a:rPr>
              <a:t>bütünlüğu</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erişilebilirlik</a:t>
            </a:r>
            <a:r>
              <a:rPr lang="tr-TR" dirty="0">
                <a:latin typeface="Times New Roman" panose="02020603050405020304" pitchFamily="18" charset="0"/>
                <a:cs typeface="Times New Roman" panose="02020603050405020304" pitchFamily="18" charset="0"/>
              </a:rPr>
              <a:t>” gibi bilgi </a:t>
            </a:r>
            <a:r>
              <a:rPr lang="tr-TR" dirty="0" err="1">
                <a:latin typeface="Times New Roman" panose="02020603050405020304" pitchFamily="18" charset="0"/>
                <a:cs typeface="Times New Roman" panose="02020603050405020304" pitchFamily="18" charset="0"/>
              </a:rPr>
              <a:t>güvenliği</a:t>
            </a:r>
            <a:r>
              <a:rPr lang="tr-TR" dirty="0">
                <a:latin typeface="Times New Roman" panose="02020603050405020304" pitchFamily="18" charset="0"/>
                <a:cs typeface="Times New Roman" panose="02020603050405020304" pitchFamily="18" charset="0"/>
              </a:rPr>
              <a:t> kavramlarını </a:t>
            </a:r>
            <a:r>
              <a:rPr lang="tr-TR" dirty="0" err="1">
                <a:latin typeface="Times New Roman" panose="02020603050405020304" pitchFamily="18" charset="0"/>
                <a:cs typeface="Times New Roman" panose="02020603050405020304" pitchFamily="18" charset="0"/>
              </a:rPr>
              <a:t>sağlamak</a:t>
            </a:r>
            <a:r>
              <a:rPr lang="tr-TR" dirty="0">
                <a:latin typeface="Times New Roman" panose="02020603050405020304" pitchFamily="18" charset="0"/>
                <a:cs typeface="Times New Roman" panose="02020603050405020304" pitchFamily="18" charset="0"/>
              </a:rPr>
              <a:t> adına yaygın olarak bilinen iki yol mevcuttur. </a:t>
            </a:r>
            <a:r>
              <a:rPr lang="tr-TR" dirty="0" err="1">
                <a:latin typeface="Times New Roman" panose="02020603050405020304" pitchFamily="18" charset="0"/>
                <a:cs typeface="Times New Roman" panose="02020603050405020304" pitchFamily="18" charset="0"/>
              </a:rPr>
              <a:t>İlki</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kriptografi</a:t>
            </a:r>
            <a:r>
              <a:rPr lang="tr-TR" dirty="0">
                <a:latin typeface="Times New Roman" panose="02020603050405020304" pitchFamily="18" charset="0"/>
                <a:cs typeface="Times New Roman" panose="02020603050405020304" pitchFamily="18" charset="0"/>
              </a:rPr>
              <a:t> ve </a:t>
            </a:r>
            <a:r>
              <a:rPr lang="tr-TR" dirty="0" err="1">
                <a:latin typeface="Times New Roman" panose="02020603050405020304" pitchFamily="18" charset="0"/>
                <a:cs typeface="Times New Roman" panose="02020603050405020304" pitchFamily="18" charset="0"/>
              </a:rPr>
              <a:t>diğeri</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steganografi</a:t>
            </a:r>
            <a:r>
              <a:rPr lang="tr-TR" dirty="0">
                <a:latin typeface="Times New Roman" panose="02020603050405020304" pitchFamily="18" charset="0"/>
                <a:cs typeface="Times New Roman" panose="02020603050405020304" pitchFamily="18" charset="0"/>
              </a:rPr>
              <a:t> yani veri gizleme </a:t>
            </a:r>
            <a:r>
              <a:rPr lang="tr-TR" dirty="0" err="1">
                <a:latin typeface="Times New Roman" panose="02020603050405020304" pitchFamily="18" charset="0"/>
                <a:cs typeface="Times New Roman" panose="02020603050405020304" pitchFamily="18" charset="0"/>
              </a:rPr>
              <a:t>yöntemleridir</a:t>
            </a:r>
            <a:r>
              <a:rPr lang="tr-TR" dirty="0">
                <a:latin typeface="Times New Roman" panose="02020603050405020304" pitchFamily="18" charset="0"/>
                <a:cs typeface="Times New Roman" panose="02020603050405020304" pitchFamily="18" charset="0"/>
              </a:rPr>
              <a:t>. Her ikisinde de </a:t>
            </a:r>
            <a:r>
              <a:rPr lang="tr-TR" dirty="0" err="1">
                <a:latin typeface="Times New Roman" panose="02020603050405020304" pitchFamily="18" charset="0"/>
                <a:cs typeface="Times New Roman" panose="02020603050405020304" pitchFamily="18" charset="0"/>
              </a:rPr>
              <a:t>amac</a:t>
            </a:r>
            <a:r>
              <a:rPr lang="tr-TR" dirty="0">
                <a:latin typeface="Times New Roman" panose="02020603050405020304" pitchFamily="18" charset="0"/>
                <a:cs typeface="Times New Roman" panose="02020603050405020304" pitchFamily="18" charset="0"/>
              </a:rPr>
              <a:t>̧ bilginin sadece </a:t>
            </a:r>
            <a:r>
              <a:rPr lang="tr-TR" dirty="0" err="1">
                <a:latin typeface="Times New Roman" panose="02020603050405020304" pitchFamily="18" charset="0"/>
                <a:cs typeface="Times New Roman" panose="02020603050405020304" pitchFamily="18" charset="0"/>
              </a:rPr>
              <a:t>gönderen</a:t>
            </a:r>
            <a:r>
              <a:rPr lang="tr-TR" dirty="0">
                <a:latin typeface="Times New Roman" panose="02020603050405020304" pitchFamily="18" charset="0"/>
                <a:cs typeface="Times New Roman" panose="02020603050405020304" pitchFamily="18" charset="0"/>
              </a:rPr>
              <a:t> ve alan taraflar </a:t>
            </a:r>
            <a:r>
              <a:rPr lang="tr-TR" dirty="0" err="1">
                <a:latin typeface="Times New Roman" panose="02020603050405020304" pitchFamily="18" charset="0"/>
                <a:cs typeface="Times New Roman" panose="02020603050405020304" pitchFamily="18" charset="0"/>
              </a:rPr>
              <a:t>dışında</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başka</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üçüncu</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kişilerin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öğrenememesinin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sağlanmasıdır.Buna</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göre</a:t>
            </a:r>
            <a:r>
              <a:rPr lang="tr-TR" dirty="0">
                <a:latin typeface="Times New Roman" panose="02020603050405020304" pitchFamily="18" charset="0"/>
                <a:cs typeface="Times New Roman" panose="02020603050405020304" pitchFamily="18" charset="0"/>
              </a:rPr>
              <a:t> iki dalda da </a:t>
            </a:r>
            <a:r>
              <a:rPr lang="tr-TR" dirty="0" err="1">
                <a:latin typeface="Times New Roman" panose="02020603050405020304" pitchFamily="18" charset="0"/>
                <a:cs typeface="Times New Roman" panose="02020603050405020304" pitchFamily="18" charset="0"/>
              </a:rPr>
              <a:t>değişik</a:t>
            </a:r>
            <a:r>
              <a:rPr lang="tr-TR" dirty="0">
                <a:latin typeface="Times New Roman" panose="02020603050405020304" pitchFamily="18" charset="0"/>
                <a:cs typeface="Times New Roman" panose="02020603050405020304" pitchFamily="18" charset="0"/>
              </a:rPr>
              <a:t> metotlar, </a:t>
            </a:r>
            <a:r>
              <a:rPr lang="tr-TR" dirty="0" err="1">
                <a:latin typeface="Times New Roman" panose="02020603050405020304" pitchFamily="18" charset="0"/>
                <a:cs typeface="Times New Roman" panose="02020603050405020304" pitchFamily="18" charset="0"/>
              </a:rPr>
              <a:t>araçlar</a:t>
            </a:r>
            <a:r>
              <a:rPr lang="tr-TR" dirty="0">
                <a:latin typeface="Times New Roman" panose="02020603050405020304" pitchFamily="18" charset="0"/>
                <a:cs typeface="Times New Roman" panose="02020603050405020304" pitchFamily="18" charset="0"/>
              </a:rPr>
              <a:t> ve kavramlar </a:t>
            </a:r>
            <a:r>
              <a:rPr lang="tr-TR" dirty="0" err="1">
                <a:latin typeface="Times New Roman" panose="02020603050405020304" pitchFamily="18" charset="0"/>
                <a:cs typeface="Times New Roman" panose="02020603050405020304" pitchFamily="18" charset="0"/>
              </a:rPr>
              <a:t>kullanılmıştır</a:t>
            </a:r>
            <a:r>
              <a:rPr lang="tr-TR" dirty="0">
                <a:latin typeface="Times New Roman" panose="02020603050405020304" pitchFamily="18" charset="0"/>
                <a:cs typeface="Times New Roman" panose="02020603050405020304" pitchFamily="18" charset="0"/>
              </a:rPr>
              <a:t> ve </a:t>
            </a:r>
            <a:r>
              <a:rPr lang="tr-TR" dirty="0" err="1">
                <a:latin typeface="Times New Roman" panose="02020603050405020304" pitchFamily="18" charset="0"/>
                <a:cs typeface="Times New Roman" panose="02020603050405020304" pitchFamily="18" charset="0"/>
              </a:rPr>
              <a:t>geliştirilmektedir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Kriptografi</a:t>
            </a:r>
            <a:r>
              <a:rPr lang="tr-TR" dirty="0">
                <a:latin typeface="Times New Roman" panose="02020603050405020304" pitchFamily="18" charset="0"/>
                <a:cs typeface="Times New Roman" panose="02020603050405020304" pitchFamily="18" charset="0"/>
              </a:rPr>
              <a:t> iki taraf arasındaki </a:t>
            </a:r>
            <a:r>
              <a:rPr lang="tr-TR" dirty="0" err="1">
                <a:latin typeface="Times New Roman" panose="02020603050405020304" pitchFamily="18" charset="0"/>
                <a:cs typeface="Times New Roman" panose="02020603050405020304" pitchFamily="18" charset="0"/>
              </a:rPr>
              <a:t>iletişimi</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özel</a:t>
            </a:r>
            <a:r>
              <a:rPr lang="tr-TR" dirty="0">
                <a:latin typeface="Times New Roman" panose="02020603050405020304" pitchFamily="18" charset="0"/>
                <a:cs typeface="Times New Roman" panose="02020603050405020304" pitchFamily="18" charset="0"/>
              </a:rPr>
              <a:t>, mahrem (</a:t>
            </a:r>
            <a:r>
              <a:rPr lang="tr-TR" dirty="0" err="1">
                <a:latin typeface="Times New Roman" panose="02020603050405020304" pitchFamily="18" charset="0"/>
                <a:cs typeface="Times New Roman" panose="02020603050405020304" pitchFamily="18" charset="0"/>
              </a:rPr>
              <a:t>privacy</a:t>
            </a:r>
            <a:r>
              <a:rPr lang="tr-TR" dirty="0">
                <a:latin typeface="Times New Roman" panose="02020603050405020304" pitchFamily="18" charset="0"/>
                <a:cs typeface="Times New Roman" panose="02020603050405020304" pitchFamily="18" charset="0"/>
              </a:rPr>
              <a:t>) olarak ele alırken, </a:t>
            </a:r>
            <a:r>
              <a:rPr lang="tr-TR" dirty="0" err="1">
                <a:latin typeface="Times New Roman" panose="02020603050405020304" pitchFamily="18" charset="0"/>
                <a:cs typeface="Times New Roman" panose="02020603050405020304" pitchFamily="18" charset="0"/>
              </a:rPr>
              <a:t>Steganografi</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iletişimin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gizliliğine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secrecy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yönelir</a:t>
            </a:r>
            <a:r>
              <a:rPr lang="tr-TR" dirty="0">
                <a:latin typeface="Times New Roman" panose="02020603050405020304" pitchFamily="18" charset="0"/>
                <a:cs typeface="Times New Roman" panose="02020603050405020304" pitchFamily="18" charset="0"/>
              </a:rPr>
              <a:t>.</a:t>
            </a:r>
          </a:p>
          <a:p>
            <a:endParaRPr lang="tr-TR" dirty="0"/>
          </a:p>
        </p:txBody>
      </p:sp>
    </p:spTree>
    <p:extLst>
      <p:ext uri="{BB962C8B-B14F-4D97-AF65-F5344CB8AC3E}">
        <p14:creationId xmlns:p14="http://schemas.microsoft.com/office/powerpoint/2010/main" val="355944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Steganografi</a:t>
            </a:r>
            <a:r>
              <a:rPr lang="tr-TR" dirty="0" smtClean="0"/>
              <a:t> Çeşitleri	</a:t>
            </a:r>
            <a:endParaRPr lang="tr-TR" dirty="0"/>
          </a:p>
        </p:txBody>
      </p:sp>
      <p:sp>
        <p:nvSpPr>
          <p:cNvPr id="3" name="İçerik Yer Tutucusu 2"/>
          <p:cNvSpPr>
            <a:spLocks noGrp="1"/>
          </p:cNvSpPr>
          <p:nvPr>
            <p:ph idx="1"/>
          </p:nvPr>
        </p:nvSpPr>
        <p:spPr/>
        <p:txBody>
          <a:bodyPr/>
          <a:lstStyle/>
          <a:p>
            <a:r>
              <a:rPr lang="tr-TR" dirty="0" err="1">
                <a:latin typeface="Times New Roman" panose="02020603050405020304" pitchFamily="18" charset="0"/>
                <a:cs typeface="Times New Roman" panose="02020603050405020304" pitchFamily="18" charset="0"/>
              </a:rPr>
              <a:t>Steganografi</a:t>
            </a:r>
            <a:r>
              <a:rPr lang="tr-TR" dirty="0">
                <a:latin typeface="Times New Roman" panose="02020603050405020304" pitchFamily="18" charset="0"/>
                <a:cs typeface="Times New Roman" panose="02020603050405020304" pitchFamily="18" charset="0"/>
              </a:rPr>
              <a:t> kullanım alanları açısından üçe ayrılmaktadır. Bunlar aşağıdaki gibidir:</a:t>
            </a:r>
            <a:br>
              <a:rPr lang="tr-TR" dirty="0">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Metin (</a:t>
            </a:r>
            <a:r>
              <a:rPr lang="tr-TR" dirty="0" err="1">
                <a:latin typeface="Times New Roman" panose="02020603050405020304" pitchFamily="18" charset="0"/>
                <a:cs typeface="Times New Roman" panose="02020603050405020304" pitchFamily="18" charset="0"/>
              </a:rPr>
              <a:t>text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steganografi</a:t>
            </a:r>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Görüntü (</a:t>
            </a:r>
            <a:r>
              <a:rPr lang="tr-TR" dirty="0" err="1">
                <a:latin typeface="Times New Roman" panose="02020603050405020304" pitchFamily="18" charset="0"/>
                <a:cs typeface="Times New Roman" panose="02020603050405020304" pitchFamily="18" charset="0"/>
              </a:rPr>
              <a:t>image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steganografi</a:t>
            </a:r>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Ses (</a:t>
            </a:r>
            <a:r>
              <a:rPr lang="tr-TR" dirty="0" err="1">
                <a:latin typeface="Times New Roman" panose="02020603050405020304" pitchFamily="18" charset="0"/>
                <a:cs typeface="Times New Roman" panose="02020603050405020304" pitchFamily="18" charset="0"/>
              </a:rPr>
              <a:t>audio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steganografi</a:t>
            </a:r>
            <a:endParaRPr lang="tr-TR"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262194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Ses </a:t>
            </a:r>
            <a:r>
              <a:rPr lang="tr-TR" dirty="0" err="1" smtClean="0"/>
              <a:t>Steganografisi</a:t>
            </a:r>
            <a:endParaRPr lang="tr-TR" dirty="0"/>
          </a:p>
        </p:txBody>
      </p:sp>
      <p:sp>
        <p:nvSpPr>
          <p:cNvPr id="3" name="İçerik Yer Tutucusu 2"/>
          <p:cNvSpPr>
            <a:spLocks noGrp="1"/>
          </p:cNvSpPr>
          <p:nvPr>
            <p:ph idx="1"/>
          </p:nvPr>
        </p:nvSpPr>
        <p:spPr/>
        <p:txBody>
          <a:bodyPr/>
          <a:lstStyle/>
          <a:p>
            <a:pPr>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Bilgisayar Merkezli Ses </a:t>
            </a:r>
            <a:r>
              <a:rPr lang="tr-TR" dirty="0" err="1">
                <a:latin typeface="Times New Roman" panose="02020603050405020304" pitchFamily="18" charset="0"/>
                <a:cs typeface="Times New Roman" panose="02020603050405020304" pitchFamily="18" charset="0"/>
              </a:rPr>
              <a:t>Steganografi</a:t>
            </a:r>
            <a:r>
              <a:rPr lang="tr-TR" dirty="0">
                <a:latin typeface="Times New Roman" panose="02020603050405020304" pitchFamily="18" charset="0"/>
                <a:cs typeface="Times New Roman" panose="02020603050405020304" pitchFamily="18" charset="0"/>
              </a:rPr>
              <a:t> Sistemlerde, gizli mesajlar dijital sesin içinde gömülüdür</a:t>
            </a:r>
            <a:r>
              <a:rPr lang="tr-TR"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Gizli </a:t>
            </a:r>
            <a:r>
              <a:rPr lang="tr-TR" dirty="0">
                <a:latin typeface="Times New Roman" panose="02020603050405020304" pitchFamily="18" charset="0"/>
                <a:cs typeface="Times New Roman" panose="02020603050405020304" pitchFamily="18" charset="0"/>
              </a:rPr>
              <a:t>mesaj ses dosyalarının </a:t>
            </a:r>
            <a:r>
              <a:rPr lang="tr-TR" dirty="0" err="1">
                <a:latin typeface="Times New Roman" panose="02020603050405020304" pitchFamily="18" charset="0"/>
                <a:cs typeface="Times New Roman" panose="02020603050405020304" pitchFamily="18" charset="0"/>
              </a:rPr>
              <a:t>binary</a:t>
            </a:r>
            <a:r>
              <a:rPr lang="tr-TR" dirty="0">
                <a:latin typeface="Times New Roman" panose="02020603050405020304" pitchFamily="18" charset="0"/>
                <a:cs typeface="Times New Roman" panose="02020603050405020304" pitchFamily="18" charset="0"/>
              </a:rPr>
              <a:t> dizilerinin çok az değiştirilmesiyle yerleştirilir</a:t>
            </a:r>
            <a:r>
              <a:rPr lang="tr-TR" dirty="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Oluşturulan </a:t>
            </a:r>
            <a:r>
              <a:rPr lang="tr-TR" dirty="0">
                <a:latin typeface="Times New Roman" panose="02020603050405020304" pitchFamily="18" charset="0"/>
                <a:cs typeface="Times New Roman" panose="02020603050405020304" pitchFamily="18" charset="0"/>
              </a:rPr>
              <a:t>Ses </a:t>
            </a:r>
            <a:r>
              <a:rPr lang="tr-TR" dirty="0" err="1">
                <a:latin typeface="Times New Roman" panose="02020603050405020304" pitchFamily="18" charset="0"/>
                <a:cs typeface="Times New Roman" panose="02020603050405020304" pitchFamily="18" charset="0"/>
              </a:rPr>
              <a:t>Steganografi</a:t>
            </a:r>
            <a:r>
              <a:rPr lang="tr-TR" dirty="0">
                <a:latin typeface="Times New Roman" panose="02020603050405020304" pitchFamily="18" charset="0"/>
                <a:cs typeface="Times New Roman" panose="02020603050405020304" pitchFamily="18" charset="0"/>
              </a:rPr>
              <a:t> yazılımları WAW, AU, MP3 ses dosyalarına gizli </a:t>
            </a:r>
            <a:r>
              <a:rPr lang="tr-TR" dirty="0" smtClean="0">
                <a:latin typeface="Times New Roman" panose="02020603050405020304" pitchFamily="18" charset="0"/>
                <a:cs typeface="Times New Roman" panose="02020603050405020304" pitchFamily="18" charset="0"/>
              </a:rPr>
              <a:t>mesaj yerleştirebilmektedir.</a:t>
            </a:r>
          </a:p>
          <a:p>
            <a:pPr algn="just">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Dijital Seslere gizli mesajlar yerleştirmek, dijital resim gibi medya unsurlarının içine gizli mesaj yerleştirmekten daha zordur</a:t>
            </a:r>
            <a:r>
              <a:rPr lang="tr-TR" dirty="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Gizli </a:t>
            </a:r>
            <a:r>
              <a:rPr lang="tr-TR" dirty="0">
                <a:latin typeface="Times New Roman" panose="02020603050405020304" pitchFamily="18" charset="0"/>
                <a:cs typeface="Times New Roman" panose="02020603050405020304" pitchFamily="18" charset="0"/>
              </a:rPr>
              <a:t>mesajları saklamak amacıyla, değişik bilgi gizleme metotları bulunmaktadır</a:t>
            </a:r>
            <a:r>
              <a:rPr lang="tr-TR" dirty="0" smtClean="0">
                <a:latin typeface="Times New Roman" panose="02020603050405020304" pitchFamily="18" charset="0"/>
                <a:cs typeface="Times New Roman" panose="02020603050405020304" pitchFamily="18" charset="0"/>
              </a:rPr>
              <a:t>. Bu </a:t>
            </a:r>
            <a:r>
              <a:rPr lang="tr-TR" dirty="0">
                <a:latin typeface="Times New Roman" panose="02020603050405020304" pitchFamily="18" charset="0"/>
                <a:cs typeface="Times New Roman" panose="02020603050405020304" pitchFamily="18" charset="0"/>
              </a:rPr>
              <a:t>metotlar bilgiyi gürültü içine yerleştiren basit algoritmalardan başlayıp, karmaşık sinyal işlemlerini kullanarak bilgi saklayan çok güçlü algoritmalara doğru çeşitlilik kazanmaktadır</a:t>
            </a:r>
            <a:r>
              <a:rPr lang="tr-TR" dirty="0"/>
              <a:t>.</a:t>
            </a:r>
            <a:br>
              <a:rPr lang="tr-TR" dirty="0"/>
            </a:br>
            <a:endParaRPr lang="tr-TR" dirty="0"/>
          </a:p>
        </p:txBody>
      </p:sp>
    </p:spTree>
    <p:extLst>
      <p:ext uri="{BB962C8B-B14F-4D97-AF65-F5344CB8AC3E}">
        <p14:creationId xmlns:p14="http://schemas.microsoft.com/office/powerpoint/2010/main" val="27924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Ses </a:t>
            </a:r>
            <a:r>
              <a:rPr lang="tr-TR" dirty="0" err="1" smtClean="0"/>
              <a:t>Steganografisi</a:t>
            </a:r>
            <a:r>
              <a:rPr lang="tr-TR" dirty="0" smtClean="0"/>
              <a:t> </a:t>
            </a:r>
            <a:r>
              <a:rPr lang="tr-TR" dirty="0" err="1" smtClean="0"/>
              <a:t>Methodları</a:t>
            </a:r>
            <a:endParaRPr lang="tr-TR" dirty="0"/>
          </a:p>
        </p:txBody>
      </p:sp>
      <p:sp>
        <p:nvSpPr>
          <p:cNvPr id="3" name="İçerik Yer Tutucusu 2"/>
          <p:cNvSpPr>
            <a:spLocks noGrp="1"/>
          </p:cNvSpPr>
          <p:nvPr>
            <p:ph idx="1"/>
          </p:nvPr>
        </p:nvSpPr>
        <p:spPr/>
        <p:txBody>
          <a:bodyPr/>
          <a:lstStyle/>
          <a:p>
            <a:pPr>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LSB Kodlaması (LSB CODING</a:t>
            </a:r>
            <a:r>
              <a:rPr lang="tr-TR"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Eşlik </a:t>
            </a:r>
            <a:r>
              <a:rPr lang="tr-TR" dirty="0">
                <a:latin typeface="Times New Roman" panose="02020603050405020304" pitchFamily="18" charset="0"/>
                <a:cs typeface="Times New Roman" panose="02020603050405020304" pitchFamily="18" charset="0"/>
              </a:rPr>
              <a:t>Kodlaması (PARITY CODING</a:t>
            </a:r>
            <a:r>
              <a:rPr lang="tr-TR"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Aşama </a:t>
            </a:r>
            <a:r>
              <a:rPr lang="tr-TR" dirty="0">
                <a:latin typeface="Times New Roman" panose="02020603050405020304" pitchFamily="18" charset="0"/>
                <a:cs typeface="Times New Roman" panose="02020603050405020304" pitchFamily="18" charset="0"/>
              </a:rPr>
              <a:t>Kodlaması (PHASE CODING</a:t>
            </a:r>
            <a:r>
              <a:rPr lang="tr-TR"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Tayf </a:t>
            </a:r>
            <a:r>
              <a:rPr lang="tr-TR" dirty="0">
                <a:latin typeface="Times New Roman" panose="02020603050405020304" pitchFamily="18" charset="0"/>
                <a:cs typeface="Times New Roman" panose="02020603050405020304" pitchFamily="18" charset="0"/>
              </a:rPr>
              <a:t>Yayılımı (SPREAD SPECTRUM</a:t>
            </a:r>
            <a:r>
              <a:rPr lang="tr-TR"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Yankı </a:t>
            </a:r>
            <a:r>
              <a:rPr lang="tr-TR" dirty="0">
                <a:latin typeface="Times New Roman" panose="02020603050405020304" pitchFamily="18" charset="0"/>
                <a:cs typeface="Times New Roman" panose="02020603050405020304" pitchFamily="18" charset="0"/>
              </a:rPr>
              <a:t>Veri Gizlemesi (ECHO HIDING</a:t>
            </a:r>
            <a:r>
              <a:rPr lang="tr-TR" dirty="0"/>
              <a:t>)</a:t>
            </a:r>
          </a:p>
        </p:txBody>
      </p:sp>
      <p:pic>
        <p:nvPicPr>
          <p:cNvPr id="5122" name="Picture 2" descr="http://www.bilgisayarkavramlari.com/wp-content/uploads/2009/06/060509-1324-steganograf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8586" y="1845734"/>
            <a:ext cx="5534227" cy="388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87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LSB Yöntemi</a:t>
            </a:r>
            <a:endParaRPr lang="tr-TR" dirty="0"/>
          </a:p>
        </p:txBody>
      </p:sp>
      <p:sp>
        <p:nvSpPr>
          <p:cNvPr id="3" name="İçerik Yer Tutucusu 2"/>
          <p:cNvSpPr>
            <a:spLocks noGrp="1"/>
          </p:cNvSpPr>
          <p:nvPr>
            <p:ph idx="1"/>
          </p:nvPr>
        </p:nvSpPr>
        <p:spPr/>
        <p:txBody>
          <a:bodyPr/>
          <a:lstStyle/>
          <a:p>
            <a:pPr algn="just"/>
            <a:r>
              <a:rPr lang="tr-TR" dirty="0">
                <a:latin typeface="Times New Roman" panose="02020603050405020304" pitchFamily="18" charset="0"/>
                <a:cs typeface="Times New Roman" panose="02020603050405020304" pitchFamily="18" charset="0"/>
              </a:rPr>
              <a:t>En Önemsiz Bite ekleme yöntemi (LSB) yaygın olarak kullanılan ve uygulaması basit bir </a:t>
            </a:r>
            <a:r>
              <a:rPr lang="tr-TR" dirty="0" err="1">
                <a:latin typeface="Times New Roman" panose="02020603050405020304" pitchFamily="18" charset="0"/>
                <a:cs typeface="Times New Roman" panose="02020603050405020304" pitchFamily="18" charset="0"/>
              </a:rPr>
              <a:t>steganografi</a:t>
            </a:r>
            <a:r>
              <a:rPr lang="tr-TR" dirty="0">
                <a:latin typeface="Times New Roman" panose="02020603050405020304" pitchFamily="18" charset="0"/>
                <a:cs typeface="Times New Roman" panose="02020603050405020304" pitchFamily="18" charset="0"/>
              </a:rPr>
              <a:t> yöntemdir. Gizli mesajın bitlerinin örtü imgenin piksellerin en önemsiz bitiyle yer değiştirilmesidir. Resmin satır veya sütunlarına mesajın bitleri gizlenebilir bu durumda mesajın geri elde edilmesi daha kolay olacaktır. LSB yönteminin temelinde olan piksellere birçok teknik uygulanabilir</a:t>
            </a: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09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LSB Yöntemi</a:t>
            </a:r>
            <a:endParaRPr lang="tr-TR" dirty="0"/>
          </a:p>
        </p:txBody>
      </p:sp>
      <p:sp>
        <p:nvSpPr>
          <p:cNvPr id="3" name="İçerik Yer Tutucusu 2"/>
          <p:cNvSpPr>
            <a:spLocks noGrp="1"/>
          </p:cNvSpPr>
          <p:nvPr>
            <p:ph idx="1"/>
          </p:nvPr>
        </p:nvSpPr>
        <p:spPr/>
        <p:txBody>
          <a:bodyPr/>
          <a:lstStyle/>
          <a:p>
            <a:pPr algn="just"/>
            <a:r>
              <a:rPr lang="tr-TR" dirty="0">
                <a:latin typeface="Times New Roman" panose="02020603050405020304" pitchFamily="18" charset="0"/>
                <a:cs typeface="Times New Roman" panose="02020603050405020304" pitchFamily="18" charset="0"/>
              </a:rPr>
              <a:t>Sayısal değeri düşük olan bit üzerinde yapılacak değişimin, resim üzerindeki etkisi göz ile fark edilecek kadar belli olmayacaktır. LSB yöntemi ile genellikle yüksek kalitedeki görsel dosyalarda, yüksek miktarda veri gizleme işlemi yapılmaktadır. Fakat uygulamasının yaygınlığı ve iyi bilinmesinden dolayı bu yöntem saldırılara karşı </a:t>
            </a:r>
            <a:r>
              <a:rPr lang="tr-TR" dirty="0" smtClean="0">
                <a:latin typeface="Times New Roman" panose="02020603050405020304" pitchFamily="18" charset="0"/>
                <a:cs typeface="Times New Roman" panose="02020603050405020304" pitchFamily="18" charset="0"/>
              </a:rPr>
              <a:t>dayanıksızdır. Aşağıdaki </a:t>
            </a:r>
            <a:r>
              <a:rPr lang="tr-TR" dirty="0">
                <a:latin typeface="Times New Roman" panose="02020603050405020304" pitchFamily="18" charset="0"/>
                <a:cs typeface="Times New Roman" panose="02020603050405020304" pitchFamily="18" charset="0"/>
              </a:rPr>
              <a:t>diyagram “HEY” mesajının nasıl kodlandığını göstermektedir.</a:t>
            </a:r>
          </a:p>
        </p:txBody>
      </p:sp>
      <p:pic>
        <p:nvPicPr>
          <p:cNvPr id="4" name="Picture 4" descr="Diagram of LSB coding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0618" y="2995126"/>
            <a:ext cx="4298066" cy="3212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737853"/>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131</TotalTime>
  <Words>830</Words>
  <Application>Microsoft Office PowerPoint</Application>
  <PresentationFormat>Geniş ekran</PresentationFormat>
  <Paragraphs>62</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Arial</vt:lpstr>
      <vt:lpstr>Calibri</vt:lpstr>
      <vt:lpstr>Calibri Light</vt:lpstr>
      <vt:lpstr>Times New Roman</vt:lpstr>
      <vt:lpstr>Geçmişe bakış</vt:lpstr>
      <vt:lpstr>Steganografi </vt:lpstr>
      <vt:lpstr>İçerik </vt:lpstr>
      <vt:lpstr>Steganografi</vt:lpstr>
      <vt:lpstr>Steganografi</vt:lpstr>
      <vt:lpstr>Steganografi Çeşitleri </vt:lpstr>
      <vt:lpstr>Ses Steganografisi</vt:lpstr>
      <vt:lpstr>Ses Steganografisi Methodları</vt:lpstr>
      <vt:lpstr>LSB Yöntemi</vt:lpstr>
      <vt:lpstr>LSB Yöntemi</vt:lpstr>
      <vt:lpstr>LSB Yöntemi</vt:lpstr>
      <vt:lpstr>LSB Yöntemi </vt:lpstr>
      <vt:lpstr>Örnek bir LSB </vt:lpstr>
      <vt:lpstr>Projenin Tanıtımı</vt:lpstr>
      <vt:lpstr>Şifrenin Çözülmesi</vt:lpstr>
      <vt:lpstr>Sonuç </vt:lpstr>
      <vt:lpstr>Kaynakça</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Steganografi </dc:title>
  <dc:creator>emin0</dc:creator>
  <cp:lastModifiedBy>emin0</cp:lastModifiedBy>
  <cp:revision>12</cp:revision>
  <dcterms:created xsi:type="dcterms:W3CDTF">2022-12-26T20:09:27Z</dcterms:created>
  <dcterms:modified xsi:type="dcterms:W3CDTF">2022-12-27T13:15:42Z</dcterms:modified>
</cp:coreProperties>
</file>