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97" r:id="rId7"/>
    <p:sldId id="299" r:id="rId8"/>
    <p:sldId id="298" r:id="rId9"/>
    <p:sldId id="276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488" autoAdjust="0"/>
  </p:normalViewPr>
  <p:slideViewPr>
    <p:cSldViewPr snapToGrid="0">
      <p:cViewPr varScale="1">
        <p:scale>
          <a:sx n="79" d="100"/>
          <a:sy n="79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Test etkisi ve test verimliliği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utomation-test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guru99.com/regression-testing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793" y="1180932"/>
            <a:ext cx="8761413" cy="706964"/>
          </a:xfrm>
        </p:spPr>
        <p:txBody>
          <a:bodyPr/>
          <a:lstStyle/>
          <a:p>
            <a:r>
              <a:rPr lang="en-US" b="1" dirty="0" err="1"/>
              <a:t>Kullanıcının</a:t>
            </a:r>
            <a:r>
              <a:rPr lang="en-US" b="1" dirty="0"/>
              <a:t> </a:t>
            </a:r>
            <a:r>
              <a:rPr lang="en-US" b="1" dirty="0" err="1"/>
              <a:t>Gerekli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Testleri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err="1"/>
              <a:t>Kullanıcı</a:t>
            </a:r>
            <a:r>
              <a:rPr lang="en-US" b="1" dirty="0"/>
              <a:t> Kabul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test </a:t>
            </a:r>
            <a:r>
              <a:rPr lang="en-US" dirty="0" err="1"/>
              <a:t>edip</a:t>
            </a:r>
            <a:r>
              <a:rPr lang="en-US" dirty="0"/>
              <a:t>,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karşılayıp</a:t>
            </a:r>
            <a:r>
              <a:rPr lang="en-US" dirty="0"/>
              <a:t> </a:t>
            </a:r>
            <a:r>
              <a:rPr lang="en-US" dirty="0" err="1"/>
              <a:t>karşılamadığının</a:t>
            </a:r>
            <a:r>
              <a:rPr lang="en-US" dirty="0"/>
              <a:t> </a:t>
            </a:r>
            <a:r>
              <a:rPr lang="en-US" dirty="0" err="1"/>
              <a:t>incelenmesini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Alfa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merkezine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.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 ve </a:t>
            </a:r>
            <a:r>
              <a:rPr lang="en-US" dirty="0" smtClean="0"/>
              <a:t>program </a:t>
            </a:r>
            <a:r>
              <a:rPr lang="en-US" dirty="0" err="1" smtClean="0"/>
              <a:t>hakkında</a:t>
            </a:r>
            <a:r>
              <a:rPr lang="en-US" dirty="0" smtClean="0"/>
              <a:t> not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Beta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Kullanıcılara</a:t>
            </a:r>
            <a:r>
              <a:rPr lang="en-US" dirty="0"/>
              <a:t> beta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 ve test </a:t>
            </a:r>
            <a:r>
              <a:rPr lang="en-US" dirty="0" err="1"/>
              <a:t>etmesine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inceler,herhangi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bulduğunda,geliştiriciye</a:t>
            </a:r>
            <a:r>
              <a:rPr lang="en-US" dirty="0"/>
              <a:t> </a:t>
            </a:r>
            <a:r>
              <a:rPr lang="en-US" dirty="0" err="1"/>
              <a:t>bildirir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2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561" y="1063416"/>
            <a:ext cx="8761413" cy="706964"/>
          </a:xfrm>
        </p:spPr>
        <p:txBody>
          <a:bodyPr/>
          <a:lstStyle/>
          <a:p>
            <a:r>
              <a:rPr lang="en-US" b="1" dirty="0"/>
              <a:t>White-Box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88840" y="2711450"/>
            <a:ext cx="8663700" cy="3477682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almaktadır.Kodun</a:t>
            </a:r>
            <a:r>
              <a:rPr lang="en-US" dirty="0"/>
              <a:t> </a:t>
            </a:r>
            <a:r>
              <a:rPr lang="en-US" dirty="0" err="1"/>
              <a:t>koşullarını</a:t>
            </a:r>
            <a:r>
              <a:rPr lang="en-US" dirty="0"/>
              <a:t>, </a:t>
            </a:r>
            <a:r>
              <a:rPr lang="en-US" dirty="0" err="1"/>
              <a:t>alanlarını</a:t>
            </a:r>
            <a:r>
              <a:rPr lang="en-US" dirty="0"/>
              <a:t> ve </a:t>
            </a:r>
            <a:r>
              <a:rPr lang="en-US" dirty="0" err="1"/>
              <a:t>açıklamalarını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r>
              <a:rPr lang="en-US" b="1" dirty="0"/>
              <a:t> White-Box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, cam,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kutu</a:t>
            </a:r>
            <a:r>
              <a:rPr lang="en-US" dirty="0"/>
              <a:t>, </a:t>
            </a:r>
            <a:r>
              <a:rPr lang="en-US" dirty="0" err="1"/>
              <a:t>temiz</a:t>
            </a:r>
            <a:r>
              <a:rPr lang="en-US" dirty="0"/>
              <a:t> </a:t>
            </a:r>
            <a:r>
              <a:rPr lang="en-US" dirty="0" err="1"/>
              <a:t>kutu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adlandırılmaktadır</a:t>
            </a:r>
            <a:r>
              <a:rPr lang="en-US" dirty="0"/>
              <a:t>. Bu </a:t>
            </a:r>
            <a:r>
              <a:rPr lang="en-US" dirty="0" err="1"/>
              <a:t>testte</a:t>
            </a:r>
            <a:r>
              <a:rPr lang="en-US" dirty="0"/>
              <a:t>,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sorunlu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incelemelidir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Avantajları</a:t>
            </a:r>
            <a:endParaRPr lang="en-US" dirty="0"/>
          </a:p>
          <a:p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optimizasyonunu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parçasını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 ve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bakışta</a:t>
            </a:r>
            <a:r>
              <a:rPr lang="en-US" dirty="0"/>
              <a:t> </a:t>
            </a:r>
            <a:r>
              <a:rPr lang="en-US" dirty="0" err="1"/>
              <a:t>gözükmeyen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.</a:t>
            </a:r>
          </a:p>
          <a:p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test </a:t>
            </a:r>
            <a:r>
              <a:rPr lang="en-US" dirty="0" err="1"/>
              <a:t>edeceğini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 smtClean="0"/>
              <a:t>Dezavantajları</a:t>
            </a:r>
            <a:endParaRPr lang="en-US" dirty="0"/>
          </a:p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test </a:t>
            </a:r>
            <a:r>
              <a:rPr lang="en-US" dirty="0" err="1"/>
              <a:t>yapıldığında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inceleyip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168740"/>
            <a:ext cx="8761413" cy="706964"/>
          </a:xfrm>
        </p:spPr>
        <p:txBody>
          <a:bodyPr/>
          <a:lstStyle/>
          <a:p>
            <a:r>
              <a:rPr lang="en-US" b="1" dirty="0"/>
              <a:t>White-Box Test </a:t>
            </a:r>
            <a:r>
              <a:rPr lang="en-US" b="1" dirty="0" err="1"/>
              <a:t>Metodları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8912" y="3016250"/>
            <a:ext cx="11521440" cy="3477682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err="1"/>
              <a:t>Birim</a:t>
            </a:r>
            <a:r>
              <a:rPr lang="en-US" b="1" dirty="0"/>
              <a:t> Test</a:t>
            </a:r>
            <a:r>
              <a:rPr lang="en-US" dirty="0"/>
              <a:t>: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gerçekleştirilir.Düşük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Statik</a:t>
            </a:r>
            <a:r>
              <a:rPr lang="en-US" b="1" dirty="0"/>
              <a:t> ve </a:t>
            </a:r>
            <a:r>
              <a:rPr lang="en-US" b="1" dirty="0" err="1"/>
              <a:t>Dinamik</a:t>
            </a:r>
            <a:r>
              <a:rPr lang="en-US" b="1" dirty="0"/>
              <a:t> </a:t>
            </a:r>
            <a:r>
              <a:rPr lang="en-US" b="1" dirty="0" err="1"/>
              <a:t>Analiz</a:t>
            </a:r>
            <a:r>
              <a:rPr lang="en-US" dirty="0"/>
              <a:t>: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sıralı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inceler</a:t>
            </a:r>
            <a:r>
              <a:rPr lang="en-US" dirty="0" smtClean="0"/>
              <a:t> ve </a:t>
            </a:r>
            <a:r>
              <a:rPr lang="en-US" dirty="0" err="1" smtClean="0"/>
              <a:t>hataları</a:t>
            </a:r>
            <a:r>
              <a:rPr lang="en-US" dirty="0" smtClean="0"/>
              <a:t> </a:t>
            </a:r>
            <a:r>
              <a:rPr lang="en-US" dirty="0" err="1"/>
              <a:t>araştırır</a:t>
            </a:r>
            <a:r>
              <a:rPr lang="en-US" dirty="0"/>
              <a:t>.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analiz,kodun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ve </a:t>
            </a:r>
            <a:r>
              <a:rPr lang="en-US" dirty="0" err="1"/>
              <a:t>çıktıyı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Açıklama</a:t>
            </a:r>
            <a:r>
              <a:rPr lang="en-US" b="1" dirty="0"/>
              <a:t> </a:t>
            </a:r>
            <a:r>
              <a:rPr lang="en-US" b="1" dirty="0" err="1"/>
              <a:t>Kapsamı</a:t>
            </a:r>
            <a:r>
              <a:rPr lang="en-US" dirty="0"/>
              <a:t>: </a:t>
            </a:r>
            <a:r>
              <a:rPr lang="en-US" dirty="0" err="1"/>
              <a:t>Açıklamaların</a:t>
            </a:r>
            <a:r>
              <a:rPr lang="en-US" dirty="0"/>
              <a:t> test </a:t>
            </a:r>
            <a:r>
              <a:rPr lang="en-US" dirty="0" err="1"/>
              <a:t>edilmesiyle</a:t>
            </a:r>
            <a:r>
              <a:rPr lang="en-US" dirty="0"/>
              <a:t> </a:t>
            </a:r>
            <a:r>
              <a:rPr lang="en-US" dirty="0" err="1"/>
              <a:t>ilgilenir.Her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açıklamaların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yaşamadan</a:t>
            </a:r>
            <a:r>
              <a:rPr lang="en-US" dirty="0"/>
              <a:t> </a:t>
            </a:r>
            <a:r>
              <a:rPr lang="en-US" dirty="0" err="1"/>
              <a:t>çalıştığını</a:t>
            </a:r>
            <a:r>
              <a:rPr lang="en-US" dirty="0"/>
              <a:t> </a:t>
            </a:r>
            <a:r>
              <a:rPr lang="en-US" dirty="0" err="1"/>
              <a:t>garanti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Kapsamı</a:t>
            </a:r>
            <a:r>
              <a:rPr lang="en-US" dirty="0"/>
              <a:t>: </a:t>
            </a:r>
            <a:r>
              <a:rPr lang="en-US" dirty="0" err="1" smtClean="0"/>
              <a:t>Hiçbir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uygulaması</a:t>
            </a:r>
            <a:r>
              <a:rPr lang="en-US" dirty="0" smtClean="0"/>
              <a:t> </a:t>
            </a:r>
            <a:r>
              <a:rPr lang="en-US" dirty="0" err="1" smtClean="0"/>
              <a:t>sürekli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kodlanmaz</a:t>
            </a:r>
            <a:r>
              <a:rPr lang="en-US" dirty="0" smtClean="0"/>
              <a:t>,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noktalarda</a:t>
            </a:r>
            <a:r>
              <a:rPr lang="en-US" dirty="0" smtClean="0"/>
              <a:t>, </a:t>
            </a:r>
            <a:r>
              <a:rPr lang="en-US" dirty="0" err="1" smtClean="0"/>
              <a:t>kodun</a:t>
            </a:r>
            <a:r>
              <a:rPr lang="en-US" dirty="0" smtClean="0"/>
              <a:t> </a:t>
            </a:r>
            <a:r>
              <a:rPr lang="en-US" dirty="0" err="1" smtClean="0"/>
              <a:t>dağılışı</a:t>
            </a:r>
            <a:r>
              <a:rPr lang="en-US" dirty="0" smtClean="0"/>
              <a:t> </a:t>
            </a:r>
            <a:r>
              <a:rPr lang="en-US" dirty="0" err="1" smtClean="0"/>
              <a:t>incelemeli</a:t>
            </a:r>
            <a:r>
              <a:rPr lang="en-US" dirty="0" smtClean="0"/>
              <a:t> </a:t>
            </a:r>
            <a:r>
              <a:rPr lang="en-US" dirty="0"/>
              <a:t>ve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çalıştırılmalıdır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doğrulanmasına</a:t>
            </a:r>
            <a:r>
              <a:rPr lang="en-US" dirty="0"/>
              <a:t> </a:t>
            </a:r>
            <a:r>
              <a:rPr lang="en-US" dirty="0" err="1"/>
              <a:t>yardım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ve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göstermesini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izinsiz</a:t>
            </a:r>
            <a:r>
              <a:rPr lang="en-US" dirty="0"/>
              <a:t> </a:t>
            </a:r>
            <a:r>
              <a:rPr lang="en-US" dirty="0" err="1"/>
              <a:t>erişimler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bozulması</a:t>
            </a:r>
            <a:r>
              <a:rPr lang="en-US" dirty="0"/>
              <a:t>, </a:t>
            </a:r>
            <a:r>
              <a:rPr lang="en-US" dirty="0" err="1"/>
              <a:t>hacklenme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olaylardan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korunacağı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 </a:t>
            </a:r>
            <a:r>
              <a:rPr lang="en-US" dirty="0" err="1"/>
              <a:t>Karmaşık</a:t>
            </a:r>
            <a:r>
              <a:rPr lang="en-US" dirty="0"/>
              <a:t> test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Değişim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düzeltildikten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testtir.Hangi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, </a:t>
            </a:r>
            <a:r>
              <a:rPr lang="en-US" dirty="0" err="1"/>
              <a:t>stratejinin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olacağını</a:t>
            </a:r>
            <a:r>
              <a:rPr lang="en-US" dirty="0"/>
              <a:t> </a:t>
            </a:r>
            <a:r>
              <a:rPr lang="en-US" dirty="0" err="1"/>
              <a:t>belirlemeyi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0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Farklılıklar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57" y="1904012"/>
            <a:ext cx="5727875" cy="48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Farklılıklar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06" y="3143250"/>
            <a:ext cx="6013134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06" y="1198265"/>
            <a:ext cx="6013133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Farklılıklar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51" y="2294763"/>
            <a:ext cx="5762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Birim Test (</a:t>
            </a:r>
            <a:r>
              <a:rPr lang="tr-TR" dirty="0" err="1" smtClean="0"/>
              <a:t>Unit</a:t>
            </a:r>
            <a:r>
              <a:rPr lang="tr-TR" dirty="0" smtClean="0"/>
              <a:t> Test - JUNIT)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28928" y="2406650"/>
            <a:ext cx="9631680" cy="3477682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projemizdeki</a:t>
            </a:r>
            <a:r>
              <a:rPr lang="en-US" dirty="0"/>
              <a:t> </a:t>
            </a:r>
            <a:r>
              <a:rPr lang="en-US" dirty="0" err="1"/>
              <a:t>fonksiyonların</a:t>
            </a:r>
            <a:r>
              <a:rPr lang="en-US" dirty="0"/>
              <a:t> </a:t>
            </a:r>
            <a:r>
              <a:rPr lang="en-US" dirty="0" err="1"/>
              <a:t>çalışıp</a:t>
            </a:r>
            <a:r>
              <a:rPr lang="en-US" dirty="0"/>
              <a:t> </a:t>
            </a:r>
            <a:r>
              <a:rPr lang="en-US" dirty="0" err="1"/>
              <a:t>çalışmadığını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testimiz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çalışmalıdır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her test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odaklanılan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true / false </a:t>
            </a:r>
            <a:r>
              <a:rPr lang="en-US" dirty="0" err="1"/>
              <a:t>döndürürler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Birim</a:t>
            </a:r>
            <a:r>
              <a:rPr lang="en-US" dirty="0"/>
              <a:t> Test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verdiğimiz</a:t>
            </a:r>
            <a:r>
              <a:rPr lang="en-US" dirty="0"/>
              <a:t> </a:t>
            </a:r>
            <a:r>
              <a:rPr lang="en-US" dirty="0" err="1"/>
              <a:t>girdiler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çalışırlığını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Projemizde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test </a:t>
            </a:r>
            <a:r>
              <a:rPr lang="en-US" dirty="0" err="1"/>
              <a:t>olmalıdır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b="1" i="1" dirty="0" err="1"/>
              <a:t>Yazılım</a:t>
            </a:r>
            <a:r>
              <a:rPr lang="en-US" b="1" i="1" dirty="0"/>
              <a:t> </a:t>
            </a:r>
            <a:r>
              <a:rPr lang="en-US" b="1" i="1" dirty="0" err="1"/>
              <a:t>Projesinde</a:t>
            </a:r>
            <a:r>
              <a:rPr lang="en-US" b="1" i="1" dirty="0"/>
              <a:t> </a:t>
            </a:r>
            <a:r>
              <a:rPr lang="en-US" b="1" i="1" dirty="0" err="1"/>
              <a:t>Birim</a:t>
            </a:r>
            <a:r>
              <a:rPr lang="en-US" b="1" i="1" dirty="0"/>
              <a:t> </a:t>
            </a:r>
            <a:r>
              <a:rPr lang="en-US" b="1" i="1" dirty="0" err="1"/>
              <a:t>Test'in</a:t>
            </a:r>
            <a:r>
              <a:rPr lang="en-US" b="1" i="1" dirty="0"/>
              <a:t> </a:t>
            </a:r>
            <a:r>
              <a:rPr lang="en-US" b="1" i="1" dirty="0" err="1"/>
              <a:t>Önemi</a:t>
            </a:r>
            <a:r>
              <a:rPr lang="en-US" b="1" i="1" dirty="0"/>
              <a:t> </a:t>
            </a:r>
            <a:r>
              <a:rPr lang="en-US" b="1" i="1" dirty="0" err="1"/>
              <a:t>nedir</a:t>
            </a:r>
            <a:r>
              <a:rPr lang="en-US" b="1" i="1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yanlışlarımızı</a:t>
            </a:r>
            <a:r>
              <a:rPr lang="en-US" dirty="0"/>
              <a:t> </a:t>
            </a:r>
            <a:r>
              <a:rPr lang="en-US" dirty="0" err="1"/>
              <a:t>görmemizi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tasarlamış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ve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50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JUNIT – </a:t>
            </a:r>
            <a:r>
              <a:rPr lang="tr-TR" dirty="0" err="1" smtClean="0"/>
              <a:t>Assertion</a:t>
            </a:r>
            <a:r>
              <a:rPr lang="tr-TR" dirty="0" smtClean="0"/>
              <a:t> /</a:t>
            </a:r>
            <a:r>
              <a:rPr lang="tr-TR" dirty="0" err="1" smtClean="0"/>
              <a:t>Annotation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764150" y="3022108"/>
            <a:ext cx="8745354" cy="2246769"/>
          </a:xfrm>
          <a:prstGeom prst="rect">
            <a:avLst/>
          </a:prstGeom>
          <a:solidFill>
            <a:srgbClr val="F6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@Test : </a:t>
            </a:r>
            <a:r>
              <a:rPr lang="en-US" altLang="en-US" sz="2000" dirty="0" err="1"/>
              <a:t>Metodun</a:t>
            </a:r>
            <a:r>
              <a:rPr lang="en-US" altLang="en-US" sz="2000" dirty="0"/>
              <a:t> test </a:t>
            </a:r>
            <a:r>
              <a:rPr lang="en-US" altLang="en-US" sz="2000" dirty="0" err="1"/>
              <a:t>edileceğini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gösterir</a:t>
            </a:r>
            <a:r>
              <a:rPr lang="en-US" altLang="en-US" sz="2000" dirty="0"/>
              <a:t> </a:t>
            </a:r>
            <a:endParaRPr lang="tr-TR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@Test(expected = </a:t>
            </a:r>
            <a:r>
              <a:rPr lang="en-US" altLang="en-US" sz="2000" dirty="0" err="1" smtClean="0"/>
              <a:t>Exception.class</a:t>
            </a:r>
            <a:r>
              <a:rPr lang="en-US" altLang="en-US" sz="2000" dirty="0" smtClean="0"/>
              <a:t>) : </a:t>
            </a:r>
            <a:r>
              <a:rPr lang="en-US" altLang="en-US" sz="2000" dirty="0" err="1" smtClean="0"/>
              <a:t>Metod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hata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fırlatmalıdır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@Before : </a:t>
            </a:r>
            <a:r>
              <a:rPr lang="en-US" altLang="en-US" sz="2000" dirty="0" err="1" smtClean="0"/>
              <a:t>Metodtan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önce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.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@After : </a:t>
            </a:r>
            <a:r>
              <a:rPr lang="en-US" altLang="en-US" sz="2000" dirty="0" err="1" smtClean="0"/>
              <a:t>Metodtan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sonra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 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</a:t>
            </a:r>
            <a:r>
              <a:rPr lang="en-US" altLang="en-US" sz="2000" dirty="0" err="1" smtClean="0"/>
              <a:t>BeforeClass</a:t>
            </a:r>
            <a:r>
              <a:rPr lang="en-US" altLang="en-US" sz="2000" dirty="0" smtClean="0"/>
              <a:t> : </a:t>
            </a:r>
            <a:r>
              <a:rPr lang="en-US" altLang="en-US" sz="2000" dirty="0" err="1" smtClean="0"/>
              <a:t>Sınıf</a:t>
            </a:r>
            <a:r>
              <a:rPr lang="en-US" altLang="en-US" sz="2000" dirty="0" smtClean="0"/>
              <a:t> instance </a:t>
            </a:r>
            <a:r>
              <a:rPr lang="en-US" altLang="en-US" sz="2000" dirty="0" err="1" smtClean="0"/>
              <a:t>olduğunda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bir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defalığına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 @</a:t>
            </a:r>
            <a:r>
              <a:rPr lang="en-US" altLang="en-US" sz="2000" dirty="0" err="1" smtClean="0"/>
              <a:t>AfterClass</a:t>
            </a:r>
            <a:r>
              <a:rPr lang="en-US" altLang="en-US" sz="2000" dirty="0" smtClean="0"/>
              <a:t> : </a:t>
            </a:r>
            <a:r>
              <a:rPr lang="en-US" altLang="en-US" sz="2000" dirty="0" err="1" smtClean="0"/>
              <a:t>Metodları</a:t>
            </a:r>
            <a:r>
              <a:rPr lang="en-US" altLang="en-US" sz="2000" dirty="0" smtClean="0"/>
              <a:t> test </a:t>
            </a:r>
            <a:r>
              <a:rPr lang="en-US" altLang="en-US" sz="2000" dirty="0" err="1" smtClean="0"/>
              <a:t>ettikten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sonra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 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@Ignore : Test </a:t>
            </a:r>
            <a:r>
              <a:rPr lang="en-US" altLang="en-US" sz="2000" dirty="0" err="1" smtClean="0"/>
              <a:t>edilmesini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istemediğimiz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metodları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temsil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eder</a:t>
            </a:r>
            <a:r>
              <a:rPr lang="en-US" altLang="en-US" sz="2000" dirty="0" smtClean="0"/>
              <a:t>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95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LAB Çalışması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410582" y="2289242"/>
            <a:ext cx="994695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Aşağıdaki soruyu kendi bulacağınız</a:t>
            </a:r>
            <a:r>
              <a:rPr kumimoji="0" lang="tr-TR" alt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inputlar</a:t>
            </a:r>
            <a:r>
              <a:rPr kumimoji="0" lang="tr-TR" alt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üzerinden </a:t>
            </a:r>
            <a:r>
              <a:rPr kumimoji="0" lang="tr-TR" alt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kumimoji="0" lang="tr-TR" alt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testlerini </a:t>
            </a:r>
            <a:r>
              <a:rPr kumimoji="0" lang="tr-TR" alt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implement</a:t>
            </a:r>
            <a:r>
              <a:rPr kumimoji="0" lang="tr-TR" alt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ediniz.</a:t>
            </a:r>
            <a:endParaRPr kumimoji="0" lang="tr-TR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Given a string of odd length, return the middle 3 characters from the string,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 the string &lt;b&gt;"Monitor"&lt;/b&gt; yields &lt;b&gt;"nit"&lt;/b&gt;.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the string length is less than 3, return the string as is.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&lt;b&gt;EXPECTATIONS:&lt;/b&gt;&lt;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middleThree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("bunny") &lt;b&gt;---&gt;&lt;/b&gt; 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middleThree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("peter") &lt;b&gt;---&gt;&lt;/b&gt; 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ete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middleThree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("Jamaica") &lt;b&gt;---&gt;&lt;/b&gt;"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Yazılım Test metodolojileri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seviyeleri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Otomasyona Giriş </a:t>
            </a:r>
            <a:r>
              <a:rPr lang="tr-TR" dirty="0" err="1" smtClean="0"/>
              <a:t>Selenium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630" y="975651"/>
            <a:ext cx="8761413" cy="706964"/>
          </a:xfrm>
        </p:spPr>
        <p:txBody>
          <a:bodyPr/>
          <a:lstStyle/>
          <a:p>
            <a:r>
              <a:rPr lang="tr-TR" dirty="0" smtClean="0"/>
              <a:t>Test Yönetimi Zorlukları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4" y="3692036"/>
            <a:ext cx="3657600" cy="2686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8767" y="2725504"/>
            <a:ext cx="7531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Test etmek için yeterli zamanın olmaması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Test etmek için yeterli kaynağın olmaması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Bütçenin düşük olması ve zaman planlamasının çok kısıtlı olması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Test takımlarının aynı yerde olmaması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Gereksinimlerin çok kompleks ve karmaşık olması</a:t>
            </a:r>
            <a:endParaRPr lang="en-US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57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630" y="1028069"/>
            <a:ext cx="4565909" cy="706964"/>
          </a:xfrm>
        </p:spPr>
        <p:txBody>
          <a:bodyPr/>
          <a:lstStyle/>
          <a:p>
            <a:r>
              <a:rPr lang="tr-TR" dirty="0" smtClean="0"/>
              <a:t>Manuel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9630682" cy="3477682"/>
          </a:xfrm>
        </p:spPr>
        <p:txBody>
          <a:bodyPr>
            <a:normAutofit/>
          </a:bodyPr>
          <a:lstStyle/>
          <a:p>
            <a:pPr algn="l"/>
            <a:r>
              <a:rPr lang="tr-TR" sz="1800" dirty="0" smtClean="0"/>
              <a:t>1- Proje dokümanlarını okumak. Detayları ve özelliklerini iyi anlamak.</a:t>
            </a:r>
          </a:p>
          <a:p>
            <a:pPr algn="l"/>
            <a:r>
              <a:rPr lang="tr-TR" sz="1800" dirty="0" smtClean="0"/>
              <a:t>2- </a:t>
            </a:r>
            <a:r>
              <a:rPr lang="tr-TR" sz="1800" dirty="0" err="1" smtClean="0"/>
              <a:t>Dokumanları</a:t>
            </a:r>
            <a:r>
              <a:rPr lang="tr-TR" sz="1800" dirty="0" smtClean="0"/>
              <a:t> okuma sırasında taslak olarak test </a:t>
            </a:r>
            <a:r>
              <a:rPr lang="tr-TR" sz="1800" dirty="0" err="1" smtClean="0"/>
              <a:t>caseler</a:t>
            </a:r>
            <a:r>
              <a:rPr lang="tr-TR" sz="1800" dirty="0" smtClean="0"/>
              <a:t> hazırlamak.</a:t>
            </a:r>
          </a:p>
          <a:p>
            <a:pPr algn="l"/>
            <a:r>
              <a:rPr lang="tr-TR" sz="1800" dirty="0" smtClean="0"/>
              <a:t>3- Hazırladığın test </a:t>
            </a:r>
            <a:r>
              <a:rPr lang="tr-TR" sz="1800" dirty="0" err="1" smtClean="0"/>
              <a:t>case’leri</a:t>
            </a:r>
            <a:r>
              <a:rPr lang="tr-TR" sz="1800" dirty="0" smtClean="0"/>
              <a:t> takım yöneticisi ve proje müşterileriyle paylaşmak.</a:t>
            </a:r>
          </a:p>
          <a:p>
            <a:pPr algn="l"/>
            <a:r>
              <a:rPr lang="tr-TR" sz="1800" dirty="0" smtClean="0"/>
              <a:t>4- Gözden geçirilmiş ve sonuçlanmış senaryoları koşturmak.</a:t>
            </a:r>
          </a:p>
          <a:p>
            <a:pPr algn="l"/>
            <a:r>
              <a:rPr lang="tr-TR" sz="1800" dirty="0" smtClean="0"/>
              <a:t>5- Çıkan </a:t>
            </a:r>
            <a:r>
              <a:rPr lang="tr-TR" sz="1800" dirty="0" err="1" smtClean="0"/>
              <a:t>bug</a:t>
            </a:r>
            <a:r>
              <a:rPr lang="tr-TR" sz="1800" dirty="0" smtClean="0"/>
              <a:t>/</a:t>
            </a:r>
            <a:r>
              <a:rPr lang="tr-TR" sz="1800" dirty="0" err="1" smtClean="0"/>
              <a:t>defect‘leri</a:t>
            </a:r>
            <a:r>
              <a:rPr lang="tr-TR" sz="1800" dirty="0" smtClean="0"/>
              <a:t> raporlamak</a:t>
            </a:r>
          </a:p>
          <a:p>
            <a:pPr algn="l"/>
            <a:r>
              <a:rPr lang="tr-TR" sz="1800" dirty="0" smtClean="0"/>
              <a:t>6- Hatalar düzeltildikten sonra tekrar aynı test senaryolarını kontrol amaçlı koşturmak.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69" y="4429263"/>
            <a:ext cx="2217860" cy="2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smtClean="0"/>
              <a:t>Manuel Test Kabulleri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6155" y="2770065"/>
            <a:ext cx="10304584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dirty="0"/>
              <a:t>Myth: </a:t>
            </a:r>
            <a:r>
              <a:rPr lang="tr-TR" sz="6400" dirty="0" smtClean="0"/>
              <a:t>Herkes manuel test yapabilir</a:t>
            </a:r>
            <a:endParaRPr lang="en-US" sz="6400" dirty="0"/>
          </a:p>
          <a:p>
            <a:pPr algn="l"/>
            <a:r>
              <a:rPr lang="tr-TR" sz="6400" b="1" dirty="0" smtClean="0"/>
              <a:t>Gerçek</a:t>
            </a:r>
            <a:r>
              <a:rPr lang="en-US" sz="6400" dirty="0" smtClean="0"/>
              <a:t>: </a:t>
            </a:r>
            <a:r>
              <a:rPr lang="tr-TR" sz="6400" dirty="0" smtClean="0"/>
              <a:t>Test etmek birçok yetenek gerektiriyor.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Myth: </a:t>
            </a:r>
            <a:r>
              <a:rPr lang="tr-TR" sz="6400" dirty="0" smtClean="0"/>
              <a:t>Test etmek ortaya %100 kalitede ürün çıkarır.</a:t>
            </a:r>
            <a:endParaRPr lang="en-US" sz="6400" dirty="0"/>
          </a:p>
          <a:p>
            <a:pPr algn="l"/>
            <a:r>
              <a:rPr lang="tr-TR" sz="6400" b="1" dirty="0"/>
              <a:t>Gerçek</a:t>
            </a:r>
            <a:r>
              <a:rPr lang="en-US" sz="6400" dirty="0"/>
              <a:t>: </a:t>
            </a:r>
            <a:r>
              <a:rPr lang="tr-TR" sz="6400" dirty="0" smtClean="0"/>
              <a:t>Test etmek üründeki </a:t>
            </a:r>
            <a:r>
              <a:rPr lang="tr-TR" sz="6400" dirty="0" err="1" smtClean="0"/>
              <a:t>defect</a:t>
            </a:r>
            <a:r>
              <a:rPr lang="tr-TR" sz="6400" dirty="0" smtClean="0"/>
              <a:t> sayısını minimize eder, fakat </a:t>
            </a:r>
            <a:r>
              <a:rPr lang="tr-TR" sz="6400" dirty="0" err="1" smtClean="0"/>
              <a:t>defect</a:t>
            </a:r>
            <a:r>
              <a:rPr lang="tr-TR" sz="6400" dirty="0" smtClean="0"/>
              <a:t> olmayan bir ürün çıktığının garantisini veremez.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Myth: </a:t>
            </a:r>
            <a:r>
              <a:rPr lang="tr-TR" sz="6400" dirty="0" smtClean="0"/>
              <a:t>Otomasyon testleri manuel testten daha güçlüdür.</a:t>
            </a:r>
            <a:endParaRPr lang="en-US" sz="6400" dirty="0"/>
          </a:p>
          <a:p>
            <a:pPr algn="l"/>
            <a:r>
              <a:rPr lang="tr-TR" sz="6400" b="1" dirty="0"/>
              <a:t>Gerçek</a:t>
            </a:r>
            <a:r>
              <a:rPr lang="en-US" sz="6400" dirty="0"/>
              <a:t>: </a:t>
            </a:r>
            <a:r>
              <a:rPr lang="en-US" sz="6400" dirty="0" smtClean="0"/>
              <a:t>100</a:t>
            </a:r>
            <a:r>
              <a:rPr lang="en-US" sz="6400" dirty="0"/>
              <a:t>% test </a:t>
            </a:r>
            <a:r>
              <a:rPr lang="tr-TR" sz="6400" dirty="0" smtClean="0"/>
              <a:t>otomasyonu yapılamaz. Manuel test de mutlaka gerekecektir.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Myth: </a:t>
            </a:r>
            <a:r>
              <a:rPr lang="tr-TR" sz="6400" dirty="0" smtClean="0"/>
              <a:t>Test etmek kolaydır.</a:t>
            </a:r>
            <a:endParaRPr lang="en-US" sz="6400" dirty="0"/>
          </a:p>
          <a:p>
            <a:pPr algn="l"/>
            <a:r>
              <a:rPr lang="tr-TR" sz="6400" b="1" dirty="0"/>
              <a:t>Gerçek</a:t>
            </a:r>
            <a:r>
              <a:rPr lang="en-US" sz="6400" dirty="0"/>
              <a:t>: </a:t>
            </a:r>
            <a:r>
              <a:rPr lang="tr-TR" sz="6400" dirty="0" smtClean="0"/>
              <a:t>Test etmek farklı düşünmeyi gerektirir. Bir uygulamayı minimum test senaryosu ile test edebilmek analitik düşünce gerektirir. Minimum test senaryosu minimum efor demektir.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395" y="1048483"/>
            <a:ext cx="7065819" cy="706964"/>
          </a:xfrm>
        </p:spPr>
        <p:txBody>
          <a:bodyPr/>
          <a:lstStyle/>
          <a:p>
            <a:r>
              <a:rPr lang="tr-TR" dirty="0" smtClean="0"/>
              <a:t>Manuel Test ve Otomatik Test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03378"/>
              </p:ext>
            </p:extLst>
          </p:nvPr>
        </p:nvGraphicFramePr>
        <p:xfrm>
          <a:off x="1003385" y="2649414"/>
          <a:ext cx="10187354" cy="3587262"/>
        </p:xfrm>
        <a:graphic>
          <a:graphicData uri="http://schemas.openxmlformats.org/drawingml/2006/table">
            <a:tbl>
              <a:tblPr/>
              <a:tblGrid>
                <a:gridCol w="5093677">
                  <a:extLst>
                    <a:ext uri="{9D8B030D-6E8A-4147-A177-3AD203B41FA5}">
                      <a16:colId xmlns:a16="http://schemas.microsoft.com/office/drawing/2014/main" val="4221739315"/>
                    </a:ext>
                  </a:extLst>
                </a:gridCol>
                <a:gridCol w="5093677">
                  <a:extLst>
                    <a:ext uri="{9D8B030D-6E8A-4147-A177-3AD203B41FA5}">
                      <a16:colId xmlns:a16="http://schemas.microsoft.com/office/drawing/2014/main" val="3963645364"/>
                    </a:ext>
                  </a:extLst>
                </a:gridCol>
              </a:tblGrid>
              <a:tr h="35367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Manual Testing</a:t>
                      </a:r>
                    </a:p>
                  </a:txBody>
                  <a:tcPr marL="60146" marR="60146" marT="60146" marB="60146">
                    <a:lnL w="9525" cap="flat" cmpd="sng" algn="ctr">
                      <a:solidFill>
                        <a:srgbClr val="F09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Automated Testing</a:t>
                      </a:r>
                    </a:p>
                  </a:txBody>
                  <a:tcPr marL="60146" marR="60146" marT="60146" marB="60146">
                    <a:lnL w="9525" cap="flat" cmpd="sng" algn="ctr">
                      <a:solidFill>
                        <a:srgbClr val="B09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72747"/>
                  </a:ext>
                </a:extLst>
              </a:tr>
              <a:tr h="581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Manual testing requires human intervention for test execution.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D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Automation Testing</a:t>
                      </a:r>
                      <a:r>
                        <a:rPr lang="en-US" sz="1400" dirty="0">
                          <a:effectLst/>
                        </a:rPr>
                        <a:t> is use of tools to execute test cases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9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20402"/>
                  </a:ext>
                </a:extLst>
              </a:tr>
              <a:tr h="808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Manual testing will require skilled </a:t>
                      </a:r>
                      <a:r>
                        <a:rPr lang="en-US" sz="1400" dirty="0" err="1">
                          <a:effectLst/>
                        </a:rPr>
                        <a:t>labour</a:t>
                      </a:r>
                      <a:r>
                        <a:rPr lang="en-US" sz="1400" dirty="0">
                          <a:effectLst/>
                        </a:rPr>
                        <a:t>, long time &amp; will imply high costs.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3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Automation Testing saves time, cost and manpower. Once recorded, it's easier to run an automated test suite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1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08482"/>
                  </a:ext>
                </a:extLst>
              </a:tr>
              <a:tr h="103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Any type of application can be tested manually, certain testing types like ad-hoc and monkey testing are more suited for manual execution.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305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Automated testing is recommended only for stable systems and is mostly used for </a:t>
                      </a:r>
                      <a:r>
                        <a:rPr lang="en-US" sz="1400" u="none" strike="noStrike" dirty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Regression Testing</a:t>
                      </a:r>
                      <a:endParaRPr lang="en-US" sz="1400" dirty="0">
                        <a:effectLst/>
                      </a:endParaRP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5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04343"/>
                  </a:ext>
                </a:extLst>
              </a:tr>
              <a:tr h="808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Manual testing can become repetitive and boring.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505E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boring part of executing same test cases time and again is handled by automation software in Automation Testing.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D05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8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Black-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Black-box</a:t>
            </a:r>
            <a:r>
              <a:rPr lang="en-US" dirty="0"/>
              <a:t> test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ilgilenmez</a:t>
            </a:r>
            <a:r>
              <a:rPr lang="en-US" dirty="0"/>
              <a:t>. </a:t>
            </a:r>
            <a:r>
              <a:rPr lang="en-US" dirty="0" err="1" smtClean="0"/>
              <a:t>Testler</a:t>
            </a:r>
            <a:r>
              <a:rPr lang="en-US" dirty="0" smtClean="0"/>
              <a:t> </a:t>
            </a:r>
            <a:r>
              <a:rPr lang="en-US" dirty="0" err="1" smtClean="0"/>
              <a:t>gereksinim</a:t>
            </a:r>
            <a:r>
              <a:rPr lang="en-US" dirty="0" smtClean="0"/>
              <a:t> ve </a:t>
            </a:r>
            <a:r>
              <a:rPr lang="en-US" dirty="0" err="1" smtClean="0"/>
              <a:t>fonksiyonellik</a:t>
            </a:r>
            <a:r>
              <a:rPr lang="en-US" dirty="0" smtClean="0"/>
              <a:t> </a:t>
            </a:r>
            <a:r>
              <a:rPr lang="en-US" dirty="0" err="1" smtClean="0"/>
              <a:t>üzerinedir</a:t>
            </a:r>
            <a:r>
              <a:rPr lang="en-US" dirty="0" smtClean="0"/>
              <a:t>.</a:t>
            </a:r>
            <a:r>
              <a:rPr lang="en-US" b="1" dirty="0" smtClean="0"/>
              <a:t> Black-box</a:t>
            </a:r>
            <a:r>
              <a:rPr lang="en-US" dirty="0" smtClean="0"/>
              <a:t> test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,</a:t>
            </a:r>
            <a:r>
              <a:rPr lang="en-US" b="1" dirty="0" smtClean="0"/>
              <a:t> </a:t>
            </a:r>
            <a:r>
              <a:rPr lang="en-US" b="1" dirty="0" err="1" smtClean="0"/>
              <a:t>Fonksiyonellik</a:t>
            </a:r>
            <a:r>
              <a:rPr lang="en-US" b="1" dirty="0" smtClean="0"/>
              <a:t> </a:t>
            </a:r>
            <a:r>
              <a:rPr lang="en-US" dirty="0" err="1" smtClean="0"/>
              <a:t>testi</a:t>
            </a:r>
            <a:r>
              <a:rPr lang="en-US" dirty="0" smtClean="0"/>
              <a:t>, </a:t>
            </a:r>
            <a:r>
              <a:rPr lang="en-US" b="1" dirty="0" smtClean="0"/>
              <a:t>Closed Box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 </a:t>
            </a:r>
            <a:r>
              <a:rPr lang="en-US" b="1" dirty="0"/>
              <a:t>Opaque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Black-Box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fonksiyonelliğe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seçimine</a:t>
            </a:r>
            <a:r>
              <a:rPr lang="en-US" dirty="0"/>
              <a:t> ve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normal ve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gösterimini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temeline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Black-Box</a:t>
            </a:r>
            <a:r>
              <a:rPr lang="en-US" dirty="0"/>
              <a:t> test </a:t>
            </a:r>
            <a:r>
              <a:rPr lang="en-US" dirty="0" err="1"/>
              <a:t>stratejisinde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vereceğini</a:t>
            </a:r>
            <a:r>
              <a:rPr lang="en-US" dirty="0"/>
              <a:t> </a:t>
            </a:r>
            <a:r>
              <a:rPr lang="en-US" dirty="0" err="1"/>
              <a:t>bilmelidir</a:t>
            </a:r>
            <a:r>
              <a:rPr lang="en-US" dirty="0"/>
              <a:t>.</a:t>
            </a:r>
            <a:r>
              <a:rPr lang="en-US" b="1" dirty="0"/>
              <a:t> Black-Box</a:t>
            </a:r>
            <a:r>
              <a:rPr lang="en-US" dirty="0"/>
              <a:t> 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ayırabiliriz</a:t>
            </a:r>
            <a:r>
              <a:rPr lang="en-US" dirty="0"/>
              <a:t>,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gereksinimi</a:t>
            </a:r>
            <a:r>
              <a:rPr lang="en-US" dirty="0"/>
              <a:t> </a:t>
            </a:r>
            <a:r>
              <a:rPr lang="en-US" dirty="0" err="1"/>
              <a:t>duymayan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diğeri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testlerdir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7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57" y="1278005"/>
            <a:ext cx="8761413" cy="706964"/>
          </a:xfrm>
        </p:spPr>
        <p:txBody>
          <a:bodyPr/>
          <a:lstStyle/>
          <a:p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Gereksinimi</a:t>
            </a:r>
            <a:r>
              <a:rPr lang="en-US" b="1" dirty="0"/>
              <a:t> </a:t>
            </a:r>
            <a:r>
              <a:rPr lang="en-US" b="1" dirty="0" err="1"/>
              <a:t>Duymayan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Metodları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88840" y="2906522"/>
            <a:ext cx="8663700" cy="3477682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err="1"/>
              <a:t>Fonksiyonellik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yazılmıştır.Eğer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beklendiği</a:t>
            </a:r>
            <a:r>
              <a:rPr lang="en-US" dirty="0"/>
              <a:t> </a:t>
            </a:r>
            <a:r>
              <a:rPr lang="en-US" dirty="0" err="1"/>
              <a:t>gib</a:t>
            </a:r>
            <a:r>
              <a:rPr lang="en-US" dirty="0"/>
              <a:t> </a:t>
            </a:r>
            <a:r>
              <a:rPr lang="en-US" dirty="0" err="1"/>
              <a:t>davranırsa,testlerin</a:t>
            </a:r>
            <a:r>
              <a:rPr lang="en-US" dirty="0"/>
              <a:t> </a:t>
            </a:r>
            <a:r>
              <a:rPr lang="en-US" dirty="0" err="1"/>
              <a:t>yazılmasına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Stres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girişi,büyük</a:t>
            </a:r>
            <a:r>
              <a:rPr lang="en-US" dirty="0"/>
              <a:t> </a:t>
            </a:r>
            <a:r>
              <a:rPr lang="en-US" dirty="0" err="1"/>
              <a:t>nümerik</a:t>
            </a:r>
            <a:r>
              <a:rPr lang="en-US" dirty="0"/>
              <a:t> </a:t>
            </a:r>
            <a:r>
              <a:rPr lang="en-US" dirty="0" err="1"/>
              <a:t>değerler,çok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zaman </a:t>
            </a:r>
            <a:r>
              <a:rPr lang="en-US" dirty="0" err="1"/>
              <a:t>kullanılır</a:t>
            </a:r>
            <a:r>
              <a:rPr lang="en-US" dirty="0"/>
              <a:t> ve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dayanıklılığını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Yükleme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derecelendirmek</a:t>
            </a:r>
            <a:r>
              <a:rPr lang="en-US" dirty="0"/>
              <a:t> ve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 ve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girişinde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çakılacağını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Ad-Hoc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yaratılmadan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 Bu test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kapsama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ve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süresinin</a:t>
            </a:r>
            <a:r>
              <a:rPr lang="en-US" dirty="0"/>
              <a:t> </a:t>
            </a:r>
            <a:r>
              <a:rPr lang="en-US" dirty="0" err="1"/>
              <a:t>belirlenmesinde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Araştırma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Ad-Hoc </a:t>
            </a:r>
            <a:r>
              <a:rPr lang="en-US" dirty="0" err="1"/>
              <a:t>testine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ve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öğrenmemizi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hakkkında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bilgimiz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561" y="1127088"/>
            <a:ext cx="8761413" cy="706964"/>
          </a:xfrm>
        </p:spPr>
        <p:txBody>
          <a:bodyPr/>
          <a:lstStyle/>
          <a:p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Gereksinimi</a:t>
            </a:r>
            <a:r>
              <a:rPr lang="en-US" b="1" dirty="0"/>
              <a:t> </a:t>
            </a:r>
            <a:r>
              <a:rPr lang="en-US" b="1" dirty="0" err="1"/>
              <a:t>Duymayan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Metodları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/>
              <a:t>Kullanılabilirlik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 smtClean="0"/>
              <a:t>dostu</a:t>
            </a:r>
            <a:r>
              <a:rPr lang="en-US" dirty="0" smtClean="0"/>
              <a:t> test </a:t>
            </a:r>
            <a:r>
              <a:rPr lang="en-US" dirty="0" err="1" smtClean="0"/>
              <a:t>olarakta</a:t>
            </a:r>
            <a:r>
              <a:rPr lang="en-US" dirty="0" smtClean="0"/>
              <a:t> </a:t>
            </a:r>
            <a:r>
              <a:rPr lang="en-US" dirty="0" err="1" smtClean="0"/>
              <a:t>bilinir</a:t>
            </a:r>
            <a:r>
              <a:rPr lang="en-US" dirty="0" smtClean="0"/>
              <a:t>.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ve </a:t>
            </a:r>
            <a:r>
              <a:rPr lang="en-US" dirty="0" err="1"/>
              <a:t>ihtiyaçlar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belirleniyorsa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Duman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olarakta</a:t>
            </a:r>
            <a:r>
              <a:rPr lang="en-US" dirty="0"/>
              <a:t> </a:t>
            </a:r>
            <a:r>
              <a:rPr lang="en-US" dirty="0" err="1"/>
              <a:t>bilinir.Bu</a:t>
            </a:r>
            <a:r>
              <a:rPr lang="en-US" dirty="0"/>
              <a:t> </a:t>
            </a:r>
            <a:r>
              <a:rPr lang="en-US" dirty="0" err="1"/>
              <a:t>test,uygulamanın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ve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geçtiğini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Yenilenme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sürede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geleceğini</a:t>
            </a:r>
            <a:r>
              <a:rPr lang="en-US" dirty="0"/>
              <a:t> test </a:t>
            </a:r>
            <a:r>
              <a:rPr lang="en-US" dirty="0" err="1"/>
              <a:t>eder.Sistem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göre,tip</a:t>
            </a:r>
            <a:r>
              <a:rPr lang="en-US" dirty="0"/>
              <a:t> ve </a:t>
            </a:r>
            <a:r>
              <a:rPr lang="en-US" dirty="0" err="1"/>
              <a:t>yenileme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Seviye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etkinliği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ilgilenir.Uygulama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limitlerini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1366</Words>
  <Application>Microsoft Office PowerPoint</Application>
  <PresentationFormat>Widescreen</PresentationFormat>
  <Paragraphs>157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Ion Boardroom</vt:lpstr>
      <vt:lpstr>Yazılım Testi ve Otomasyonu</vt:lpstr>
      <vt:lpstr>Konular</vt:lpstr>
      <vt:lpstr>Test Yönetimi Zorlukları</vt:lpstr>
      <vt:lpstr>Manuel Test</vt:lpstr>
      <vt:lpstr>Manuel Test Kabulleri</vt:lpstr>
      <vt:lpstr>Manuel Test ve Otomatik Test</vt:lpstr>
      <vt:lpstr>Black-box Testing</vt:lpstr>
      <vt:lpstr>Kullanıcı Gereksinimi Duymayan Yazılım Testi Metodları </vt:lpstr>
      <vt:lpstr>Kullanıcı Gereksinimi Duymayan Yazılım Testi Metodları </vt:lpstr>
      <vt:lpstr>Kullanıcının Gerekli Olduğu Yazılım Testleri </vt:lpstr>
      <vt:lpstr>White-Box Test </vt:lpstr>
      <vt:lpstr>White-Box Test Metodları </vt:lpstr>
      <vt:lpstr>Temel Farklılıklar</vt:lpstr>
      <vt:lpstr>Temel Farklılıklar</vt:lpstr>
      <vt:lpstr>Temel Farklılıklar</vt:lpstr>
      <vt:lpstr>Birim Test (Unit Test - JUNIT)</vt:lpstr>
      <vt:lpstr>JUNIT – Assertion /Annotation</vt:lpstr>
      <vt:lpstr>LAB Çalışması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2020-02-19T14:34:16Z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