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9" r:id="rId6"/>
    <p:sldId id="316" r:id="rId7"/>
    <p:sldId id="319" r:id="rId8"/>
    <p:sldId id="320" r:id="rId9"/>
    <p:sldId id="321" r:id="rId10"/>
    <p:sldId id="326" r:id="rId11"/>
    <p:sldId id="322" r:id="rId12"/>
    <p:sldId id="323" r:id="rId13"/>
    <p:sldId id="324" r:id="rId14"/>
    <p:sldId id="325" r:id="rId15"/>
    <p:sldId id="317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1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04/19/2020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</a:t>
            </a:r>
            <a:r>
              <a:rPr lang="en-US" dirty="0" err="1" smtClean="0"/>
              <a:t>mimarisini</a:t>
            </a:r>
            <a:r>
              <a:rPr lang="en-US" dirty="0" smtClean="0"/>
              <a:t> </a:t>
            </a:r>
            <a:r>
              <a:rPr lang="en-US" dirty="0" err="1" smtClean="0"/>
              <a:t>sınırlarını</a:t>
            </a:r>
            <a:r>
              <a:rPr lang="en-US" dirty="0" smtClean="0"/>
              <a:t> </a:t>
            </a:r>
            <a:r>
              <a:rPr lang="en-US" dirty="0" err="1" smtClean="0"/>
              <a:t>belirleyen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kısıtlar</a:t>
            </a:r>
            <a:r>
              <a:rPr lang="en-US" dirty="0" smtClean="0"/>
              <a:t>(</a:t>
            </a:r>
            <a:r>
              <a:rPr lang="en-US" dirty="0" err="1" smtClean="0"/>
              <a:t>prensipler</a:t>
            </a:r>
            <a:r>
              <a:rPr lang="en-US" dirty="0" smtClean="0"/>
              <a:t>) </a:t>
            </a:r>
            <a:r>
              <a:rPr lang="en-US" dirty="0" err="1" smtClean="0"/>
              <a:t>vardır</a:t>
            </a:r>
            <a:r>
              <a:rPr lang="en-US" dirty="0" smtClean="0"/>
              <a:t>. Bu </a:t>
            </a:r>
            <a:r>
              <a:rPr lang="en-US" dirty="0" err="1" smtClean="0"/>
              <a:t>prensiplere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yazılmış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web </a:t>
            </a:r>
            <a:r>
              <a:rPr lang="en-US" dirty="0" err="1" smtClean="0"/>
              <a:t>servise</a:t>
            </a:r>
            <a:r>
              <a:rPr lang="en-US" dirty="0" smtClean="0"/>
              <a:t> Restful Web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denir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9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2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04/19/2020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material.com/software-architecture/" TargetMode="External"/><Relationship Id="rId2" Type="http://schemas.openxmlformats.org/officeDocument/2006/relationships/hyperlink" Target="https://www.softwaretestingmaterial.com/software-testin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getgrav.org/api" TargetMode="External"/><Relationship Id="rId3" Type="http://schemas.openxmlformats.org/officeDocument/2006/relationships/hyperlink" Target="https://developers.google.com/youtube/iframe_api_reference" TargetMode="External"/><Relationship Id="rId7" Type="http://schemas.openxmlformats.org/officeDocument/2006/relationships/hyperlink" Target="https://developers.digitaloce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odex.wordpress.org/WordPress_APIs" TargetMode="External"/><Relationship Id="rId11" Type="http://schemas.openxmlformats.org/officeDocument/2006/relationships/hyperlink" Target="https://developer.android.com/reference/packages.html" TargetMode="External"/><Relationship Id="rId5" Type="http://schemas.openxmlformats.org/officeDocument/2006/relationships/hyperlink" Target="https://developers.google.com/apis-explorer/#p/" TargetMode="External"/><Relationship Id="rId10" Type="http://schemas.openxmlformats.org/officeDocument/2006/relationships/hyperlink" Target="https://docs.ubuntu.com/core/en/reference/rest" TargetMode="External"/><Relationship Id="rId4" Type="http://schemas.openxmlformats.org/officeDocument/2006/relationships/hyperlink" Target="https://developers.facebook.com/" TargetMode="External"/><Relationship Id="rId9" Type="http://schemas.openxmlformats.org/officeDocument/2006/relationships/hyperlink" Target="https://www.nginx.com/resources/wiki/extending/ap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witter.com/1.1/statuses/update.json?status=Bu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244" y="930637"/>
            <a:ext cx="8761413" cy="706964"/>
          </a:xfrm>
        </p:spPr>
        <p:txBody>
          <a:bodyPr/>
          <a:lstStyle/>
          <a:p>
            <a:r>
              <a:rPr lang="tr-TR" dirty="0" smtClean="0"/>
              <a:t>Web Servisler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024744" y="2761652"/>
            <a:ext cx="5045335" cy="344551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Web </a:t>
            </a:r>
            <a:r>
              <a:rPr lang="en-US" dirty="0" err="1"/>
              <a:t>servisler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platformların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standardize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protokellere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formatlarına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yapabilmeyi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yazılımlardır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0" y="2486399"/>
            <a:ext cx="6278096" cy="3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1063416"/>
            <a:ext cx="8761413" cy="706964"/>
          </a:xfrm>
        </p:spPr>
        <p:txBody>
          <a:bodyPr/>
          <a:lstStyle/>
          <a:p>
            <a:r>
              <a:rPr lang="en-US" b="1" dirty="0" err="1"/>
              <a:t>Neden</a:t>
            </a:r>
            <a:r>
              <a:rPr lang="en-US" b="1" dirty="0"/>
              <a:t> Web Service </a:t>
            </a:r>
            <a:r>
              <a:rPr lang="en-US" b="1" dirty="0" err="1"/>
              <a:t>Kullanmalıyız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49"/>
            <a:ext cx="8663700" cy="4198545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Haberleşen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,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olsalar</a:t>
            </a:r>
            <a:r>
              <a:rPr lang="en-US" dirty="0"/>
              <a:t> da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halindedirler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Platform </a:t>
            </a:r>
            <a:r>
              <a:rPr lang="en-US" dirty="0" err="1"/>
              <a:t>bağımsızdır</a:t>
            </a:r>
            <a:r>
              <a:rPr lang="en-US" dirty="0"/>
              <a:t>. UNIX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.NET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kurabilir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açılabilir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Güvenli</a:t>
            </a:r>
            <a:r>
              <a:rPr lang="en-US" dirty="0"/>
              <a:t>,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esnektir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507" y="1190730"/>
            <a:ext cx="8761413" cy="706964"/>
          </a:xfrm>
        </p:spPr>
        <p:txBody>
          <a:bodyPr/>
          <a:lstStyle/>
          <a:p>
            <a:r>
              <a:rPr lang="en-US" b="1" dirty="0"/>
              <a:t>SOAP</a:t>
            </a:r>
            <a:r>
              <a:rPr lang="en-US" dirty="0"/>
              <a:t>(Simple Object Access Protocol)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6342627" y="2333685"/>
            <a:ext cx="5203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1- Envelope:</a:t>
            </a:r>
            <a:r>
              <a:rPr lang="en-US" dirty="0"/>
              <a:t> </a:t>
            </a:r>
            <a:r>
              <a:rPr lang="en-US" dirty="0" err="1"/>
              <a:t>Tüm</a:t>
            </a:r>
            <a:r>
              <a:rPr lang="en-US" dirty="0"/>
              <a:t> SOAP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cevaplarının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kısımdadır</a:t>
            </a:r>
            <a:r>
              <a:rPr lang="en-US" dirty="0"/>
              <a:t>. XML </a:t>
            </a:r>
            <a:r>
              <a:rPr lang="en-US" dirty="0" err="1"/>
              <a:t>yapısının</a:t>
            </a:r>
            <a:r>
              <a:rPr lang="en-US" dirty="0"/>
              <a:t> root </a:t>
            </a:r>
            <a:r>
              <a:rPr lang="en-US" dirty="0" err="1"/>
              <a:t>elemanı</a:t>
            </a:r>
            <a:r>
              <a:rPr lang="en-US" dirty="0"/>
              <a:t> </a:t>
            </a:r>
            <a:r>
              <a:rPr lang="en-US" dirty="0" err="1"/>
              <a:t>diyebiliriz</a:t>
            </a:r>
            <a:r>
              <a:rPr lang="en-US" dirty="0"/>
              <a:t>. Header </a:t>
            </a:r>
            <a:r>
              <a:rPr lang="en-US" dirty="0" err="1"/>
              <a:t>ve</a:t>
            </a:r>
            <a:r>
              <a:rPr lang="en-US" dirty="0"/>
              <a:t> body </a:t>
            </a:r>
            <a:r>
              <a:rPr lang="en-US" dirty="0" err="1"/>
              <a:t>kısımları</a:t>
            </a:r>
            <a:r>
              <a:rPr lang="en-US" dirty="0"/>
              <a:t> envelope </a:t>
            </a:r>
            <a:r>
              <a:rPr lang="en-US" dirty="0" err="1"/>
              <a:t>etiketinin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2- Header: </a:t>
            </a:r>
            <a:r>
              <a:rPr lang="en-US" dirty="0"/>
              <a:t>Meta-data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iletmeye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, her zaman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3- Body: </a:t>
            </a:r>
            <a:r>
              <a:rPr lang="en-US" dirty="0" err="1"/>
              <a:t>Bir</a:t>
            </a:r>
            <a:r>
              <a:rPr lang="en-US" dirty="0"/>
              <a:t> soap </a:t>
            </a:r>
            <a:r>
              <a:rPr lang="en-US" dirty="0" err="1"/>
              <a:t>mesajında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XML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iletilir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da </a:t>
            </a:r>
            <a:r>
              <a:rPr lang="en-US" dirty="0" err="1"/>
              <a:t>yine</a:t>
            </a:r>
            <a:r>
              <a:rPr lang="en-US" dirty="0"/>
              <a:t> body </a:t>
            </a:r>
            <a:r>
              <a:rPr lang="en-US" dirty="0" err="1"/>
              <a:t>kısmında</a:t>
            </a:r>
            <a:r>
              <a:rPr lang="en-US" dirty="0"/>
              <a:t> XML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döndürülür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b="1" dirty="0"/>
              <a:t>4- Fault: 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pic>
        <p:nvPicPr>
          <p:cNvPr id="2050" name="Picture 2" descr="https://miro.medium.com/max/1400/0*74REBxdO8PNAyr9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312178"/>
            <a:ext cx="5461299" cy="227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316" y="2538067"/>
            <a:ext cx="3524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dium-content-serif-font"/>
              </a:rPr>
              <a:t>Uygulamaların</a:t>
            </a:r>
            <a:r>
              <a:rPr lang="en-US" dirty="0">
                <a:latin typeface="medium-content-serif-font"/>
              </a:rPr>
              <a:t> HTTP </a:t>
            </a:r>
            <a:r>
              <a:rPr lang="en-US" dirty="0" err="1">
                <a:latin typeface="medium-content-serif-font"/>
              </a:rPr>
              <a:t>protokolü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üzerinden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haberleşmesini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sağlayan</a:t>
            </a:r>
            <a:r>
              <a:rPr lang="en-US" dirty="0">
                <a:latin typeface="medium-content-serif-font"/>
              </a:rPr>
              <a:t>, </a:t>
            </a:r>
            <a:r>
              <a:rPr lang="en-US" b="1" dirty="0">
                <a:latin typeface="medium-content-serif-font"/>
              </a:rPr>
              <a:t>XML </a:t>
            </a:r>
            <a:r>
              <a:rPr lang="en-US" b="1" dirty="0" err="1">
                <a:latin typeface="medium-content-serif-font"/>
              </a:rPr>
              <a:t>tabanlı</a:t>
            </a:r>
            <a:r>
              <a:rPr lang="en-US" dirty="0">
                <a:latin typeface="medium-content-serif-font"/>
              </a:rPr>
              <a:t> </a:t>
            </a:r>
            <a:r>
              <a:rPr lang="en-US" dirty="0" err="1">
                <a:latin typeface="medium-content-serif-font"/>
              </a:rPr>
              <a:t>mesajlar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içeren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servis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protokolüdür</a:t>
            </a:r>
            <a:r>
              <a:rPr lang="en-US" dirty="0">
                <a:latin typeface="medium-content-serif-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88" y="898365"/>
            <a:ext cx="8761413" cy="706964"/>
          </a:xfrm>
        </p:spPr>
        <p:txBody>
          <a:bodyPr/>
          <a:lstStyle/>
          <a:p>
            <a:r>
              <a:rPr lang="tr-TR" dirty="0" smtClean="0"/>
              <a:t>SOAP – </a:t>
            </a:r>
            <a:r>
              <a:rPr lang="tr-TR" dirty="0" err="1" smtClean="0"/>
              <a:t>Request</a:t>
            </a:r>
            <a:r>
              <a:rPr lang="tr-TR" dirty="0" smtClean="0"/>
              <a:t> / </a:t>
            </a:r>
            <a:r>
              <a:rPr lang="tr-TR" dirty="0" err="1" smtClean="0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3" y="2396210"/>
            <a:ext cx="577215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3" y="2396210"/>
            <a:ext cx="5743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866092"/>
            <a:ext cx="8761413" cy="706964"/>
          </a:xfrm>
        </p:spPr>
        <p:txBody>
          <a:bodyPr/>
          <a:lstStyle/>
          <a:p>
            <a:r>
              <a:rPr lang="en-US" b="1" dirty="0"/>
              <a:t>REST (Representational State Transfer)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0305" y="2363620"/>
            <a:ext cx="5755342" cy="423081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REST, HTTP </a:t>
            </a:r>
            <a:r>
              <a:rPr lang="en-US" dirty="0" err="1"/>
              <a:t>protokolünü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denilebilir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mimarisinde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resource(</a:t>
            </a:r>
            <a:r>
              <a:rPr lang="en-US" dirty="0" err="1"/>
              <a:t>kaynak</a:t>
            </a:r>
            <a:r>
              <a:rPr lang="en-US" dirty="0"/>
              <a:t>) </a:t>
            </a:r>
            <a:r>
              <a:rPr lang="en-US" dirty="0" err="1"/>
              <a:t>kavramıyla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resourcelar</a:t>
            </a:r>
            <a:r>
              <a:rPr lang="en-US" dirty="0"/>
              <a:t> URI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 Rest </a:t>
            </a:r>
            <a:r>
              <a:rPr lang="en-US" dirty="0" err="1"/>
              <a:t>servisler</a:t>
            </a:r>
            <a:r>
              <a:rPr lang="en-US" dirty="0"/>
              <a:t> de </a:t>
            </a:r>
            <a:r>
              <a:rPr lang="en-US" dirty="0" err="1"/>
              <a:t>URI’ler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HTTP </a:t>
            </a:r>
            <a:r>
              <a:rPr lang="en-US" dirty="0" err="1"/>
              <a:t>metodlarıyla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SOAP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WDSL’e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SOAP’ta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XML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 Rest </a:t>
            </a:r>
            <a:r>
              <a:rPr lang="en-US" dirty="0" err="1"/>
              <a:t>servisinde</a:t>
            </a:r>
            <a:r>
              <a:rPr lang="en-US" dirty="0"/>
              <a:t> </a:t>
            </a:r>
            <a:r>
              <a:rPr lang="en-US" dirty="0" err="1"/>
              <a:t>başta</a:t>
            </a:r>
            <a:r>
              <a:rPr lang="en-US" dirty="0"/>
              <a:t> JSON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, XML, </a:t>
            </a:r>
            <a:r>
              <a:rPr lang="en-US" dirty="0" err="1"/>
              <a:t>hatta</a:t>
            </a:r>
            <a:r>
              <a:rPr lang="en-US" dirty="0"/>
              <a:t> Text </a:t>
            </a:r>
            <a:r>
              <a:rPr lang="en-US" dirty="0" err="1"/>
              <a:t>formatında</a:t>
            </a:r>
            <a:r>
              <a:rPr lang="en-US" dirty="0"/>
              <a:t> bile data </a:t>
            </a:r>
            <a:r>
              <a:rPr lang="en-US" dirty="0" err="1"/>
              <a:t>iletilebilir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39" y="2608281"/>
            <a:ext cx="566541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19880"/>
            <a:ext cx="8761413" cy="706964"/>
          </a:xfrm>
        </p:spPr>
        <p:txBody>
          <a:bodyPr/>
          <a:lstStyle/>
          <a:p>
            <a:r>
              <a:rPr lang="en-US" dirty="0"/>
              <a:t>Restful Web </a:t>
            </a:r>
            <a:r>
              <a:rPr lang="en-US" dirty="0" err="1"/>
              <a:t>Servis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30201" y="2433875"/>
            <a:ext cx="114605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dium-content-serif-font"/>
              </a:rPr>
              <a:t>1- </a:t>
            </a:r>
            <a:r>
              <a:rPr lang="en-US" sz="1600" b="1" dirty="0">
                <a:latin typeface="medium-content-serif-font"/>
              </a:rPr>
              <a:t>Client-server </a:t>
            </a:r>
            <a:r>
              <a:rPr lang="en-US" sz="1600" b="1" dirty="0" err="1">
                <a:latin typeface="medium-content-serif-font"/>
              </a:rPr>
              <a:t>mimarisi</a:t>
            </a:r>
            <a:r>
              <a:rPr lang="en-US" sz="1600" b="1" dirty="0">
                <a:latin typeface="medium-content-serif-font"/>
              </a:rPr>
              <a:t>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i="1" dirty="0">
                <a:latin typeface="medium-content-serif-font"/>
              </a:rPr>
              <a:t>“</a:t>
            </a:r>
            <a:r>
              <a:rPr lang="en-US" sz="1600" i="1" dirty="0" err="1">
                <a:latin typeface="medium-content-serif-font"/>
              </a:rPr>
              <a:t>Seperation</a:t>
            </a:r>
            <a:r>
              <a:rPr lang="en-US" sz="1600" i="1" dirty="0">
                <a:latin typeface="medium-content-serif-font"/>
              </a:rPr>
              <a:t> of Concerns”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prensibinden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yapıda</a:t>
            </a:r>
            <a:r>
              <a:rPr lang="en-US" sz="1600" dirty="0">
                <a:latin typeface="medium-content-serif-font"/>
              </a:rPr>
              <a:t> client(</a:t>
            </a:r>
            <a:r>
              <a:rPr lang="en-US" sz="1600" dirty="0" err="1">
                <a:latin typeface="medium-content-serif-font"/>
              </a:rPr>
              <a:t>istemci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(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) </a:t>
            </a:r>
            <a:r>
              <a:rPr lang="en-US" sz="1600" dirty="0" err="1">
                <a:latin typeface="medium-content-serif-font"/>
              </a:rPr>
              <a:t>birbirinden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ayrı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bahsedilir</a:t>
            </a:r>
            <a:r>
              <a:rPr lang="en-US" sz="1600" dirty="0">
                <a:latin typeface="medium-content-serif-font"/>
              </a:rPr>
              <a:t>. Client, server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kaynağı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hakkında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hiçbir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bilgiye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sahip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sunucu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istekler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geldiği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sürece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doğru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2- </a:t>
            </a:r>
            <a:r>
              <a:rPr lang="en-US" sz="1600" b="1" dirty="0">
                <a:latin typeface="medium-content-serif-font"/>
              </a:rPr>
              <a:t>Stateless: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tarafında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ile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ilgili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içeren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context </a:t>
            </a:r>
            <a:r>
              <a:rPr lang="en-US" sz="1600" dirty="0" err="1">
                <a:latin typeface="medium-content-serif-font"/>
              </a:rPr>
              <a:t>veya</a:t>
            </a:r>
            <a:r>
              <a:rPr lang="en-US" sz="1600" dirty="0">
                <a:latin typeface="medium-content-serif-font"/>
              </a:rPr>
              <a:t> session </a:t>
            </a:r>
            <a:r>
              <a:rPr lang="en-US" sz="1600" dirty="0" err="1">
                <a:latin typeface="medium-content-serif-font"/>
              </a:rPr>
              <a:t>tutulmaz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durumda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clientın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içinde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yanıt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verebilmesi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tüm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mevcuttur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konu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açısından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önemlidir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çünkü</a:t>
            </a:r>
            <a:r>
              <a:rPr lang="en-US" sz="1600" dirty="0">
                <a:latin typeface="medium-content-serif-font"/>
              </a:rPr>
              <a:t> server </a:t>
            </a:r>
            <a:r>
              <a:rPr lang="en-US" sz="1600" dirty="0" err="1">
                <a:latin typeface="medium-content-serif-font"/>
              </a:rPr>
              <a:t>state’i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saklamak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zorunda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değildir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kaynak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yönetimini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kolaylaştırır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Stateless </a:t>
            </a:r>
            <a:r>
              <a:rPr lang="en-US" sz="1600" dirty="0" err="1">
                <a:latin typeface="medium-content-serif-font"/>
              </a:rPr>
              <a:t>yapının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dezavantajları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olduğunu</a:t>
            </a:r>
            <a:r>
              <a:rPr lang="en-US" sz="1600" dirty="0">
                <a:latin typeface="medium-content-serif-font"/>
              </a:rPr>
              <a:t> da </a:t>
            </a:r>
            <a:r>
              <a:rPr lang="en-US" sz="1600" dirty="0" err="1">
                <a:latin typeface="medium-content-serif-font"/>
              </a:rPr>
              <a:t>söylemeliyiz</a:t>
            </a:r>
            <a:r>
              <a:rPr lang="en-US" sz="1600" dirty="0">
                <a:latin typeface="medium-content-serif-font"/>
              </a:rPr>
              <a:t>. Client </a:t>
            </a:r>
            <a:r>
              <a:rPr lang="en-US" sz="1600" dirty="0" err="1">
                <a:latin typeface="medium-content-serif-font"/>
              </a:rPr>
              <a:t>yaptığı</a:t>
            </a:r>
            <a:r>
              <a:rPr lang="en-US" sz="1600" dirty="0">
                <a:latin typeface="medium-content-serif-font"/>
              </a:rPr>
              <a:t> her </a:t>
            </a:r>
            <a:r>
              <a:rPr lang="en-US" sz="1600" dirty="0" err="1">
                <a:latin typeface="medium-content-serif-font"/>
              </a:rPr>
              <a:t>requeste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bilgileri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eklediği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network </a:t>
            </a:r>
            <a:r>
              <a:rPr lang="en-US" sz="1600" dirty="0" err="1">
                <a:latin typeface="medium-content-serif-font"/>
              </a:rPr>
              <a:t>trafiği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artar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3- </a:t>
            </a:r>
            <a:r>
              <a:rPr lang="en-US" sz="1600" b="1" dirty="0">
                <a:latin typeface="medium-content-serif-font"/>
              </a:rPr>
              <a:t>Cacheable:</a:t>
            </a:r>
            <a:r>
              <a:rPr lang="en-US" sz="1600" dirty="0">
                <a:latin typeface="medium-content-serif-font"/>
              </a:rPr>
              <a:t> Client, </a:t>
            </a:r>
            <a:r>
              <a:rPr lang="en-US" sz="1600" dirty="0" err="1">
                <a:latin typeface="medium-content-serif-font"/>
              </a:rPr>
              <a:t>kendisine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gelen</a:t>
            </a:r>
            <a:r>
              <a:rPr lang="en-US" sz="1600" dirty="0" smtClean="0">
                <a:latin typeface="medium-content-serif-font"/>
              </a:rPr>
              <a:t> HTTP </a:t>
            </a:r>
            <a:r>
              <a:rPr lang="en-US" sz="1600" dirty="0" err="1" smtClean="0">
                <a:latin typeface="medium-content-serif-font"/>
              </a:rPr>
              <a:t>response’larını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cache’leyebilir</a:t>
            </a:r>
            <a:r>
              <a:rPr lang="en-US" sz="1600" dirty="0" smtClean="0">
                <a:latin typeface="medium-content-serif-font"/>
              </a:rPr>
              <a:t>, o </a:t>
            </a:r>
            <a:r>
              <a:rPr lang="en-US" sz="1600" dirty="0" err="1" smtClean="0">
                <a:latin typeface="medium-content-serif-font"/>
              </a:rPr>
              <a:t>yüzden</a:t>
            </a:r>
            <a:r>
              <a:rPr lang="en-US" sz="1600" dirty="0" smtClean="0">
                <a:latin typeface="medium-content-serif-font"/>
              </a:rPr>
              <a:t> server </a:t>
            </a:r>
            <a:r>
              <a:rPr lang="en-US" sz="1600" dirty="0" err="1" smtClean="0">
                <a:latin typeface="medium-content-serif-font"/>
              </a:rPr>
              <a:t>gönderdiği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responseların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cachelenebilir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olup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olmadığını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belirtmelidir</a:t>
            </a:r>
            <a:r>
              <a:rPr lang="en-US" sz="1600" dirty="0" smtClean="0">
                <a:latin typeface="medium-content-serif-font"/>
              </a:rPr>
              <a:t>, </a:t>
            </a:r>
            <a:r>
              <a:rPr lang="en-US" sz="1600" dirty="0" err="1" smtClean="0">
                <a:latin typeface="medium-content-serif-font"/>
              </a:rPr>
              <a:t>bu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performans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açısından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önemlidir</a:t>
            </a:r>
            <a:r>
              <a:rPr lang="en-US" sz="1600" dirty="0" smtClean="0">
                <a:latin typeface="medium-content-serif-font"/>
              </a:rPr>
              <a:t>.</a:t>
            </a:r>
          </a:p>
          <a:p>
            <a:r>
              <a:rPr lang="en-US" sz="1600" dirty="0" smtClean="0">
                <a:latin typeface="medium-content-serif-font"/>
              </a:rPr>
              <a:t>4- </a:t>
            </a:r>
            <a:r>
              <a:rPr lang="en-US" sz="1600" b="1" dirty="0" smtClean="0">
                <a:latin typeface="medium-content-serif-font"/>
              </a:rPr>
              <a:t>Uniform interface:</a:t>
            </a:r>
            <a:r>
              <a:rPr lang="en-US" sz="1600" dirty="0" smtClean="0">
                <a:latin typeface="medium-content-serif-font"/>
              </a:rPr>
              <a:t> Client-server </a:t>
            </a:r>
            <a:r>
              <a:rPr lang="en-US" sz="1600" dirty="0" err="1" smtClean="0">
                <a:latin typeface="medium-content-serif-font"/>
              </a:rPr>
              <a:t>arasında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mesajlaşırken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kullanılan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arayüzün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ortak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ve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tek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biçimli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olması</a:t>
            </a:r>
            <a:r>
              <a:rPr lang="en-US" sz="1600" dirty="0" smtClean="0">
                <a:latin typeface="medium-content-serif-font"/>
              </a:rPr>
              <a:t> Rest </a:t>
            </a:r>
            <a:r>
              <a:rPr lang="en-US" sz="1600" dirty="0" err="1" smtClean="0">
                <a:latin typeface="medium-content-serif-font"/>
              </a:rPr>
              <a:t>mimarisinin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önemli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prensiplerinden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biridir</a:t>
            </a:r>
            <a:r>
              <a:rPr lang="en-US" sz="1600" dirty="0" smtClean="0">
                <a:latin typeface="medium-content-serif-font"/>
              </a:rPr>
              <a:t>. Bu </a:t>
            </a:r>
            <a:r>
              <a:rPr lang="en-US" sz="1600" dirty="0" err="1" smtClean="0">
                <a:latin typeface="medium-content-serif-font"/>
              </a:rPr>
              <a:t>iletişimin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ortak</a:t>
            </a:r>
            <a:r>
              <a:rPr lang="en-US" sz="1600" dirty="0" smtClean="0">
                <a:latin typeface="medium-content-serif-font"/>
              </a:rPr>
              <a:t>, </a:t>
            </a:r>
            <a:r>
              <a:rPr lang="en-US" sz="1600" dirty="0" err="1" smtClean="0">
                <a:latin typeface="medium-content-serif-font"/>
              </a:rPr>
              <a:t>basit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ve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anlaşılabilir</a:t>
            </a:r>
            <a:r>
              <a:rPr lang="en-US" sz="1600" dirty="0" smtClean="0">
                <a:latin typeface="medium-content-serif-font"/>
              </a:rPr>
              <a:t> hale </a:t>
            </a:r>
            <a:r>
              <a:rPr lang="en-US" sz="1600" dirty="0" err="1" smtClean="0">
                <a:latin typeface="medium-content-serif-font"/>
              </a:rPr>
              <a:t>gelmesini</a:t>
            </a:r>
            <a:r>
              <a:rPr lang="en-US" sz="1600" dirty="0" smtClean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sağlar</a:t>
            </a:r>
            <a:r>
              <a:rPr lang="en-US" sz="1600" dirty="0" smtClean="0">
                <a:latin typeface="medium-content-serif-font"/>
              </a:rPr>
              <a:t>.</a:t>
            </a:r>
          </a:p>
          <a:p>
            <a:r>
              <a:rPr lang="en-US" sz="1600" dirty="0" smtClean="0">
                <a:latin typeface="medium-content-serif-font"/>
              </a:rPr>
              <a:t>5-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b="1" dirty="0">
                <a:latin typeface="medium-content-serif-font"/>
              </a:rPr>
              <a:t>Layered system:</a:t>
            </a:r>
            <a:r>
              <a:rPr lang="en-US" sz="1600" dirty="0">
                <a:latin typeface="medium-content-serif-font"/>
              </a:rPr>
              <a:t> </a:t>
            </a:r>
            <a:r>
              <a:rPr lang="en-US" sz="1600" dirty="0" err="1">
                <a:latin typeface="medium-content-serif-font"/>
              </a:rPr>
              <a:t>Katmanlı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sistemden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kast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şey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client’ın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hangi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yani</a:t>
            </a:r>
            <a:r>
              <a:rPr lang="en-US" sz="1600" dirty="0">
                <a:latin typeface="medium-content-serif-font"/>
              </a:rPr>
              <a:t> son </a:t>
            </a:r>
            <a:r>
              <a:rPr lang="en-US" sz="1600" dirty="0" err="1">
                <a:latin typeface="medium-content-serif-font"/>
              </a:rPr>
              <a:t>server’a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yoksa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mı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bağlandığını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bilmiyor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olmasıdır</a:t>
            </a:r>
            <a:r>
              <a:rPr lang="en-US" sz="1600" dirty="0">
                <a:latin typeface="medium-content-serif-font"/>
              </a:rPr>
              <a:t>. Her </a:t>
            </a:r>
            <a:r>
              <a:rPr lang="en-US" sz="1600" dirty="0" err="1">
                <a:latin typeface="medium-content-serif-font"/>
              </a:rPr>
              <a:t>katman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sadece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tek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katmanı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bilir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Aracı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serverların</a:t>
            </a:r>
            <a:r>
              <a:rPr lang="en-US" sz="1600" dirty="0">
                <a:latin typeface="medium-content-serif-font"/>
              </a:rPr>
              <a:t> load-balancing </a:t>
            </a:r>
            <a:r>
              <a:rPr lang="en-US" sz="1600" dirty="0" err="1">
                <a:latin typeface="medium-content-serif-font"/>
              </a:rPr>
              <a:t>yaparak</a:t>
            </a:r>
            <a:r>
              <a:rPr lang="en-US" sz="1600" dirty="0">
                <a:latin typeface="medium-content-serif-font"/>
              </a:rPr>
              <a:t> scalability </a:t>
            </a:r>
            <a:r>
              <a:rPr lang="en-US" sz="1600" dirty="0" err="1">
                <a:latin typeface="medium-content-serif-font"/>
              </a:rPr>
              <a:t>sağlaması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yapı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gereklidir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>
                <a:latin typeface="medium-content-serif-font"/>
              </a:rPr>
              <a:t>6- </a:t>
            </a:r>
            <a:r>
              <a:rPr lang="en-US" sz="1600" b="1" dirty="0">
                <a:latin typeface="medium-content-serif-font"/>
              </a:rPr>
              <a:t>Code on demand:</a:t>
            </a:r>
            <a:r>
              <a:rPr lang="en-US" sz="1600" dirty="0">
                <a:latin typeface="medium-content-serif-font"/>
              </a:rPr>
              <a:t> Server </a:t>
            </a:r>
            <a:r>
              <a:rPr lang="en-US" sz="1600" dirty="0" err="1">
                <a:latin typeface="medium-content-serif-font"/>
              </a:rPr>
              <a:t>bazı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durumlarda</a:t>
            </a:r>
            <a:r>
              <a:rPr lang="en-US" sz="1600" dirty="0">
                <a:latin typeface="medium-content-serif-font"/>
              </a:rPr>
              <a:t> client </a:t>
            </a:r>
            <a:r>
              <a:rPr lang="en-US" sz="1600" dirty="0" err="1">
                <a:latin typeface="medium-content-serif-font"/>
              </a:rPr>
              <a:t>tarafındaki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fonksiyonaliteyi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artırmak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executable </a:t>
            </a:r>
            <a:r>
              <a:rPr lang="en-US" sz="1600" dirty="0" err="1">
                <a:latin typeface="medium-content-serif-font"/>
              </a:rPr>
              <a:t>scriptler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gönderebilir</a:t>
            </a:r>
            <a:r>
              <a:rPr lang="en-US" sz="1600" dirty="0">
                <a:latin typeface="medium-content-serif-font"/>
              </a:rPr>
              <a:t>. Bu </a:t>
            </a:r>
            <a:r>
              <a:rPr lang="en-US" sz="1600" dirty="0" err="1">
                <a:latin typeface="medium-content-serif-font"/>
              </a:rPr>
              <a:t>opsiyonel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özelliktir</a:t>
            </a:r>
            <a:r>
              <a:rPr lang="en-US" sz="1600" dirty="0">
                <a:latin typeface="medium-content-serif-font"/>
              </a:rPr>
              <a:t>.</a:t>
            </a:r>
            <a:endParaRPr lang="en-US" sz="16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6657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172" y="887607"/>
            <a:ext cx="8761413" cy="706964"/>
          </a:xfrm>
        </p:spPr>
        <p:txBody>
          <a:bodyPr/>
          <a:lstStyle/>
          <a:p>
            <a:r>
              <a:rPr lang="tr-TR" dirty="0" smtClean="0"/>
              <a:t>RESTFUL – </a:t>
            </a:r>
            <a:r>
              <a:rPr lang="tr-TR" dirty="0" err="1" smtClean="0"/>
              <a:t>Request</a:t>
            </a:r>
            <a:r>
              <a:rPr lang="tr-TR" dirty="0" smtClean="0"/>
              <a:t> / </a:t>
            </a:r>
            <a:r>
              <a:rPr lang="tr-TR" dirty="0" err="1" smtClean="0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7" y="2341756"/>
            <a:ext cx="6023266" cy="110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5" y="3425995"/>
            <a:ext cx="4930948" cy="3432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31" y="2085278"/>
            <a:ext cx="4549699" cy="46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09122"/>
            <a:ext cx="8761413" cy="706964"/>
          </a:xfrm>
        </p:spPr>
        <p:txBody>
          <a:bodyPr/>
          <a:lstStyle/>
          <a:p>
            <a:r>
              <a:rPr lang="en-US" b="1" dirty="0"/>
              <a:t>RESTful </a:t>
            </a:r>
            <a:r>
              <a:rPr lang="tr-TR" b="1" dirty="0" err="1" smtClean="0"/>
              <a:t>vs</a:t>
            </a:r>
            <a:r>
              <a:rPr lang="en-US" b="1" dirty="0" smtClean="0"/>
              <a:t> SOAP</a:t>
            </a:r>
            <a:r>
              <a:rPr lang="tr-TR" b="1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SOAP </a:t>
            </a:r>
            <a:r>
              <a:rPr lang="en-US" dirty="0" err="1"/>
              <a:t>standardında</a:t>
            </a:r>
            <a:r>
              <a:rPr lang="en-US" dirty="0"/>
              <a:t>, web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format </a:t>
            </a:r>
            <a:r>
              <a:rPr lang="en-US" dirty="0" err="1"/>
              <a:t>olan</a:t>
            </a:r>
            <a:r>
              <a:rPr lang="en-US" dirty="0"/>
              <a:t> WSDL </a:t>
            </a:r>
            <a:r>
              <a:rPr lang="en-US" dirty="0" err="1"/>
              <a:t>ile</a:t>
            </a:r>
            <a:r>
              <a:rPr lang="en-US" dirty="0"/>
              <a:t> Java,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SAP ABAP </a:t>
            </a:r>
            <a:r>
              <a:rPr lang="en-US" dirty="0" err="1"/>
              <a:t>ortamlarında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hem server hem client </a:t>
            </a:r>
            <a:r>
              <a:rPr lang="en-US" dirty="0" err="1"/>
              <a:t>üretilebilir</a:t>
            </a:r>
            <a:r>
              <a:rPr lang="en-US" dirty="0"/>
              <a:t>. Bu </a:t>
            </a:r>
            <a:r>
              <a:rPr lang="en-US" dirty="0" err="1"/>
              <a:t>yöntem</a:t>
            </a:r>
            <a:r>
              <a:rPr lang="en-US" dirty="0"/>
              <a:t> “contract-first design”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adlandırılmaktadır</a:t>
            </a:r>
            <a:r>
              <a:rPr lang="en-US" dirty="0"/>
              <a:t>. Program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tanımlarken</a:t>
            </a:r>
            <a:r>
              <a:rPr lang="en-US" dirty="0"/>
              <a:t> </a:t>
            </a:r>
            <a:r>
              <a:rPr lang="en-US" dirty="0" err="1"/>
              <a:t>netlik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basitlik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dengeler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REST </a:t>
            </a:r>
            <a:r>
              <a:rPr lang="en-US" dirty="0" err="1"/>
              <a:t>servislerinin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basitliğindedir</a:t>
            </a:r>
            <a:r>
              <a:rPr lang="en-US" dirty="0"/>
              <a:t>. REST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SOAP’tan</a:t>
            </a:r>
            <a:r>
              <a:rPr lang="en-US" dirty="0"/>
              <a:t> </a:t>
            </a:r>
            <a:r>
              <a:rPr lang="en-US" dirty="0" err="1"/>
              <a:t>avantajlı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JSON </a:t>
            </a:r>
            <a:r>
              <a:rPr lang="en-US" dirty="0" err="1"/>
              <a:t>kullanmasıdır</a:t>
            </a:r>
            <a:r>
              <a:rPr lang="en-US" dirty="0"/>
              <a:t>. JSON, </a:t>
            </a:r>
            <a:r>
              <a:rPr lang="en-US" dirty="0" err="1"/>
              <a:t>XML’e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bakımından</a:t>
            </a:r>
            <a:r>
              <a:rPr lang="en-US" dirty="0"/>
              <a:t> </a:t>
            </a:r>
            <a:r>
              <a:rPr lang="en-US" dirty="0" err="1"/>
              <a:t>avantajlıdır</a:t>
            </a:r>
            <a:r>
              <a:rPr lang="en-US" dirty="0"/>
              <a:t>. JSON hem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kaplayarak</a:t>
            </a:r>
            <a:r>
              <a:rPr lang="en-US" dirty="0"/>
              <a:t> </a:t>
            </a:r>
            <a:r>
              <a:rPr lang="en-US" dirty="0" err="1"/>
              <a:t>network’te</a:t>
            </a:r>
            <a:r>
              <a:rPr lang="en-US" dirty="0"/>
              <a:t>, hem de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basitliğiyle</a:t>
            </a:r>
            <a:r>
              <a:rPr lang="en-US" dirty="0"/>
              <a:t> encode/decode(CPU)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79" y="1063416"/>
            <a:ext cx="8761413" cy="706964"/>
          </a:xfrm>
        </p:spPr>
        <p:txBody>
          <a:bodyPr/>
          <a:lstStyle/>
          <a:p>
            <a:r>
              <a:rPr lang="en-US" b="1" dirty="0"/>
              <a:t>API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583678" y="2535004"/>
            <a:ext cx="5464886" cy="3477682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API </a:t>
            </a:r>
            <a:r>
              <a:rPr lang="en-US" dirty="0" err="1"/>
              <a:t>testi</a:t>
            </a:r>
            <a:r>
              <a:rPr lang="en-US" dirty="0"/>
              <a:t>, </a:t>
            </a:r>
            <a:r>
              <a:rPr lang="en-US" dirty="0" err="1"/>
              <a:t>API'lerin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API'nın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işlevsellik</a:t>
            </a:r>
            <a:r>
              <a:rPr lang="en-US" dirty="0"/>
              <a:t>, </a:t>
            </a:r>
            <a:r>
              <a:rPr lang="en-US" dirty="0" err="1"/>
              <a:t>güvenilirlik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beklentileri</a:t>
            </a:r>
            <a:r>
              <a:rPr lang="en-US" dirty="0"/>
              <a:t> </a:t>
            </a:r>
            <a:r>
              <a:rPr lang="en-US" dirty="0" err="1"/>
              <a:t>karşılayıp</a:t>
            </a:r>
            <a:r>
              <a:rPr lang="en-US" dirty="0"/>
              <a:t> </a:t>
            </a:r>
            <a:r>
              <a:rPr lang="en-US" dirty="0" err="1"/>
              <a:t>karşılamadığını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yazılım</a:t>
            </a:r>
            <a:r>
              <a:rPr lang="en-US" dirty="0"/>
              <a:t> </a:t>
            </a:r>
            <a:r>
              <a:rPr lang="en-US" dirty="0" err="1"/>
              <a:t>testidir</a:t>
            </a:r>
            <a:r>
              <a:rPr lang="en-US" dirty="0"/>
              <a:t>. API </a:t>
            </a:r>
            <a:r>
              <a:rPr lang="en-US" dirty="0" err="1"/>
              <a:t>Testinde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odağımız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yazılım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mimarisinin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mantığı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 smtClean="0"/>
              <a:t>olacaktır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66" y="2406650"/>
            <a:ext cx="62103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6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878" y="1063416"/>
            <a:ext cx="8761413" cy="706964"/>
          </a:xfrm>
        </p:spPr>
        <p:txBody>
          <a:bodyPr/>
          <a:lstStyle/>
          <a:p>
            <a:r>
              <a:rPr lang="en-US" b="1" dirty="0"/>
              <a:t>API Test </a:t>
            </a:r>
            <a:r>
              <a:rPr lang="en-US" b="1" dirty="0" err="1"/>
              <a:t>Türleri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45459" y="2323651"/>
            <a:ext cx="11080376" cy="429230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b="1" dirty="0"/>
              <a:t>Unit Testing</a:t>
            </a:r>
          </a:p>
          <a:p>
            <a:pPr algn="l"/>
            <a:r>
              <a:rPr lang="en-US" dirty="0"/>
              <a:t>API </a:t>
            </a:r>
            <a:r>
              <a:rPr lang="en-US" dirty="0" err="1"/>
              <a:t>testinin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(single request) </a:t>
            </a:r>
            <a:r>
              <a:rPr lang="en-US" dirty="0" err="1"/>
              <a:t>ve</a:t>
            </a:r>
            <a:r>
              <a:rPr lang="en-US" dirty="0"/>
              <a:t>/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(single response)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setini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endpoint (single endpoint) </a:t>
            </a:r>
            <a:r>
              <a:rPr lang="en-US" dirty="0" err="1"/>
              <a:t>üzerinden</a:t>
            </a:r>
            <a:r>
              <a:rPr lang="en-US" dirty="0"/>
              <a:t> test </a:t>
            </a:r>
            <a:r>
              <a:rPr lang="en-US" dirty="0" err="1"/>
              <a:t>etmektir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algn="l"/>
            <a:r>
              <a:rPr lang="en-US" b="1" dirty="0" smtClean="0"/>
              <a:t>Integration </a:t>
            </a:r>
            <a:r>
              <a:rPr lang="en-US" b="1" dirty="0"/>
              <a:t>Testing</a:t>
            </a:r>
          </a:p>
          <a:p>
            <a:pPr algn="l"/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API’lerin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üçüncü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merkezinde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testlerden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algn="l"/>
            <a:r>
              <a:rPr lang="en-US" b="1" dirty="0" smtClean="0"/>
              <a:t>End-to-End </a:t>
            </a:r>
            <a:r>
              <a:rPr lang="en-US" b="1" dirty="0"/>
              <a:t>Testing</a:t>
            </a:r>
          </a:p>
          <a:p>
            <a:pPr algn="l"/>
            <a:r>
              <a:rPr lang="en-US" dirty="0" err="1"/>
              <a:t>Uçtan</a:t>
            </a:r>
            <a:r>
              <a:rPr lang="en-US" dirty="0"/>
              <a:t> </a:t>
            </a:r>
            <a:r>
              <a:rPr lang="en-US" dirty="0" err="1"/>
              <a:t>uca</a:t>
            </a:r>
            <a:r>
              <a:rPr lang="en-US" dirty="0"/>
              <a:t> (end-to-end / e2e) </a:t>
            </a:r>
            <a:r>
              <a:rPr lang="en-US" dirty="0" err="1"/>
              <a:t>testler</a:t>
            </a:r>
            <a:r>
              <a:rPr lang="en-US" dirty="0"/>
              <a:t>,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API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akışının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algn="l"/>
            <a:r>
              <a:rPr lang="en-US" b="1" dirty="0" smtClean="0"/>
              <a:t>Performance </a:t>
            </a:r>
            <a:r>
              <a:rPr lang="en-US" b="1" dirty="0"/>
              <a:t>Testing</a:t>
            </a:r>
          </a:p>
          <a:p>
            <a:pPr algn="l"/>
            <a:r>
              <a:rPr lang="en-US" dirty="0"/>
              <a:t>İlk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hattınızı</a:t>
            </a:r>
            <a:r>
              <a:rPr lang="en-US" dirty="0"/>
              <a:t> (testing pipeline) </a:t>
            </a:r>
            <a:r>
              <a:rPr lang="en-US" dirty="0" err="1"/>
              <a:t>oluşturmak</a:t>
            </a:r>
            <a:r>
              <a:rPr lang="en-US" dirty="0"/>
              <a:t> ilk </a:t>
            </a:r>
            <a:r>
              <a:rPr lang="en-US" dirty="0" err="1"/>
              <a:t>başta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görünebilir</a:t>
            </a:r>
            <a:r>
              <a:rPr lang="en-US" dirty="0"/>
              <a:t>. </a:t>
            </a:r>
            <a:r>
              <a:rPr lang="en-US" dirty="0" err="1"/>
              <a:t>Sorgular</a:t>
            </a:r>
            <a:r>
              <a:rPr lang="en-US" dirty="0"/>
              <a:t>, </a:t>
            </a:r>
            <a:r>
              <a:rPr lang="en-US" dirty="0" err="1"/>
              <a:t>akış</a:t>
            </a:r>
            <a:r>
              <a:rPr lang="en-US" dirty="0"/>
              <a:t> (CI (Continuous Integration) / CD (Continuous Deployment))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hız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etkinlik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2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Statik Test ve Analiz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5" y="2901779"/>
            <a:ext cx="4142023" cy="33705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Çevik Yazılım – </a:t>
            </a:r>
            <a:r>
              <a:rPr lang="tr-TR" dirty="0"/>
              <a:t>Test </a:t>
            </a:r>
            <a:r>
              <a:rPr lang="tr-TR" dirty="0" smtClean="0"/>
              <a:t>Otomasyon - </a:t>
            </a:r>
            <a:r>
              <a:rPr lang="tr-TR" dirty="0" err="1" smtClean="0"/>
              <a:t>Selenium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BDD - TDD - </a:t>
            </a:r>
            <a:r>
              <a:rPr lang="tr-TR" sz="1500" dirty="0" err="1"/>
              <a:t>Cucumber</a:t>
            </a:r>
            <a:endParaRPr lang="en-US" sz="1500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API Testleri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Farklı Alanlarda </a:t>
            </a:r>
            <a:r>
              <a:rPr lang="tr-TR" dirty="0" smtClean="0"/>
              <a:t>Test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443" y="1063416"/>
            <a:ext cx="8761413" cy="706964"/>
          </a:xfrm>
        </p:spPr>
        <p:txBody>
          <a:bodyPr/>
          <a:lstStyle/>
          <a:p>
            <a:r>
              <a:rPr lang="en-US" b="1" dirty="0"/>
              <a:t>API Test </a:t>
            </a:r>
            <a:r>
              <a:rPr lang="en-US" b="1" dirty="0" err="1"/>
              <a:t>Sürecinin</a:t>
            </a:r>
            <a:r>
              <a:rPr lang="en-US" b="1" dirty="0"/>
              <a:t> </a:t>
            </a:r>
            <a:r>
              <a:rPr lang="en-US" b="1" dirty="0" err="1"/>
              <a:t>Yararları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22287" y="2385133"/>
            <a:ext cx="9868452" cy="3951119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smtClean="0"/>
              <a:t>API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, </a:t>
            </a:r>
            <a:r>
              <a:rPr lang="en-US" dirty="0" err="1"/>
              <a:t>mantık</a:t>
            </a:r>
            <a:r>
              <a:rPr lang="en-US" dirty="0"/>
              <a:t> (logic) </a:t>
            </a:r>
            <a:r>
              <a:rPr lang="en-US" dirty="0" err="1"/>
              <a:t>tasarlandıktan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cevapları</a:t>
            </a:r>
            <a:r>
              <a:rPr lang="en-US" dirty="0"/>
              <a:t> (response)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arayüzleri</a:t>
            </a:r>
            <a:r>
              <a:rPr lang="en-US" dirty="0"/>
              <a:t> (UI)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erişildiklerine</a:t>
            </a:r>
            <a:r>
              <a:rPr lang="en-US" dirty="0"/>
              <a:t> (</a:t>
            </a:r>
            <a:r>
              <a:rPr lang="en-US" dirty="0" err="1"/>
              <a:t>tarayıcılar</a:t>
            </a:r>
            <a:r>
              <a:rPr lang="en-US" dirty="0"/>
              <a:t>, </a:t>
            </a:r>
            <a:r>
              <a:rPr lang="en-US" dirty="0" err="1"/>
              <a:t>cihazlar</a:t>
            </a:r>
            <a:r>
              <a:rPr lang="en-US" dirty="0"/>
              <a:t>, screen orientation vb.)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değerlendirilmelidir</a:t>
            </a:r>
            <a:r>
              <a:rPr lang="en-US" dirty="0"/>
              <a:t>. API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süreçte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kontrollü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API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aksadığını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çıktığını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bağlamda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etkinlikleri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 UI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günler</a:t>
            </a:r>
            <a:r>
              <a:rPr lang="en-US" dirty="0"/>
              <a:t> </a:t>
            </a:r>
            <a:r>
              <a:rPr lang="en-US" dirty="0" err="1"/>
              <a:t>sürebilir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, API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dakikalar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gerçekleştirilebilir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düzenlenebilir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88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1215" y="2518600"/>
            <a:ext cx="4167094" cy="38112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Postman, 3 </a:t>
            </a:r>
            <a:r>
              <a:rPr lang="en-US" sz="2800" dirty="0" err="1"/>
              <a:t>milyondan</a:t>
            </a:r>
            <a:r>
              <a:rPr lang="en-US" sz="2800" dirty="0"/>
              <a:t> </a:t>
            </a:r>
            <a:r>
              <a:rPr lang="en-US" sz="2800" dirty="0" err="1"/>
              <a:t>fazla</a:t>
            </a:r>
            <a:r>
              <a:rPr lang="en-US" sz="2800" dirty="0"/>
              <a:t> </a:t>
            </a:r>
            <a:r>
              <a:rPr lang="en-US" sz="2800" dirty="0" err="1"/>
              <a:t>yazılımcının</a:t>
            </a:r>
            <a:r>
              <a:rPr lang="en-US" sz="2800" dirty="0"/>
              <a:t> </a:t>
            </a:r>
            <a:r>
              <a:rPr lang="en-US" sz="2800" dirty="0" err="1"/>
              <a:t>API’ları</a:t>
            </a:r>
            <a:r>
              <a:rPr lang="en-US" sz="2800" dirty="0"/>
              <a:t> </a:t>
            </a:r>
            <a:r>
              <a:rPr lang="en-US" sz="2800" dirty="0" err="1"/>
              <a:t>paylaşmak</a:t>
            </a:r>
            <a:r>
              <a:rPr lang="en-US" sz="2800" dirty="0"/>
              <a:t>, test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dokümante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, </a:t>
            </a:r>
            <a:r>
              <a:rPr lang="en-US" sz="2800" dirty="0" err="1"/>
              <a:t>monitör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kullandığı</a:t>
            </a:r>
            <a:r>
              <a:rPr lang="en-US" sz="2800" dirty="0"/>
              <a:t>, </a:t>
            </a:r>
            <a:r>
              <a:rPr lang="en-US" sz="2800" dirty="0" err="1"/>
              <a:t>dünyanın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kullanılan</a:t>
            </a:r>
            <a:r>
              <a:rPr lang="en-US" sz="2800" dirty="0"/>
              <a:t> “rest </a:t>
            </a:r>
            <a:r>
              <a:rPr lang="en-US" sz="2800" dirty="0" err="1"/>
              <a:t>client”ı</a:t>
            </a:r>
            <a:r>
              <a:rPr lang="en-US" sz="2800" dirty="0"/>
              <a:t>.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öne</a:t>
            </a:r>
            <a:r>
              <a:rPr lang="en-US" sz="2800" dirty="0"/>
              <a:t> </a:t>
            </a:r>
            <a:r>
              <a:rPr lang="en-US" sz="2800" dirty="0" err="1"/>
              <a:t>çıkan</a:t>
            </a:r>
            <a:r>
              <a:rPr lang="en-US" sz="2800" dirty="0"/>
              <a:t> </a:t>
            </a:r>
            <a:r>
              <a:rPr lang="en-US" sz="2800" dirty="0" err="1"/>
              <a:t>özelliği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bunlar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çok</a:t>
            </a:r>
            <a:r>
              <a:rPr lang="en-US" sz="2800" dirty="0"/>
              <a:t> </a:t>
            </a:r>
            <a:r>
              <a:rPr lang="en-US" sz="2800" dirty="0" err="1"/>
              <a:t>kullanışlı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arayüz</a:t>
            </a:r>
            <a:r>
              <a:rPr lang="en-US" sz="2800" dirty="0"/>
              <a:t> </a:t>
            </a:r>
            <a:r>
              <a:rPr lang="en-US" sz="2800" dirty="0" err="1"/>
              <a:t>sunması</a:t>
            </a:r>
            <a:r>
              <a:rPr lang="en-US" sz="2800" dirty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468309" y="114947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 smtClean="0"/>
              <a:t>POSTMAN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100" name="Picture 4" descr="http://virl.cisco.com/images/postman.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46" y="2518600"/>
            <a:ext cx="7188293" cy="41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375" y="1160235"/>
            <a:ext cx="9454544" cy="706964"/>
          </a:xfrm>
        </p:spPr>
        <p:txBody>
          <a:bodyPr/>
          <a:lstStyle/>
          <a:p>
            <a:r>
              <a:rPr lang="en-US" b="1" dirty="0"/>
              <a:t>API</a:t>
            </a:r>
            <a:r>
              <a:rPr lang="en-US" dirty="0"/>
              <a:t> (Application Programming Interface)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2" y="2428164"/>
            <a:ext cx="10887456" cy="4090969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Programlama</a:t>
            </a:r>
            <a:r>
              <a:rPr lang="en-US" b="1" dirty="0"/>
              <a:t> </a:t>
            </a:r>
            <a:r>
              <a:rPr lang="en-US" b="1" dirty="0" err="1"/>
              <a:t>Arayüzü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 smtClean="0"/>
              <a:t>u</a:t>
            </a:r>
            <a:r>
              <a:rPr lang="en-US" dirty="0" err="1" smtClean="0"/>
              <a:t>ygulamanın</a:t>
            </a:r>
            <a:r>
              <a:rPr lang="en-US" dirty="0" smtClean="0"/>
              <a:t>/</a:t>
            </a:r>
            <a:r>
              <a:rPr lang="en-US" dirty="0" err="1" smtClean="0"/>
              <a:t>servisin</a:t>
            </a:r>
            <a:r>
              <a:rPr lang="en-US" dirty="0" smtClean="0"/>
              <a:t>/</a:t>
            </a:r>
            <a:r>
              <a:rPr lang="en-US" dirty="0" err="1" smtClean="0"/>
              <a:t>platformun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Örn</a:t>
            </a:r>
            <a:r>
              <a:rPr lang="en-US" dirty="0"/>
              <a:t>. </a:t>
            </a:r>
            <a:r>
              <a:rPr lang="en-US" dirty="0" err="1">
                <a:hlinkClick r:id="rId3"/>
              </a:rPr>
              <a:t>Youtube</a:t>
            </a:r>
            <a:r>
              <a:rPr lang="en-US" dirty="0"/>
              <a:t>, </a:t>
            </a:r>
            <a:r>
              <a:rPr lang="tr-TR" sz="6100" u="sng" dirty="0" err="1">
                <a:solidFill>
                  <a:schemeClr val="accent1"/>
                </a:solidFill>
              </a:rPr>
              <a:t>Twitter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Facebook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Google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WordPress</a:t>
            </a:r>
            <a:r>
              <a:rPr lang="en-US" dirty="0"/>
              <a:t>, </a:t>
            </a:r>
            <a:r>
              <a:rPr lang="en-US" dirty="0" err="1">
                <a:hlinkClick r:id="rId7"/>
              </a:rPr>
              <a:t>DigitalOcean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Grav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Nginx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Ubuntu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Android</a:t>
            </a:r>
            <a:r>
              <a:rPr lang="en-US" dirty="0"/>
              <a:t>, …)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yeteneklerin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sınırlandırmalar</a:t>
            </a:r>
            <a:r>
              <a:rPr lang="en-US" dirty="0"/>
              <a:t> </a:t>
            </a:r>
            <a:r>
              <a:rPr lang="en-US" dirty="0" err="1"/>
              <a:t>dahilinde</a:t>
            </a:r>
            <a:r>
              <a:rPr lang="en-US" dirty="0"/>
              <a:t> </a:t>
            </a:r>
            <a:r>
              <a:rPr lang="en-US" dirty="0" err="1"/>
              <a:t>kullanılabilmesini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arayüzdür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duymadan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, </a:t>
            </a:r>
            <a:r>
              <a:rPr lang="en-US" dirty="0" err="1"/>
              <a:t>fonksiyonları</a:t>
            </a:r>
            <a:r>
              <a:rPr lang="en-US" dirty="0"/>
              <a:t>, </a:t>
            </a:r>
            <a:r>
              <a:rPr lang="en-US" dirty="0" err="1"/>
              <a:t>içerikleri</a:t>
            </a:r>
            <a:r>
              <a:rPr lang="en-US" dirty="0"/>
              <a:t> </a:t>
            </a:r>
            <a:r>
              <a:rPr lang="en-US" dirty="0" err="1"/>
              <a:t>edinebilir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/>
              <a:t>y</a:t>
            </a:r>
            <a:r>
              <a:rPr lang="en-US" dirty="0" smtClean="0"/>
              <a:t>a </a:t>
            </a:r>
            <a:r>
              <a:rPr lang="en-US" dirty="0" err="1"/>
              <a:t>gönderim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 smtClean="0"/>
              <a:t>.</a:t>
            </a: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en-US" dirty="0" err="1" smtClean="0"/>
              <a:t>rişimler</a:t>
            </a:r>
            <a:r>
              <a:rPr lang="en-US" dirty="0" smtClean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sınırlandırmalara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loglanırlar</a:t>
            </a:r>
            <a:r>
              <a:rPr lang="tr-TR" dirty="0" smtClean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G</a:t>
            </a:r>
            <a:r>
              <a:rPr lang="en-US" dirty="0" err="1" smtClean="0"/>
              <a:t>erçekleştirmek</a:t>
            </a:r>
            <a:r>
              <a:rPr lang="en-US" dirty="0" smtClean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size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 smtClean="0"/>
              <a:t>gerekir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153" y="919880"/>
            <a:ext cx="8761413" cy="706964"/>
          </a:xfrm>
        </p:spPr>
        <p:txBody>
          <a:bodyPr/>
          <a:lstStyle/>
          <a:p>
            <a:r>
              <a:rPr lang="tr-TR" dirty="0" smtClean="0"/>
              <a:t>API neden kullanılır?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API </a:t>
            </a:r>
            <a:r>
              <a:rPr lang="en-US" dirty="0" err="1"/>
              <a:t>kullanımın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açarak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taleplerini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karşılamaktadır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işlemlerden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faydalanabileceklerdir</a:t>
            </a:r>
            <a:r>
              <a:rPr lang="en-US" dirty="0"/>
              <a:t>. API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işlemeye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. </a:t>
            </a:r>
            <a:r>
              <a:rPr lang="en-US" dirty="0" err="1"/>
              <a:t>Sunucunun</a:t>
            </a:r>
            <a:r>
              <a:rPr lang="en-US" dirty="0"/>
              <a:t> API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girdiyi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güncellemeler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 API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hem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API’ler</a:t>
            </a:r>
            <a:r>
              <a:rPr lang="en-US" dirty="0"/>
              <a:t> </a:t>
            </a:r>
            <a:r>
              <a:rPr lang="en-US" b="1" i="1" dirty="0" err="1"/>
              <a:t>otomasyon</a:t>
            </a:r>
            <a:r>
              <a:rPr lang="en-US" dirty="0"/>
              <a:t> </a:t>
            </a:r>
            <a:r>
              <a:rPr lang="en-US" dirty="0" err="1"/>
              <a:t>imkanı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,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hızlandırmayı</a:t>
            </a:r>
            <a:r>
              <a:rPr lang="en-US" dirty="0"/>
              <a:t>, </a:t>
            </a:r>
            <a:r>
              <a:rPr lang="en-US" dirty="0" err="1"/>
              <a:t>programatikleştirmeyi</a:t>
            </a:r>
            <a:r>
              <a:rPr lang="en-US" dirty="0"/>
              <a:t> </a:t>
            </a:r>
            <a:r>
              <a:rPr lang="en-US" dirty="0" err="1"/>
              <a:t>saglar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576" y="930638"/>
            <a:ext cx="8761413" cy="706964"/>
          </a:xfrm>
        </p:spPr>
        <p:txBody>
          <a:bodyPr/>
          <a:lstStyle/>
          <a:p>
            <a:r>
              <a:rPr lang="tr-TR" dirty="0" smtClean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6" y="2460437"/>
            <a:ext cx="10596387" cy="4144757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Endpoint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Adresi</a:t>
            </a:r>
            <a:r>
              <a:rPr lang="en-US" sz="1800" b="1" dirty="0"/>
              <a:t>):</a:t>
            </a:r>
            <a:r>
              <a:rPr lang="en-US" sz="1800" dirty="0"/>
              <a:t> Twit </a:t>
            </a:r>
            <a:r>
              <a:rPr lang="en-US" sz="1800" dirty="0" err="1"/>
              <a:t>atarken</a:t>
            </a:r>
            <a:r>
              <a:rPr lang="en-US" sz="1800" dirty="0"/>
              <a:t> </a:t>
            </a:r>
            <a:r>
              <a:rPr lang="en-US" sz="1800" dirty="0" err="1"/>
              <a:t>tarayıcıda</a:t>
            </a:r>
            <a:r>
              <a:rPr lang="en-US" sz="1800" dirty="0"/>
              <a:t> </a:t>
            </a:r>
            <a:r>
              <a:rPr lang="en-US" sz="1800" i="1" dirty="0"/>
              <a:t>twitter.com</a:t>
            </a:r>
            <a:r>
              <a:rPr lang="en-US" sz="1800" dirty="0"/>
              <a:t> </a:t>
            </a:r>
            <a:r>
              <a:rPr lang="en-US" sz="1800" dirty="0" err="1"/>
              <a:t>adresini</a:t>
            </a:r>
            <a:r>
              <a:rPr lang="en-US" sz="1800" dirty="0"/>
              <a:t> </a:t>
            </a:r>
            <a:r>
              <a:rPr lang="en-US" sz="1800" dirty="0" err="1"/>
              <a:t>görürsünüz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err="1"/>
              <a:t>kodunuz</a:t>
            </a:r>
            <a:r>
              <a:rPr lang="en-US" sz="1800" dirty="0"/>
              <a:t> </a:t>
            </a:r>
            <a:r>
              <a:rPr lang="en-US" sz="1800" dirty="0" err="1"/>
              <a:t>API’a</a:t>
            </a:r>
            <a:r>
              <a:rPr lang="en-US" sz="1800" dirty="0"/>
              <a:t> </a:t>
            </a:r>
            <a:r>
              <a:rPr lang="en-US" sz="1800" dirty="0" err="1"/>
              <a:t>sorgu</a:t>
            </a:r>
            <a:r>
              <a:rPr lang="en-US" sz="1800" dirty="0"/>
              <a:t> </a:t>
            </a:r>
            <a:r>
              <a:rPr lang="tr-TR" sz="1800" dirty="0" smtClean="0"/>
              <a:t>y</a:t>
            </a:r>
            <a:r>
              <a:rPr lang="en-US" sz="1800" dirty="0" err="1" smtClean="0"/>
              <a:t>aparken</a:t>
            </a:r>
            <a:r>
              <a:rPr lang="en-US" sz="1800" dirty="0"/>
              <a:t> </a:t>
            </a:r>
            <a:r>
              <a:rPr lang="tr-TR" sz="1800" dirty="0" smtClean="0"/>
              <a:t> </a:t>
            </a:r>
            <a:r>
              <a:rPr lang="en-US" sz="1800" i="1" dirty="0" smtClean="0"/>
              <a:t>https</a:t>
            </a:r>
            <a:r>
              <a:rPr lang="en-US" sz="1800" i="1" dirty="0"/>
              <a:t>://api.twitter.com/1.1/statuses/update.json</a:t>
            </a:r>
            <a:r>
              <a:rPr lang="en-US" sz="1800" dirty="0"/>
              <a:t> </a:t>
            </a:r>
            <a:r>
              <a:rPr lang="en-US" sz="1800" b="1" dirty="0" err="1"/>
              <a:t>endpointini</a:t>
            </a:r>
            <a:r>
              <a:rPr lang="en-US" sz="1800" dirty="0"/>
              <a:t> </a:t>
            </a:r>
            <a:r>
              <a:rPr lang="en-US" sz="1800" dirty="0" err="1"/>
              <a:t>kullanır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algn="l"/>
            <a:endParaRPr lang="tr-TR" sz="1800" dirty="0" smtClean="0"/>
          </a:p>
          <a:p>
            <a:pPr algn="l"/>
            <a:r>
              <a:rPr lang="en-US" sz="1800" b="1" dirty="0"/>
              <a:t>Request (</a:t>
            </a:r>
            <a:r>
              <a:rPr lang="en-US" sz="1800" b="1" dirty="0" err="1"/>
              <a:t>Sorgu</a:t>
            </a:r>
            <a:r>
              <a:rPr lang="en-US" sz="1800" b="1" dirty="0"/>
              <a:t>):</a:t>
            </a:r>
            <a:r>
              <a:rPr lang="en-US" sz="1800" dirty="0"/>
              <a:t> Web </a:t>
            </a:r>
            <a:r>
              <a:rPr lang="en-US" sz="1800" dirty="0" err="1"/>
              <a:t>sayfasında</a:t>
            </a:r>
            <a:r>
              <a:rPr lang="en-US" sz="1800" dirty="0"/>
              <a:t> </a:t>
            </a:r>
            <a:r>
              <a:rPr lang="en-US" sz="1800" dirty="0" err="1"/>
              <a:t>twit’i</a:t>
            </a:r>
            <a:r>
              <a:rPr lang="en-US" sz="1800" dirty="0"/>
              <a:t> </a:t>
            </a:r>
            <a:r>
              <a:rPr lang="en-US" sz="1800" dirty="0" err="1"/>
              <a:t>yazıp</a:t>
            </a:r>
            <a:r>
              <a:rPr lang="en-US" sz="1800" dirty="0"/>
              <a:t> “</a:t>
            </a:r>
            <a:r>
              <a:rPr lang="en-US" sz="1800" i="1" dirty="0" err="1"/>
              <a:t>twitle</a:t>
            </a:r>
            <a:r>
              <a:rPr lang="en-US" sz="1800" dirty="0"/>
              <a:t>”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basarsınız</a:t>
            </a:r>
            <a:r>
              <a:rPr lang="en-US" sz="1800" dirty="0"/>
              <a:t>, API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metnini</a:t>
            </a:r>
            <a:r>
              <a:rPr lang="en-US" sz="1800" dirty="0"/>
              <a:t> twit </a:t>
            </a:r>
            <a:r>
              <a:rPr lang="en-US" sz="1800" dirty="0" err="1"/>
              <a:t>gönderme</a:t>
            </a:r>
            <a:r>
              <a:rPr lang="en-US" sz="1800" dirty="0"/>
              <a:t> </a:t>
            </a:r>
            <a:r>
              <a:rPr lang="en-US" sz="1800" dirty="0" err="1"/>
              <a:t>endpointine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“</a:t>
            </a:r>
            <a:r>
              <a:rPr lang="en-US" sz="1800" dirty="0" err="1"/>
              <a:t>sorgu</a:t>
            </a:r>
            <a:r>
              <a:rPr lang="en-US" sz="1800" dirty="0"/>
              <a:t>” </a:t>
            </a:r>
            <a:r>
              <a:rPr lang="en-US" sz="1800" dirty="0" err="1"/>
              <a:t>yaparak</a:t>
            </a:r>
            <a:r>
              <a:rPr lang="en-US" sz="1800" dirty="0"/>
              <a:t> </a:t>
            </a:r>
            <a:r>
              <a:rPr lang="en-US" sz="1800" dirty="0" err="1"/>
              <a:t>iletirsiniz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Request Data (</a:t>
            </a:r>
            <a:r>
              <a:rPr lang="en-US" sz="1800" b="1" dirty="0" err="1"/>
              <a:t>Sorgu</a:t>
            </a:r>
            <a:r>
              <a:rPr lang="en-US" sz="1800" b="1" dirty="0"/>
              <a:t> </a:t>
            </a:r>
            <a:r>
              <a:rPr lang="en-US" sz="1800" b="1" dirty="0" err="1"/>
              <a:t>verisi</a:t>
            </a:r>
            <a:r>
              <a:rPr lang="en-US" sz="1800" b="1" dirty="0"/>
              <a:t>): </a:t>
            </a:r>
            <a:r>
              <a:rPr lang="en-US" sz="1800" dirty="0" err="1"/>
              <a:t>Yapılan</a:t>
            </a:r>
            <a:r>
              <a:rPr lang="en-US" sz="1800" dirty="0"/>
              <a:t> </a:t>
            </a:r>
            <a:r>
              <a:rPr lang="en-US" sz="1800" dirty="0" err="1"/>
              <a:t>sorguda</a:t>
            </a:r>
            <a:r>
              <a:rPr lang="en-US" sz="1800" dirty="0"/>
              <a:t> </a:t>
            </a:r>
            <a:r>
              <a:rPr lang="en-US" sz="1800" dirty="0" err="1"/>
              <a:t>gönderilen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. </a:t>
            </a:r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twit </a:t>
            </a:r>
            <a:r>
              <a:rPr lang="en-US" sz="1800" dirty="0" err="1"/>
              <a:t>atma</a:t>
            </a:r>
            <a:r>
              <a:rPr lang="en-US" sz="1800" dirty="0"/>
              <a:t> </a:t>
            </a:r>
            <a:r>
              <a:rPr lang="en-US" sz="1800" dirty="0" err="1"/>
              <a:t>sorgusu</a:t>
            </a:r>
            <a:r>
              <a:rPr lang="en-US" sz="1800" dirty="0"/>
              <a:t> </a:t>
            </a:r>
            <a:r>
              <a:rPr lang="en-US" sz="1800" dirty="0" err="1"/>
              <a:t>datası</a:t>
            </a:r>
            <a:r>
              <a:rPr lang="en-US" sz="1800" dirty="0"/>
              <a:t> : </a:t>
            </a:r>
            <a:r>
              <a:rPr lang="en-US" sz="1800" i="1" dirty="0">
                <a:hlinkClick r:id="rId2"/>
              </a:rPr>
              <a:t>https://api.twitter.com/1.1/statuses/update.json?status=Bu</a:t>
            </a:r>
            <a:r>
              <a:rPr lang="en-US" sz="1800" i="1" dirty="0"/>
              <a:t>%20Bir%20Test%20Twittidir</a:t>
            </a:r>
            <a:r>
              <a:rPr lang="en-US" sz="1800" i="1" dirty="0" smtClean="0"/>
              <a:t>.</a:t>
            </a:r>
            <a:endParaRPr lang="tr-TR" sz="1800" i="1" dirty="0" smtClean="0"/>
          </a:p>
          <a:p>
            <a:pPr algn="l"/>
            <a:endParaRPr lang="tr-TR" sz="1800" i="1" dirty="0"/>
          </a:p>
          <a:p>
            <a:pPr algn="l"/>
            <a:r>
              <a:rPr lang="en-US" sz="1800" b="1" dirty="0" err="1"/>
              <a:t>Parametre</a:t>
            </a:r>
            <a:r>
              <a:rPr lang="en-US" sz="1800" b="1" dirty="0"/>
              <a:t>:</a:t>
            </a:r>
            <a:r>
              <a:rPr lang="en-US" sz="1800" dirty="0"/>
              <a:t> </a:t>
            </a:r>
            <a:r>
              <a:rPr lang="en-US" sz="1800" dirty="0" err="1"/>
              <a:t>API’ye</a:t>
            </a:r>
            <a:r>
              <a:rPr lang="en-US" sz="1800" dirty="0"/>
              <a:t> </a:t>
            </a:r>
            <a:r>
              <a:rPr lang="en-US" sz="1800" dirty="0" err="1"/>
              <a:t>gönderdiğiniz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,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paramatredir</a:t>
            </a:r>
            <a:r>
              <a:rPr lang="en-US" sz="1800" dirty="0"/>
              <a:t>. “status” </a:t>
            </a:r>
            <a:r>
              <a:rPr lang="en-US" sz="1800" dirty="0" err="1"/>
              <a:t>isimli</a:t>
            </a:r>
            <a:r>
              <a:rPr lang="en-US" sz="1800" dirty="0"/>
              <a:t> </a:t>
            </a:r>
            <a:r>
              <a:rPr lang="en-US" sz="1800" dirty="0" err="1"/>
              <a:t>parametre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Twit </a:t>
            </a:r>
            <a:r>
              <a:rPr lang="en-US" sz="1800" dirty="0" err="1"/>
              <a:t>metni</a:t>
            </a:r>
            <a:r>
              <a:rPr lang="en-US" sz="1800" dirty="0"/>
              <a:t> </a:t>
            </a:r>
            <a:r>
              <a:rPr lang="en-US" sz="1800" dirty="0" err="1"/>
              <a:t>iletilir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75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033" y="909122"/>
            <a:ext cx="8761413" cy="706964"/>
          </a:xfrm>
        </p:spPr>
        <p:txBody>
          <a:bodyPr/>
          <a:lstStyle/>
          <a:p>
            <a:r>
              <a:rPr lang="tr-TR" dirty="0" smtClean="0"/>
              <a:t>API TERİMLERİ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89705" y="2691728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cevabı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sitesinde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ekranda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yazdığınız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sırada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görürsünüz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anlaşılabilecek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twit’in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yayınlandığı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mesajını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birçok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Tarayıcılara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“html”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olarak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taratıcı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html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bizim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gözümüzle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incelediğimiz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görüntüye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dönüştürür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API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formatında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döner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Client/library/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Yazılımcının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API’ye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kolaylıkla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sorgu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yapabilmesi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hazır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kütüphaneleridir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Doğrulama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olduğunuzu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girişte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sorduğu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kullanıcı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şifre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bilmektedir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benzer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key”ler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1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66" y="1188821"/>
            <a:ext cx="8761413" cy="706964"/>
          </a:xfrm>
        </p:spPr>
        <p:txBody>
          <a:bodyPr/>
          <a:lstStyle/>
          <a:p>
            <a:r>
              <a:rPr lang="en-US" b="1" dirty="0"/>
              <a:t>TCP </a:t>
            </a:r>
            <a:r>
              <a:rPr lang="en-US" b="1" dirty="0" err="1"/>
              <a:t>Protokolü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312893"/>
            <a:ext cx="8663700" cy="4249271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smtClean="0"/>
              <a:t>TCP</a:t>
            </a:r>
            <a:r>
              <a:rPr lang="en-US" dirty="0"/>
              <a:t>, IP </a:t>
            </a:r>
            <a:r>
              <a:rPr lang="en-US" dirty="0" err="1"/>
              <a:t>yani</a:t>
            </a:r>
            <a:r>
              <a:rPr lang="en-US" dirty="0"/>
              <a:t> İnternet </a:t>
            </a:r>
            <a:r>
              <a:rPr lang="en-US" dirty="0" err="1"/>
              <a:t>Protokollerinden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sağlama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protokoldür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TCP </a:t>
            </a:r>
            <a:r>
              <a:rPr lang="en-US" dirty="0" err="1"/>
              <a:t>protokülünün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3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özetleyebiliriz</a:t>
            </a:r>
            <a:r>
              <a:rPr lang="en-US" dirty="0" smtClean="0"/>
              <a:t>: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1-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gerçekleştir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2-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transfer et.</a:t>
            </a:r>
          </a:p>
          <a:p>
            <a:pPr algn="l"/>
            <a:r>
              <a:rPr lang="en-US" dirty="0"/>
              <a:t>3-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tamamlanınca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sonlandır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TCP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duyduğumuz</a:t>
            </a:r>
            <a:r>
              <a:rPr lang="en-US" dirty="0"/>
              <a:t> HTTP, HTTPS, SMTP </a:t>
            </a:r>
            <a:r>
              <a:rPr lang="en-US" dirty="0" err="1"/>
              <a:t>ve</a:t>
            </a:r>
            <a:r>
              <a:rPr lang="en-US" dirty="0"/>
              <a:t> FTP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</a:t>
            </a:r>
            <a:r>
              <a:rPr lang="en-US" dirty="0"/>
              <a:t> </a:t>
            </a:r>
            <a:r>
              <a:rPr lang="en-US" dirty="0" err="1"/>
              <a:t>protokolleri</a:t>
            </a:r>
            <a:r>
              <a:rPr lang="en-US" dirty="0"/>
              <a:t> TCP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229" y="900802"/>
            <a:ext cx="8761413" cy="706964"/>
          </a:xfrm>
        </p:spPr>
        <p:txBody>
          <a:bodyPr/>
          <a:lstStyle/>
          <a:p>
            <a:r>
              <a:rPr lang="tr-TR" dirty="0" smtClean="0"/>
              <a:t>HTTP 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27124" y="2432443"/>
            <a:ext cx="109943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HTTP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web browser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web server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arasında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iletişim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kurmamızı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sağlayan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protokoldür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algn="l" defTabSz="914400">
              <a:buClrTx/>
              <a:buSzTx/>
            </a:pPr>
            <a:r>
              <a:rPr lang="en-US" sz="1800" b="1" i="1" dirty="0">
                <a:latin typeface="+mj-lt"/>
              </a:rPr>
              <a:t>GET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metodu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ile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sorgu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metinleri</a:t>
            </a:r>
            <a:r>
              <a:rPr lang="en-US" sz="1800" i="1" dirty="0">
                <a:latin typeface="+mj-lt"/>
              </a:rPr>
              <a:t> URL </a:t>
            </a:r>
            <a:r>
              <a:rPr lang="en-US" sz="1800" i="1" dirty="0" err="1">
                <a:latin typeface="+mj-lt"/>
              </a:rPr>
              <a:t>içinde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gönderilebilir</a:t>
            </a:r>
            <a:r>
              <a:rPr lang="en-US" sz="1800" i="1" dirty="0">
                <a:latin typeface="+mj-lt"/>
              </a:rPr>
              <a:t>.</a:t>
            </a:r>
            <a:r>
              <a:rPr lang="en-US" sz="1800" dirty="0">
                <a:latin typeface="+mj-lt"/>
              </a:rPr>
              <a:t> </a:t>
            </a:r>
            <a:r>
              <a:rPr lang="en-US" sz="1800" dirty="0" err="1">
                <a:latin typeface="+mj-lt"/>
              </a:rPr>
              <a:t>Bunun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önemli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faydası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kullanıcıların</a:t>
            </a:r>
            <a:r>
              <a:rPr lang="en-US" sz="1800" dirty="0">
                <a:latin typeface="+mj-lt"/>
              </a:rPr>
              <a:t> bookmark </a:t>
            </a:r>
            <a:r>
              <a:rPr lang="en-US" sz="1800" dirty="0" err="1">
                <a:latin typeface="+mj-lt"/>
              </a:rPr>
              <a:t>edebilmeleri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sorguyu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içeren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daha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sonra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gönderebilmelerini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sağlaması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önceki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sorguların</a:t>
            </a:r>
            <a:r>
              <a:rPr lang="en-US" sz="1800" dirty="0">
                <a:latin typeface="+mj-lt"/>
              </a:rPr>
              <a:t> “</a:t>
            </a:r>
            <a:r>
              <a:rPr lang="en-US" sz="1800" dirty="0" err="1">
                <a:latin typeface="+mj-lt"/>
              </a:rPr>
              <a:t>geri</a:t>
            </a:r>
            <a:r>
              <a:rPr lang="en-US" sz="1800" dirty="0">
                <a:latin typeface="+mj-lt"/>
              </a:rPr>
              <a:t>” </a:t>
            </a:r>
            <a:r>
              <a:rPr lang="en-US" sz="1800" dirty="0" err="1">
                <a:latin typeface="+mj-lt"/>
              </a:rPr>
              <a:t>tuşu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tarayıcı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geçmişinden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çağrılarak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aynı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sayfalara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ulaşabilmeleridir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Güvenlik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açısından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ekranda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görüntüleniyor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olması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URL’in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hedefine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ulaşıncaya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kadar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hedef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sunucu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üzerinde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iz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kayıtlarında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görülebilmesi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parametrelerin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gizlilik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ihtiyacı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varsa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sıkıntı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yaratabilir</a:t>
            </a:r>
            <a:r>
              <a:rPr lang="en-US" sz="1800" dirty="0">
                <a:latin typeface="+mj-lt"/>
              </a:rPr>
              <a:t>. Bu </a:t>
            </a:r>
            <a:r>
              <a:rPr lang="en-US" sz="1800" dirty="0" err="1">
                <a:latin typeface="+mj-lt"/>
              </a:rPr>
              <a:t>nedenlerle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hassas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isteklerin</a:t>
            </a:r>
            <a:r>
              <a:rPr lang="en-US" sz="1800" dirty="0">
                <a:latin typeface="+mj-lt"/>
              </a:rPr>
              <a:t> </a:t>
            </a:r>
            <a:r>
              <a:rPr lang="en-US" sz="1800" i="1" dirty="0">
                <a:latin typeface="+mj-lt"/>
              </a:rPr>
              <a:t>GET </a:t>
            </a:r>
            <a:r>
              <a:rPr lang="en-US" sz="1800" dirty="0" err="1">
                <a:latin typeface="+mj-lt"/>
              </a:rPr>
              <a:t>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gönderilmemelidir</a:t>
            </a:r>
            <a:r>
              <a:rPr lang="en-US" sz="1800" dirty="0"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71" y="4834887"/>
            <a:ext cx="5182665" cy="19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550" y="952153"/>
            <a:ext cx="8761413" cy="706964"/>
          </a:xfrm>
        </p:spPr>
        <p:txBody>
          <a:bodyPr/>
          <a:lstStyle/>
          <a:p>
            <a:r>
              <a:rPr lang="tr-TR" dirty="0" smtClean="0"/>
              <a:t>HTTP POST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17477" y="2729379"/>
            <a:ext cx="6314843" cy="347768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POST:</a:t>
            </a:r>
            <a:r>
              <a:rPr lang="en-US" sz="1800" dirty="0"/>
              <a:t> Bu </a:t>
            </a:r>
            <a:r>
              <a:rPr lang="en-US" sz="1800" dirty="0" err="1"/>
              <a:t>metod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sunucuya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yazdırabilirsiniz</a:t>
            </a:r>
            <a:r>
              <a:rPr lang="en-US" sz="1800" dirty="0"/>
              <a:t>. Bu </a:t>
            </a:r>
            <a:r>
              <a:rPr lang="en-US" sz="1800" dirty="0" err="1"/>
              <a:t>metodla</a:t>
            </a:r>
            <a:r>
              <a:rPr lang="en-US" sz="1800" dirty="0"/>
              <a:t> </a:t>
            </a:r>
            <a:r>
              <a:rPr lang="en-US" sz="1800" dirty="0" err="1"/>
              <a:t>istek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hem URL </a:t>
            </a:r>
            <a:r>
              <a:rPr lang="en-US" sz="1800" dirty="0" err="1"/>
              <a:t>içinde</a:t>
            </a:r>
            <a:r>
              <a:rPr lang="en-US" sz="1800" dirty="0"/>
              <a:t> hem de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gönderilebilir</a:t>
            </a:r>
            <a:r>
              <a:rPr lang="en-US" sz="1800" dirty="0"/>
              <a:t>. </a:t>
            </a:r>
            <a:r>
              <a:rPr lang="en-US" sz="1800" dirty="0" err="1"/>
              <a:t>Sadece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gövdesinin</a:t>
            </a:r>
            <a:r>
              <a:rPr lang="en-US" sz="1800" dirty="0"/>
              <a:t> </a:t>
            </a:r>
            <a:r>
              <a:rPr lang="en-US" sz="1800" dirty="0" err="1"/>
              <a:t>kullanımı</a:t>
            </a:r>
            <a:r>
              <a:rPr lang="en-US" sz="1800" dirty="0"/>
              <a:t> </a:t>
            </a:r>
            <a:r>
              <a:rPr lang="en-US" sz="1800" dirty="0" err="1"/>
              <a:t>yukarıda</a:t>
            </a:r>
            <a:r>
              <a:rPr lang="en-US" sz="1800" dirty="0"/>
              <a:t> </a:t>
            </a:r>
            <a:r>
              <a:rPr lang="en-US" sz="1800" dirty="0" err="1"/>
              <a:t>sayılan</a:t>
            </a:r>
            <a:r>
              <a:rPr lang="en-US" sz="1800" dirty="0"/>
              <a:t> </a:t>
            </a:r>
            <a:r>
              <a:rPr lang="en-US" sz="1800" dirty="0" err="1"/>
              <a:t>riskleri</a:t>
            </a:r>
            <a:r>
              <a:rPr lang="en-US" sz="1800" dirty="0"/>
              <a:t> </a:t>
            </a:r>
            <a:r>
              <a:rPr lang="en-US" sz="1800" dirty="0" err="1"/>
              <a:t>engelleyecektir</a:t>
            </a:r>
            <a:r>
              <a:rPr lang="en-US" sz="1800" dirty="0"/>
              <a:t>. </a:t>
            </a:r>
            <a:r>
              <a:rPr lang="en-US" sz="1800" dirty="0" err="1"/>
              <a:t>Tarayıcılar</a:t>
            </a:r>
            <a:r>
              <a:rPr lang="en-US" sz="1800" dirty="0"/>
              <a:t> </a:t>
            </a:r>
            <a:r>
              <a:rPr lang="en-US" sz="1800" dirty="0" err="1"/>
              <a:t>geri</a:t>
            </a:r>
            <a:r>
              <a:rPr lang="en-US" sz="1800" dirty="0"/>
              <a:t> </a:t>
            </a:r>
            <a:r>
              <a:rPr lang="en-US" sz="1800" dirty="0" err="1"/>
              <a:t>butonuna</a:t>
            </a:r>
            <a:r>
              <a:rPr lang="en-US" sz="1800" dirty="0"/>
              <a:t> </a:t>
            </a:r>
            <a:r>
              <a:rPr lang="en-US" sz="1800" dirty="0" err="1"/>
              <a:t>basıldığında</a:t>
            </a:r>
            <a:r>
              <a:rPr lang="en-US" sz="1800" dirty="0"/>
              <a:t> POST </a:t>
            </a:r>
            <a:r>
              <a:rPr lang="en-US" sz="1800" dirty="0" err="1"/>
              <a:t>isteğinin</a:t>
            </a:r>
            <a:r>
              <a:rPr lang="en-US" sz="1800" dirty="0"/>
              <a:t> </a:t>
            </a:r>
            <a:r>
              <a:rPr lang="en-US" sz="1800" dirty="0" err="1"/>
              <a:t>mesaj</a:t>
            </a:r>
            <a:r>
              <a:rPr lang="en-US" sz="1800" dirty="0"/>
              <a:t> </a:t>
            </a:r>
            <a:r>
              <a:rPr lang="en-US" sz="1800" dirty="0" err="1"/>
              <a:t>gövdesinde</a:t>
            </a:r>
            <a:r>
              <a:rPr lang="en-US" sz="1800" dirty="0"/>
              <a:t> </a:t>
            </a:r>
            <a:r>
              <a:rPr lang="en-US" sz="1800" dirty="0" err="1"/>
              <a:t>yer</a:t>
            </a:r>
            <a:r>
              <a:rPr lang="en-US" sz="1800" dirty="0"/>
              <a:t> </a:t>
            </a:r>
            <a:r>
              <a:rPr lang="en-US" sz="1800" dirty="0" err="1"/>
              <a:t>alan</a:t>
            </a:r>
            <a:r>
              <a:rPr lang="en-US" sz="1800" dirty="0"/>
              <a:t> </a:t>
            </a:r>
            <a:r>
              <a:rPr lang="en-US" sz="1800" dirty="0" err="1"/>
              <a:t>parametreleri</a:t>
            </a:r>
            <a:r>
              <a:rPr lang="en-US" sz="1800" dirty="0"/>
              <a:t> </a:t>
            </a:r>
            <a:r>
              <a:rPr lang="en-US" sz="1800" dirty="0" err="1"/>
              <a:t>tekrar</a:t>
            </a:r>
            <a:r>
              <a:rPr lang="en-US" sz="1800" dirty="0"/>
              <a:t> </a:t>
            </a:r>
            <a:r>
              <a:rPr lang="en-US" sz="1800" dirty="0" err="1"/>
              <a:t>göndermek</a:t>
            </a:r>
            <a:r>
              <a:rPr lang="en-US" sz="1800" dirty="0"/>
              <a:t> </a:t>
            </a:r>
            <a:r>
              <a:rPr lang="en-US" sz="1800" dirty="0" err="1"/>
              <a:t>isteyip</a:t>
            </a:r>
            <a:r>
              <a:rPr lang="en-US" sz="1800" dirty="0"/>
              <a:t> </a:t>
            </a:r>
            <a:r>
              <a:rPr lang="en-US" sz="1800" dirty="0" err="1"/>
              <a:t>istemedimizi</a:t>
            </a:r>
            <a:r>
              <a:rPr lang="en-US" sz="1800" dirty="0"/>
              <a:t> </a:t>
            </a:r>
            <a:r>
              <a:rPr lang="en-US" sz="1800" dirty="0" err="1"/>
              <a:t>sorarlar</a:t>
            </a:r>
            <a:r>
              <a:rPr lang="en-US" sz="1800" dirty="0"/>
              <a:t>. </a:t>
            </a:r>
            <a:r>
              <a:rPr lang="en-US" sz="1800" dirty="0" err="1"/>
              <a:t>Bunun</a:t>
            </a:r>
            <a:r>
              <a:rPr lang="en-US" sz="1800" dirty="0"/>
              <a:t> </a:t>
            </a:r>
            <a:r>
              <a:rPr lang="en-US" sz="1800" dirty="0" err="1"/>
              <a:t>temel</a:t>
            </a:r>
            <a:r>
              <a:rPr lang="en-US" sz="1800" dirty="0"/>
              <a:t> </a:t>
            </a:r>
            <a:r>
              <a:rPr lang="en-US" sz="1800" dirty="0" err="1"/>
              <a:t>nedeni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işlemi</a:t>
            </a:r>
            <a:r>
              <a:rPr lang="en-US" sz="1800" dirty="0"/>
              <a:t> </a:t>
            </a:r>
            <a:r>
              <a:rPr lang="en-US" sz="1800" dirty="0" err="1"/>
              <a:t>yanlışlıkla</a:t>
            </a:r>
            <a:r>
              <a:rPr lang="en-US" sz="1800" dirty="0"/>
              <a:t> </a:t>
            </a:r>
            <a:r>
              <a:rPr lang="en-US" sz="1800" dirty="0" err="1"/>
              <a:t>birden</a:t>
            </a:r>
            <a:r>
              <a:rPr lang="en-US" sz="1800" dirty="0"/>
              <a:t> </a:t>
            </a:r>
            <a:r>
              <a:rPr lang="en-US" sz="1800" dirty="0" err="1"/>
              <a:t>fazla</a:t>
            </a:r>
            <a:r>
              <a:rPr lang="en-US" sz="1800" dirty="0"/>
              <a:t> </a:t>
            </a:r>
            <a:r>
              <a:rPr lang="en-US" sz="1800" dirty="0" err="1"/>
              <a:t>yapmayı</a:t>
            </a:r>
            <a:r>
              <a:rPr lang="en-US" sz="1800" dirty="0"/>
              <a:t> </a:t>
            </a:r>
            <a:r>
              <a:rPr lang="en-US" sz="1800" dirty="0" err="1"/>
              <a:t>engellemektir</a:t>
            </a:r>
            <a:r>
              <a:rPr lang="en-US" sz="1800" dirty="0"/>
              <a:t>. Bu </a:t>
            </a:r>
            <a:r>
              <a:rPr lang="en-US" sz="1800" dirty="0" err="1"/>
              <a:t>özellik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de </a:t>
            </a:r>
            <a:r>
              <a:rPr lang="en-US" sz="1800" dirty="0" err="1"/>
              <a:t>güvenlik</a:t>
            </a:r>
            <a:r>
              <a:rPr lang="en-US" sz="1800" dirty="0"/>
              <a:t> </a:t>
            </a:r>
            <a:r>
              <a:rPr lang="en-US" sz="1800" dirty="0" err="1"/>
              <a:t>gerekçeleriyle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işlem</a:t>
            </a:r>
            <a:r>
              <a:rPr lang="en-US" sz="1800" dirty="0"/>
              <a:t> </a:t>
            </a:r>
            <a:r>
              <a:rPr lang="en-US" sz="1800" dirty="0" err="1"/>
              <a:t>gerçekleştirileceğinde</a:t>
            </a:r>
            <a:r>
              <a:rPr lang="en-US" sz="1800" dirty="0"/>
              <a:t> POST </a:t>
            </a:r>
            <a:r>
              <a:rPr lang="en-US" sz="1800" dirty="0" err="1"/>
              <a:t>metodunun</a:t>
            </a:r>
            <a:r>
              <a:rPr lang="en-US" sz="1800" dirty="0"/>
              <a:t> </a:t>
            </a:r>
            <a:r>
              <a:rPr lang="en-US" sz="1800" dirty="0" err="1"/>
              <a:t>kullanılması</a:t>
            </a:r>
            <a:r>
              <a:rPr lang="en-US" sz="1800" dirty="0"/>
              <a:t> </a:t>
            </a:r>
            <a:r>
              <a:rPr lang="en-US" sz="1800" dirty="0" err="1"/>
              <a:t>önerilir</a:t>
            </a:r>
            <a:r>
              <a:rPr lang="en-US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44" y="2990805"/>
            <a:ext cx="4333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1760</Words>
  <Application>Microsoft Office PowerPoint</Application>
  <PresentationFormat>Widescreen</PresentationFormat>
  <Paragraphs>144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medium-content-serif-font</vt:lpstr>
      <vt:lpstr>Wingdings 3</vt:lpstr>
      <vt:lpstr>Ion Boardroom</vt:lpstr>
      <vt:lpstr>Yazılım Testi ve Otomasyonu</vt:lpstr>
      <vt:lpstr>Konular</vt:lpstr>
      <vt:lpstr>API (Application Programming Interface) </vt:lpstr>
      <vt:lpstr>API neden kullanılır?</vt:lpstr>
      <vt:lpstr>API TERİMLERİ</vt:lpstr>
      <vt:lpstr>API TERİMLERİ</vt:lpstr>
      <vt:lpstr>TCP Protokolü </vt:lpstr>
      <vt:lpstr>HTTP GET</vt:lpstr>
      <vt:lpstr>HTTP POST</vt:lpstr>
      <vt:lpstr>Web Servisler</vt:lpstr>
      <vt:lpstr>Neden Web Service Kullanmalıyız? </vt:lpstr>
      <vt:lpstr>SOAP(Simple Object Access Protocol) </vt:lpstr>
      <vt:lpstr>SOAP – Request / Response</vt:lpstr>
      <vt:lpstr>REST (Representational State Transfer)</vt:lpstr>
      <vt:lpstr>Restful Web Servis</vt:lpstr>
      <vt:lpstr>RESTFUL – Request / Response</vt:lpstr>
      <vt:lpstr>RESTful vs SOAP?</vt:lpstr>
      <vt:lpstr>API Testing </vt:lpstr>
      <vt:lpstr>API Test Türleri </vt:lpstr>
      <vt:lpstr>API Test Sürecinin Yararları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2020-04-19T08:26:27Z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