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9" r:id="rId6"/>
    <p:sldId id="316" r:id="rId7"/>
    <p:sldId id="317" r:id="rId8"/>
    <p:sldId id="318" r:id="rId9"/>
    <p:sldId id="319" r:id="rId10"/>
    <p:sldId id="320" r:id="rId11"/>
    <p:sldId id="299" r:id="rId12"/>
    <p:sldId id="313" r:id="rId13"/>
    <p:sldId id="314" r:id="rId14"/>
    <p:sldId id="315" r:id="rId15"/>
    <p:sldId id="321" r:id="rId16"/>
    <p:sldId id="322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488" autoAdjust="0"/>
  </p:normalViewPr>
  <p:slideViewPr>
    <p:cSldViewPr snapToGrid="0">
      <p:cViewPr varScale="1">
        <p:scale>
          <a:sx n="79" d="100"/>
          <a:sy n="79" d="100"/>
        </p:scale>
        <p:origin x="17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03/03/2020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03/03/2020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Pair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71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1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69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SonarQube</a:t>
            </a:r>
            <a:r>
              <a:rPr lang="en-US" dirty="0" smtClean="0"/>
              <a:t> </a:t>
            </a:r>
            <a:r>
              <a:rPr lang="en-US" dirty="0" err="1" smtClean="0"/>
              <a:t>desteklediği</a:t>
            </a:r>
            <a:r>
              <a:rPr lang="en-US" dirty="0" smtClean="0"/>
              <a:t> her </a:t>
            </a:r>
            <a:r>
              <a:rPr lang="en-US" dirty="0" err="1" smtClean="0"/>
              <a:t>programlama</a:t>
            </a:r>
            <a:r>
              <a:rPr lang="en-US" dirty="0" smtClean="0"/>
              <a:t> </a:t>
            </a:r>
            <a:r>
              <a:rPr lang="en-US" dirty="0" err="1" smtClean="0"/>
              <a:t>dili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 </a:t>
            </a:r>
            <a:r>
              <a:rPr lang="en-US" b="1" dirty="0" smtClean="0"/>
              <a:t>default (</a:t>
            </a:r>
            <a:r>
              <a:rPr lang="en-US" b="1" dirty="0" err="1" smtClean="0"/>
              <a:t>ön</a:t>
            </a:r>
            <a:r>
              <a:rPr lang="en-US" b="1" dirty="0" smtClean="0"/>
              <a:t> </a:t>
            </a:r>
            <a:r>
              <a:rPr lang="en-US" b="1" dirty="0" err="1" smtClean="0"/>
              <a:t>tanımlı</a:t>
            </a:r>
            <a:r>
              <a:rPr lang="en-US" b="1" dirty="0" smtClean="0"/>
              <a:t>) </a:t>
            </a:r>
            <a:r>
              <a:rPr lang="en-US" dirty="0" err="1" smtClean="0"/>
              <a:t>olarak</a:t>
            </a:r>
            <a:r>
              <a:rPr lang="en-US" dirty="0" smtClean="0"/>
              <a:t>, </a:t>
            </a:r>
            <a:r>
              <a:rPr lang="en-US" b="1" dirty="0" smtClean="0"/>
              <a:t>Quality Profile</a:t>
            </a:r>
            <a:r>
              <a:rPr lang="en-US" dirty="0" smtClean="0"/>
              <a:t>, </a:t>
            </a:r>
            <a:r>
              <a:rPr lang="en-US" b="1" dirty="0" smtClean="0"/>
              <a:t>Rules </a:t>
            </a:r>
            <a:r>
              <a:rPr lang="en-US" dirty="0" err="1" smtClean="0"/>
              <a:t>ve</a:t>
            </a:r>
            <a:r>
              <a:rPr lang="en-US" dirty="0" smtClean="0"/>
              <a:t> </a:t>
            </a:r>
            <a:r>
              <a:rPr lang="en-US" b="1" dirty="0" smtClean="0"/>
              <a:t>Quality Gate</a:t>
            </a:r>
            <a:r>
              <a:rPr lang="en-US" dirty="0" smtClean="0"/>
              <a:t> </a:t>
            </a:r>
            <a:r>
              <a:rPr lang="en-US" dirty="0" err="1" smtClean="0"/>
              <a:t>tanımlamalarına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03/03/2020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istanbul.io/kurumsal-yazilim/" TargetMode="External"/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Yazılım Testi ve Otomasyonu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Handan yarıcı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12473" y="4923354"/>
            <a:ext cx="3389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handanyarici@gmail.com</a:t>
            </a:r>
          </a:p>
        </p:txBody>
      </p:sp>
      <p:pic>
        <p:nvPicPr>
          <p:cNvPr id="7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44542" y="5011634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84" y="5302900"/>
            <a:ext cx="253825" cy="32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312473" y="5320434"/>
            <a:ext cx="323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linkedin.com/in/handanyarici</a:t>
            </a:r>
          </a:p>
        </p:txBody>
      </p:sp>
      <p:pic>
        <p:nvPicPr>
          <p:cNvPr id="1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734" y="5618921"/>
            <a:ext cx="1016526" cy="5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8282690" y="5726010"/>
            <a:ext cx="318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github.com/handanyarici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697" y="1028069"/>
            <a:ext cx="8761413" cy="706964"/>
          </a:xfrm>
        </p:spPr>
        <p:txBody>
          <a:bodyPr/>
          <a:lstStyle/>
          <a:p>
            <a:r>
              <a:rPr lang="tr-TR" dirty="0" smtClean="0"/>
              <a:t>Statik Analiz Aracı - </a:t>
            </a:r>
            <a:r>
              <a:rPr lang="tr-TR" dirty="0" err="1" smtClean="0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, Java, C #, JavaScript, </a:t>
            </a:r>
            <a:r>
              <a:rPr lang="en-US" dirty="0" err="1"/>
              <a:t>TypeScript</a:t>
            </a:r>
            <a:r>
              <a:rPr lang="en-US" dirty="0"/>
              <a:t>, C / C ++, COBOL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fazlası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25+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dilinde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, </a:t>
            </a:r>
            <a:r>
              <a:rPr lang="en-US" dirty="0" err="1"/>
              <a:t>kodlardan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kokuların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açıklarının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analiziyle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incelemeler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platformdur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err="1" smtClean="0"/>
              <a:t>Statik</a:t>
            </a:r>
            <a:r>
              <a:rPr lang="en-US" dirty="0" smtClean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de </a:t>
            </a:r>
            <a:r>
              <a:rPr lang="en-US" dirty="0" err="1"/>
              <a:t>yapılabilmesine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miktarda</a:t>
            </a:r>
            <a:r>
              <a:rPr lang="en-US" dirty="0"/>
              <a:t> </a:t>
            </a:r>
            <a:r>
              <a:rPr lang="en-US" dirty="0" err="1"/>
              <a:t>kodla</a:t>
            </a:r>
            <a:r>
              <a:rPr lang="en-US" dirty="0"/>
              <a:t> </a:t>
            </a:r>
            <a:r>
              <a:rPr lang="en-US" dirty="0" err="1"/>
              <a:t>uğraşırken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zaman </a:t>
            </a:r>
            <a:r>
              <a:rPr lang="en-US" dirty="0" err="1"/>
              <a:t>alabilir</a:t>
            </a:r>
            <a:r>
              <a:rPr lang="en-US" dirty="0"/>
              <a:t>. </a:t>
            </a:r>
            <a:r>
              <a:rPr lang="en-US" dirty="0" err="1"/>
              <a:t>Birbirlerinin</a:t>
            </a:r>
            <a:r>
              <a:rPr lang="en-US" dirty="0"/>
              <a:t> </a:t>
            </a:r>
            <a:r>
              <a:rPr lang="en-US" dirty="0" err="1"/>
              <a:t>çalışmalarını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dirty="0" err="1">
                <a:hlinkClick r:id="rId3"/>
              </a:rPr>
              <a:t>geliştirici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ekibine</a:t>
            </a:r>
            <a:r>
              <a:rPr lang="en-US" dirty="0"/>
              <a:t> </a:t>
            </a:r>
            <a:r>
              <a:rPr lang="en-US" dirty="0" err="1"/>
              <a:t>erişiminiz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bile,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pozitiflere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eğilimli</a:t>
            </a:r>
            <a:r>
              <a:rPr lang="en-US" dirty="0"/>
              <a:t> </a:t>
            </a:r>
            <a:r>
              <a:rPr lang="en-US" dirty="0" err="1"/>
              <a:t>olacaktır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70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17" y="1028069"/>
            <a:ext cx="8761413" cy="706964"/>
          </a:xfrm>
        </p:spPr>
        <p:txBody>
          <a:bodyPr/>
          <a:lstStyle/>
          <a:p>
            <a:r>
              <a:rPr lang="tr-TR" dirty="0" err="1" smtClean="0"/>
              <a:t>SonarQube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SonarQube</a:t>
            </a:r>
            <a:r>
              <a:rPr lang="en-US" dirty="0"/>
              <a:t> </a:t>
            </a:r>
            <a:r>
              <a:rPr lang="en-US" dirty="0" err="1" smtClean="0"/>
              <a:t>ekiplere</a:t>
            </a:r>
            <a:r>
              <a:rPr lang="en-US" dirty="0" smtClean="0"/>
              <a:t> </a:t>
            </a:r>
            <a:r>
              <a:rPr lang="en-US" dirty="0"/>
              <a:t>zaman </a:t>
            </a:r>
            <a:r>
              <a:rPr lang="en-US" dirty="0" err="1"/>
              <a:t>kazandırmasıyla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analizler</a:t>
            </a:r>
            <a:r>
              <a:rPr lang="en-US" dirty="0"/>
              <a:t> </a:t>
            </a:r>
            <a:r>
              <a:rPr lang="en-US" dirty="0" err="1"/>
              <a:t>sunuyor</a:t>
            </a:r>
            <a:r>
              <a:rPr lang="en-US" dirty="0"/>
              <a:t>.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tamamlandığında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kusurlarını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stili</a:t>
            </a:r>
            <a:r>
              <a:rPr lang="en-US" dirty="0"/>
              <a:t> </a:t>
            </a:r>
            <a:r>
              <a:rPr lang="en-US" dirty="0" err="1"/>
              <a:t>ihlallerini</a:t>
            </a:r>
            <a:r>
              <a:rPr lang="en-US" dirty="0"/>
              <a:t>,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grafiklerini</a:t>
            </a:r>
            <a:r>
              <a:rPr lang="en-US" dirty="0"/>
              <a:t>, </a:t>
            </a:r>
            <a:r>
              <a:rPr lang="en-US" dirty="0" err="1"/>
              <a:t>blokların</a:t>
            </a:r>
            <a:r>
              <a:rPr lang="en-US" dirty="0"/>
              <a:t>, </a:t>
            </a:r>
            <a:r>
              <a:rPr lang="en-US" dirty="0" err="1"/>
              <a:t>işlevlerin</a:t>
            </a:r>
            <a:r>
              <a:rPr lang="en-US" dirty="0"/>
              <a:t>, </a:t>
            </a:r>
            <a:r>
              <a:rPr lang="en-US" dirty="0" err="1"/>
              <a:t>sınıfların</a:t>
            </a:r>
            <a:r>
              <a:rPr lang="en-US" dirty="0"/>
              <a:t>, </a:t>
            </a:r>
            <a:r>
              <a:rPr lang="en-US" dirty="0" err="1"/>
              <a:t>dosyaların</a:t>
            </a:r>
            <a:r>
              <a:rPr lang="en-US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akışını</a:t>
            </a:r>
            <a:r>
              <a:rPr lang="en-US" dirty="0"/>
              <a:t> da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gösteriyor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73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150" y="1028069"/>
            <a:ext cx="8761413" cy="706964"/>
          </a:xfrm>
        </p:spPr>
        <p:txBody>
          <a:bodyPr/>
          <a:lstStyle/>
          <a:p>
            <a:r>
              <a:rPr lang="tr-TR" dirty="0" err="1" smtClean="0"/>
              <a:t>SonarQube</a:t>
            </a:r>
            <a:r>
              <a:rPr lang="tr-TR" dirty="0" smtClean="0"/>
              <a:t> Rapor Yorumlaması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3" y="1735033"/>
            <a:ext cx="7553127" cy="50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226" y="924900"/>
            <a:ext cx="8761413" cy="706964"/>
          </a:xfrm>
        </p:spPr>
        <p:txBody>
          <a:bodyPr/>
          <a:lstStyle/>
          <a:p>
            <a:r>
              <a:rPr lang="tr-TR" dirty="0" err="1" smtClean="0"/>
              <a:t>SonarQube</a:t>
            </a:r>
            <a:r>
              <a:rPr lang="tr-TR" dirty="0" smtClean="0"/>
              <a:t> Rapor Kategorileri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65632" y="2406650"/>
            <a:ext cx="10594848" cy="406730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tr-TR" sz="7200" b="1" dirty="0"/>
              <a:t>Bugs: </a:t>
            </a:r>
            <a:r>
              <a:rPr lang="en-US" sz="7200" dirty="0" err="1"/>
              <a:t>Projenizde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kategoriye</a:t>
            </a:r>
            <a:r>
              <a:rPr lang="en-US" sz="7200" dirty="0"/>
              <a:t> </a:t>
            </a:r>
            <a:r>
              <a:rPr lang="en-US" sz="7200" dirty="0" err="1"/>
              <a:t>alınan</a:t>
            </a:r>
            <a:r>
              <a:rPr lang="en-US" sz="7200" dirty="0"/>
              <a:t> </a:t>
            </a:r>
            <a:r>
              <a:rPr lang="en-US" sz="7200" dirty="0" err="1"/>
              <a:t>kodlarınız</a:t>
            </a:r>
            <a:r>
              <a:rPr lang="en-US" sz="7200" dirty="0"/>
              <a:t> </a:t>
            </a:r>
            <a:r>
              <a:rPr lang="en-US" sz="7200" dirty="0" err="1"/>
              <a:t>varsa</a:t>
            </a:r>
            <a:r>
              <a:rPr lang="en-US" sz="7200" dirty="0"/>
              <a:t> </a:t>
            </a:r>
            <a:r>
              <a:rPr lang="en-US" sz="7200" dirty="0" err="1"/>
              <a:t>bir</a:t>
            </a:r>
            <a:r>
              <a:rPr lang="en-US" sz="7200" dirty="0"/>
              <a:t> </a:t>
            </a:r>
            <a:r>
              <a:rPr lang="en-US" sz="7200" dirty="0" err="1"/>
              <a:t>şeylerin</a:t>
            </a:r>
            <a:r>
              <a:rPr lang="en-US" sz="7200" dirty="0"/>
              <a:t> </a:t>
            </a:r>
            <a:r>
              <a:rPr lang="en-US" sz="7200" dirty="0" err="1"/>
              <a:t>yanlış</a:t>
            </a:r>
            <a:r>
              <a:rPr lang="en-US" sz="7200" dirty="0"/>
              <a:t> </a:t>
            </a:r>
            <a:r>
              <a:rPr lang="en-US" sz="7200" dirty="0" err="1"/>
              <a:t>veya</a:t>
            </a:r>
            <a:r>
              <a:rPr lang="en-US" sz="7200" dirty="0"/>
              <a:t> </a:t>
            </a:r>
            <a:r>
              <a:rPr lang="en-US" sz="7200" dirty="0" err="1"/>
              <a:t>eksik</a:t>
            </a:r>
            <a:r>
              <a:rPr lang="en-US" sz="7200" dirty="0"/>
              <a:t> </a:t>
            </a:r>
            <a:r>
              <a:rPr lang="en-US" sz="7200" dirty="0" err="1"/>
              <a:t>olduğundan</a:t>
            </a:r>
            <a:r>
              <a:rPr lang="en-US" sz="7200" dirty="0"/>
              <a:t> </a:t>
            </a:r>
            <a:r>
              <a:rPr lang="en-US" sz="7200" dirty="0" err="1"/>
              <a:t>emin</a:t>
            </a:r>
            <a:r>
              <a:rPr lang="en-US" sz="7200" dirty="0"/>
              <a:t> </a:t>
            </a:r>
            <a:r>
              <a:rPr lang="en-US" sz="7200" dirty="0" err="1"/>
              <a:t>olabilirsiniz</a:t>
            </a:r>
            <a:r>
              <a:rPr lang="en-US" sz="7200" dirty="0"/>
              <a:t>.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düzeltilmezse</a:t>
            </a:r>
            <a:r>
              <a:rPr lang="en-US" sz="7200" dirty="0"/>
              <a:t> </a:t>
            </a:r>
            <a:r>
              <a:rPr lang="en-US" sz="7200" dirty="0" err="1"/>
              <a:t>ileride</a:t>
            </a:r>
            <a:r>
              <a:rPr lang="en-US" sz="7200" dirty="0"/>
              <a:t> </a:t>
            </a:r>
            <a:r>
              <a:rPr lang="en-US" sz="7200" dirty="0" err="1"/>
              <a:t>başınız</a:t>
            </a:r>
            <a:r>
              <a:rPr lang="en-US" sz="7200" dirty="0"/>
              <a:t> </a:t>
            </a:r>
            <a:r>
              <a:rPr lang="en-US" sz="7200" dirty="0" err="1"/>
              <a:t>ağrıyabilir</a:t>
            </a:r>
            <a:r>
              <a:rPr lang="en-US" sz="7200" dirty="0"/>
              <a:t>, </a:t>
            </a:r>
            <a:r>
              <a:rPr lang="en-US" sz="7200" dirty="0" err="1"/>
              <a:t>dolayısıyla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kategoriyi</a:t>
            </a:r>
            <a:r>
              <a:rPr lang="en-US" sz="7200" dirty="0"/>
              <a:t> </a:t>
            </a:r>
            <a:r>
              <a:rPr lang="en-US" sz="7200" dirty="0" err="1"/>
              <a:t>önemseyin</a:t>
            </a:r>
            <a:r>
              <a:rPr lang="en-US" sz="7200" dirty="0"/>
              <a:t>. </a:t>
            </a:r>
            <a:endParaRPr lang="tr-TR" sz="7200" dirty="0" smtClean="0"/>
          </a:p>
          <a:p>
            <a:pPr algn="l"/>
            <a:endParaRPr lang="tr-TR" sz="7200" dirty="0" smtClean="0"/>
          </a:p>
          <a:p>
            <a:pPr algn="l"/>
            <a:r>
              <a:rPr lang="en-US" sz="7200" b="1" dirty="0"/>
              <a:t>Vulnerabilities</a:t>
            </a:r>
            <a:r>
              <a:rPr lang="tr-TR" sz="7200" b="1" dirty="0"/>
              <a:t>: </a:t>
            </a:r>
            <a:r>
              <a:rPr lang="tr-TR" sz="7200" dirty="0"/>
              <a:t>Güvenlik zafiyetine sebebiyet verecek olan kod parçacıkları bu kategoride raporlanmaktadır. Yani bu kategoride en az </a:t>
            </a:r>
            <a:r>
              <a:rPr lang="tr-TR" sz="7200" dirty="0" err="1"/>
              <a:t>Bug</a:t>
            </a:r>
            <a:r>
              <a:rPr lang="tr-TR" sz="7200" dirty="0"/>
              <a:t> kategorisi kadar önemli</a:t>
            </a:r>
            <a:r>
              <a:rPr lang="tr-TR" sz="7200" dirty="0" smtClean="0"/>
              <a:t>.</a:t>
            </a:r>
          </a:p>
          <a:p>
            <a:pPr algn="l"/>
            <a:endParaRPr lang="tr-TR" sz="7200" dirty="0" smtClean="0"/>
          </a:p>
          <a:p>
            <a:pPr algn="l"/>
            <a:r>
              <a:rPr lang="en-US" sz="7200" b="1" dirty="0"/>
              <a:t>Code </a:t>
            </a:r>
            <a:r>
              <a:rPr lang="en-US" sz="7200" b="1" dirty="0" smtClean="0"/>
              <a:t>Smells</a:t>
            </a:r>
            <a:r>
              <a:rPr lang="tr-TR" sz="7200" b="1" dirty="0" smtClean="0"/>
              <a:t>: </a:t>
            </a:r>
            <a:r>
              <a:rPr lang="en-US" sz="7200" dirty="0"/>
              <a:t> </a:t>
            </a:r>
            <a:r>
              <a:rPr lang="tr-TR" sz="7200" dirty="0" err="1"/>
              <a:t>K</a:t>
            </a:r>
            <a:r>
              <a:rPr lang="en-US" sz="7200" dirty="0" smtClean="0"/>
              <a:t>od </a:t>
            </a:r>
            <a:r>
              <a:rPr lang="en-US" sz="7200" dirty="0" err="1"/>
              <a:t>okunabilirliği</a:t>
            </a:r>
            <a:r>
              <a:rPr lang="en-US" sz="7200" dirty="0"/>
              <a:t> </a:t>
            </a:r>
            <a:r>
              <a:rPr lang="en-US" sz="7200" dirty="0" err="1"/>
              <a:t>ve</a:t>
            </a:r>
            <a:r>
              <a:rPr lang="en-US" sz="7200" dirty="0"/>
              <a:t> </a:t>
            </a:r>
            <a:r>
              <a:rPr lang="en-US" sz="7200" dirty="0" err="1"/>
              <a:t>bakım</a:t>
            </a:r>
            <a:r>
              <a:rPr lang="en-US" sz="7200" dirty="0"/>
              <a:t> </a:t>
            </a:r>
            <a:r>
              <a:rPr lang="en-US" sz="7200" dirty="0" err="1"/>
              <a:t>maliyetleri</a:t>
            </a:r>
            <a:r>
              <a:rPr lang="en-US" sz="7200" dirty="0"/>
              <a:t> </a:t>
            </a:r>
            <a:r>
              <a:rPr lang="en-US" sz="7200" dirty="0" err="1"/>
              <a:t>açısından</a:t>
            </a:r>
            <a:r>
              <a:rPr lang="en-US" sz="7200" dirty="0"/>
              <a:t> </a:t>
            </a:r>
            <a:r>
              <a:rPr lang="en-US" sz="7200" dirty="0" err="1"/>
              <a:t>negatif</a:t>
            </a:r>
            <a:r>
              <a:rPr lang="en-US" sz="7200" dirty="0"/>
              <a:t> </a:t>
            </a:r>
            <a:r>
              <a:rPr lang="en-US" sz="7200" dirty="0" err="1"/>
              <a:t>etki</a:t>
            </a:r>
            <a:r>
              <a:rPr lang="en-US" sz="7200" dirty="0"/>
              <a:t> </a:t>
            </a:r>
            <a:r>
              <a:rPr lang="en-US" sz="7200" dirty="0" err="1"/>
              <a:t>yapabilecek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parçacıkları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kategoride</a:t>
            </a:r>
            <a:r>
              <a:rPr lang="en-US" sz="7200" dirty="0"/>
              <a:t> </a:t>
            </a:r>
            <a:r>
              <a:rPr lang="en-US" sz="7200" dirty="0" err="1" smtClean="0"/>
              <a:t>değerlendirilmekte</a:t>
            </a:r>
            <a:r>
              <a:rPr lang="tr-TR" sz="7200" dirty="0" err="1" smtClean="0"/>
              <a:t>dir</a:t>
            </a:r>
            <a:r>
              <a:rPr lang="en-US" sz="7200" dirty="0" smtClean="0"/>
              <a:t>.</a:t>
            </a:r>
            <a:endParaRPr lang="tr-TR" sz="7200" dirty="0" smtClean="0"/>
          </a:p>
          <a:p>
            <a:pPr algn="l"/>
            <a:endParaRPr lang="tr-TR" sz="7200" dirty="0" smtClean="0"/>
          </a:p>
          <a:p>
            <a:pPr algn="l"/>
            <a:r>
              <a:rPr lang="en-US" sz="7200" b="1" dirty="0" smtClean="0"/>
              <a:t>Coverage</a:t>
            </a:r>
            <a:r>
              <a:rPr lang="tr-TR" sz="7200" b="1" dirty="0" smtClean="0"/>
              <a:t>: </a:t>
            </a:r>
            <a:r>
              <a:rPr lang="en-US" sz="7200" dirty="0" err="1"/>
              <a:t>Buradan</a:t>
            </a:r>
            <a:r>
              <a:rPr lang="en-US" sz="7200" dirty="0"/>
              <a:t> </a:t>
            </a:r>
            <a:r>
              <a:rPr lang="en-US" sz="7200" dirty="0" err="1"/>
              <a:t>yazılan</a:t>
            </a:r>
            <a:r>
              <a:rPr lang="en-US" sz="7200" dirty="0"/>
              <a:t> </a:t>
            </a:r>
            <a:r>
              <a:rPr lang="en-US" sz="7200" dirty="0" err="1"/>
              <a:t>testlerin</a:t>
            </a:r>
            <a:r>
              <a:rPr lang="en-US" sz="7200" dirty="0"/>
              <a:t> </a:t>
            </a:r>
            <a:r>
              <a:rPr lang="en-US" sz="7200" dirty="0" err="1"/>
              <a:t>projenizin</a:t>
            </a:r>
            <a:r>
              <a:rPr lang="en-US" sz="7200" dirty="0"/>
              <a:t> ne </a:t>
            </a:r>
            <a:r>
              <a:rPr lang="en-US" sz="7200" dirty="0" err="1"/>
              <a:t>kadarını</a:t>
            </a:r>
            <a:r>
              <a:rPr lang="en-US" sz="7200" dirty="0"/>
              <a:t> cover </a:t>
            </a:r>
            <a:r>
              <a:rPr lang="en-US" sz="7200" dirty="0" err="1"/>
              <a:t>ettiğiniz</a:t>
            </a:r>
            <a:r>
              <a:rPr lang="en-US" sz="7200" dirty="0"/>
              <a:t> </a:t>
            </a:r>
            <a:r>
              <a:rPr lang="en-US" sz="7200" dirty="0" err="1"/>
              <a:t>görebilirsiniz</a:t>
            </a:r>
            <a:r>
              <a:rPr lang="en-US" sz="7200" dirty="0" smtClean="0"/>
              <a:t>.</a:t>
            </a:r>
            <a:endParaRPr lang="tr-TR" sz="7200" dirty="0" smtClean="0"/>
          </a:p>
          <a:p>
            <a:pPr algn="l"/>
            <a:endParaRPr lang="tr-TR" sz="7200" dirty="0" smtClean="0"/>
          </a:p>
          <a:p>
            <a:pPr algn="l"/>
            <a:r>
              <a:rPr lang="en-US" sz="7200" b="1" dirty="0" smtClean="0"/>
              <a:t>Duplications</a:t>
            </a:r>
            <a:r>
              <a:rPr lang="tr-TR" sz="7200" b="1" dirty="0" smtClean="0"/>
              <a:t>: </a:t>
            </a:r>
            <a:r>
              <a:rPr lang="en-US" sz="7200" dirty="0" err="1"/>
              <a:t>Proje</a:t>
            </a:r>
            <a:r>
              <a:rPr lang="en-US" sz="7200" dirty="0"/>
              <a:t> </a:t>
            </a:r>
            <a:r>
              <a:rPr lang="en-US" sz="7200" dirty="0" err="1"/>
              <a:t>genelinde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satırlarının</a:t>
            </a:r>
            <a:r>
              <a:rPr lang="en-US" sz="7200" dirty="0"/>
              <a:t> </a:t>
            </a:r>
            <a:r>
              <a:rPr lang="en-US" sz="7200" dirty="0" err="1"/>
              <a:t>toplam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satırına</a:t>
            </a:r>
            <a:r>
              <a:rPr lang="en-US" sz="7200" dirty="0"/>
              <a:t> </a:t>
            </a:r>
            <a:r>
              <a:rPr lang="en-US" sz="7200" dirty="0" err="1"/>
              <a:t>oranını</a:t>
            </a:r>
            <a:r>
              <a:rPr lang="en-US" sz="7200" dirty="0"/>
              <a:t> </a:t>
            </a:r>
            <a:r>
              <a:rPr lang="en-US" sz="7200" dirty="0" err="1"/>
              <a:t>ifade</a:t>
            </a:r>
            <a:r>
              <a:rPr lang="en-US" sz="7200" dirty="0"/>
              <a:t> </a:t>
            </a:r>
            <a:r>
              <a:rPr lang="en-US" sz="7200" dirty="0" err="1"/>
              <a:t>eder</a:t>
            </a:r>
            <a:r>
              <a:rPr lang="en-US" sz="7200" dirty="0"/>
              <a:t>. </a:t>
            </a:r>
            <a:r>
              <a:rPr lang="en-US" sz="7200" dirty="0" err="1"/>
              <a:t>Örneğin</a:t>
            </a:r>
            <a:r>
              <a:rPr lang="en-US" sz="7200" dirty="0"/>
              <a:t> 1000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kod</a:t>
            </a:r>
            <a:r>
              <a:rPr lang="en-US" sz="7200" dirty="0"/>
              <a:t> </a:t>
            </a:r>
            <a:r>
              <a:rPr lang="en-US" sz="7200" dirty="0" err="1"/>
              <a:t>içerisinde</a:t>
            </a:r>
            <a:r>
              <a:rPr lang="en-US" sz="7200" dirty="0"/>
              <a:t> </a:t>
            </a:r>
            <a:r>
              <a:rPr lang="en-US" sz="7200" dirty="0" err="1"/>
              <a:t>toplamda</a:t>
            </a:r>
            <a:r>
              <a:rPr lang="en-US" sz="7200" dirty="0"/>
              <a:t> 100 </a:t>
            </a:r>
            <a:r>
              <a:rPr lang="en-US" sz="7200" dirty="0" err="1"/>
              <a:t>satır</a:t>
            </a:r>
            <a:r>
              <a:rPr lang="en-US" sz="7200" dirty="0"/>
              <a:t> </a:t>
            </a:r>
            <a:r>
              <a:rPr lang="en-US" sz="7200" dirty="0" err="1"/>
              <a:t>eğer</a:t>
            </a:r>
            <a:r>
              <a:rPr lang="en-US" sz="7200" dirty="0"/>
              <a:t> </a:t>
            </a:r>
            <a:r>
              <a:rPr lang="en-US" sz="7200" dirty="0" err="1"/>
              <a:t>tekrarlı</a:t>
            </a:r>
            <a:r>
              <a:rPr lang="en-US" sz="7200" dirty="0"/>
              <a:t> </a:t>
            </a:r>
            <a:r>
              <a:rPr lang="en-US" sz="7200" dirty="0" err="1"/>
              <a:t>ise</a:t>
            </a:r>
            <a:r>
              <a:rPr lang="en-US" sz="7200" dirty="0"/>
              <a:t> </a:t>
            </a:r>
            <a:r>
              <a:rPr lang="en-US" sz="7200" dirty="0" err="1"/>
              <a:t>bu</a:t>
            </a:r>
            <a:r>
              <a:rPr lang="en-US" sz="7200" dirty="0"/>
              <a:t> </a:t>
            </a:r>
            <a:r>
              <a:rPr lang="en-US" sz="7200" dirty="0" err="1"/>
              <a:t>değer</a:t>
            </a:r>
            <a:r>
              <a:rPr lang="en-US" sz="7200" dirty="0"/>
              <a:t> %10 </a:t>
            </a:r>
            <a:r>
              <a:rPr lang="en-US" sz="7200" dirty="0" err="1"/>
              <a:t>olacaktır</a:t>
            </a:r>
            <a:r>
              <a:rPr lang="en-US" sz="7200" dirty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6543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127" y="1168740"/>
            <a:ext cx="8761413" cy="706964"/>
          </a:xfrm>
        </p:spPr>
        <p:txBody>
          <a:bodyPr/>
          <a:lstStyle/>
          <a:p>
            <a:r>
              <a:rPr lang="en-US" b="1" dirty="0"/>
              <a:t>Quality Gates, Quality Profiles </a:t>
            </a:r>
            <a:r>
              <a:rPr lang="en-US" b="1" dirty="0" err="1"/>
              <a:t>ve</a:t>
            </a:r>
            <a:r>
              <a:rPr lang="en-US" b="1" dirty="0"/>
              <a:t> Rules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Quality </a:t>
            </a:r>
            <a:r>
              <a:rPr lang="en-US" dirty="0" err="1"/>
              <a:t>Gate’ler</a:t>
            </a:r>
            <a:r>
              <a:rPr lang="en-US" dirty="0"/>
              <a:t> </a:t>
            </a:r>
            <a:r>
              <a:rPr lang="en-US" dirty="0" err="1"/>
              <a:t>projemizin</a:t>
            </a:r>
            <a:r>
              <a:rPr lang="en-US" dirty="0"/>
              <a:t> </a:t>
            </a:r>
            <a:r>
              <a:rPr lang="en-US" b="1" dirty="0"/>
              <a:t>production </a:t>
            </a:r>
            <a:r>
              <a:rPr lang="en-US" dirty="0" err="1"/>
              <a:t>ortamı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 </a:t>
            </a:r>
            <a:r>
              <a:rPr lang="en-US" dirty="0" err="1"/>
              <a:t>olmadığına</a:t>
            </a:r>
            <a:r>
              <a:rPr lang="en-US" dirty="0"/>
              <a:t> 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veren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en-US" dirty="0"/>
              <a:t> </a:t>
            </a:r>
            <a:r>
              <a:rPr lang="en-US" dirty="0" err="1"/>
              <a:t>dizileridir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değişle</a:t>
            </a:r>
            <a:r>
              <a:rPr lang="en-US" dirty="0"/>
              <a:t>,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raporunun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Passed</a:t>
            </a:r>
            <a:r>
              <a:rPr lang="en-US" dirty="0"/>
              <a:t>), </a:t>
            </a:r>
            <a:r>
              <a:rPr lang="en-US" dirty="0" err="1"/>
              <a:t>başarısız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(</a:t>
            </a:r>
            <a:r>
              <a:rPr lang="en-US" b="1" dirty="0"/>
              <a:t>Failed</a:t>
            </a:r>
            <a:r>
              <a:rPr lang="en-US" dirty="0"/>
              <a:t>) </a:t>
            </a:r>
            <a:r>
              <a:rPr lang="en-US" dirty="0" err="1"/>
              <a:t>olacağının</a:t>
            </a:r>
            <a:r>
              <a:rPr lang="en-US" dirty="0"/>
              <a:t> </a:t>
            </a:r>
            <a:r>
              <a:rPr lang="en-US" dirty="0" err="1"/>
              <a:t>belirlenmesi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08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462" y="900516"/>
            <a:ext cx="8761413" cy="706964"/>
          </a:xfrm>
        </p:spPr>
        <p:txBody>
          <a:bodyPr/>
          <a:lstStyle/>
          <a:p>
            <a:r>
              <a:rPr lang="tr-TR" dirty="0" err="1" smtClean="0"/>
              <a:t>Quality</a:t>
            </a:r>
            <a:r>
              <a:rPr lang="tr-TR" dirty="0" smtClean="0"/>
              <a:t> Profile, Rules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85" y="1813756"/>
            <a:ext cx="9236123" cy="49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870575" y="39297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nedir?  Kalite nedir?</a:t>
            </a:r>
            <a:endParaRPr lang="en-US" dirty="0"/>
          </a:p>
        </p:txBody>
      </p:sp>
      <p:sp>
        <p:nvSpPr>
          <p:cNvPr id="4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819759"/>
            <a:ext cx="3852000" cy="337053"/>
          </a:xfrm>
        </p:spPr>
        <p:txBody>
          <a:bodyPr>
            <a:noAutofit/>
          </a:bodyPr>
          <a:lstStyle/>
          <a:p>
            <a:r>
              <a:rPr lang="tr-TR" sz="1600" dirty="0"/>
              <a:t>Yazılım Test metodolojileri</a:t>
            </a:r>
            <a:endParaRPr lang="en-US" sz="1600" dirty="0"/>
          </a:p>
        </p:txBody>
      </p:sp>
      <p:sp>
        <p:nvSpPr>
          <p:cNvPr id="4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124641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Unit</a:t>
            </a:r>
            <a:r>
              <a:rPr lang="tr-TR" dirty="0" smtClean="0"/>
              <a:t> (Birim) Test - </a:t>
            </a:r>
            <a:r>
              <a:rPr lang="tr-TR" dirty="0" err="1" smtClean="0"/>
              <a:t>JUnit</a:t>
            </a:r>
            <a:endParaRPr lang="en-US" dirty="0"/>
          </a:p>
        </p:txBody>
      </p:sp>
      <p:sp>
        <p:nvSpPr>
          <p:cNvPr id="5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1673130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Statik Test ve Analiz – </a:t>
            </a:r>
            <a:r>
              <a:rPr lang="tr-TR" dirty="0" err="1" smtClean="0">
                <a:solidFill>
                  <a:srgbClr val="FF0000"/>
                </a:solidFill>
              </a:rPr>
              <a:t>Junit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Covarage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079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</a:t>
            </a:r>
            <a:r>
              <a:rPr lang="tr-TR" dirty="0" err="1" smtClean="0"/>
              <a:t>case</a:t>
            </a:r>
            <a:r>
              <a:rPr lang="tr-TR" dirty="0" smtClean="0"/>
              <a:t> dizayn teknikleri</a:t>
            </a:r>
            <a:endParaRPr lang="en-US" dirty="0"/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247342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strateji</a:t>
            </a:r>
            <a:endParaRPr lang="en-US" dirty="0"/>
          </a:p>
        </p:txBody>
      </p:sp>
      <p:sp>
        <p:nvSpPr>
          <p:cNvPr id="5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2901779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Çevik Yazılım – Farklı Alanlarda Test</a:t>
            </a:r>
            <a:endParaRPr lang="en-US" dirty="0"/>
          </a:p>
        </p:txBody>
      </p:sp>
      <p:sp>
        <p:nvSpPr>
          <p:cNvPr id="54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84250" y="3310238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API Testleri</a:t>
            </a:r>
            <a:endParaRPr lang="en-US" dirty="0"/>
          </a:p>
        </p:txBody>
      </p:sp>
      <p:sp>
        <p:nvSpPr>
          <p:cNvPr id="55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373859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Performans Testleri</a:t>
            </a:r>
            <a:endParaRPr lang="en-US" dirty="0"/>
          </a:p>
        </p:txBody>
      </p:sp>
      <p:sp>
        <p:nvSpPr>
          <p:cNvPr id="5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4191886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UI/UX Testleri</a:t>
            </a:r>
            <a:endParaRPr lang="en-US" dirty="0"/>
          </a:p>
        </p:txBody>
      </p:sp>
      <p:sp>
        <p:nvSpPr>
          <p:cNvPr id="5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56226" y="464354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Test Otomasyona Giriş </a:t>
            </a:r>
            <a:r>
              <a:rPr lang="tr-TR" dirty="0" err="1" smtClean="0"/>
              <a:t>Selenium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58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073534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Selenium</a:t>
            </a:r>
            <a:r>
              <a:rPr lang="tr-TR" dirty="0" smtClean="0"/>
              <a:t> Web Driver</a:t>
            </a:r>
            <a:endParaRPr lang="en-US" dirty="0"/>
          </a:p>
        </p:txBody>
      </p:sp>
      <p:sp>
        <p:nvSpPr>
          <p:cNvPr id="5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097026" y="5525192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Mobil Test Otomasyonu</a:t>
            </a:r>
            <a:endParaRPr lang="en-US" dirty="0"/>
          </a:p>
        </p:txBody>
      </p:sp>
      <p:sp>
        <p:nvSpPr>
          <p:cNvPr id="6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292563" y="5988433"/>
            <a:ext cx="3852000" cy="337053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 smtClean="0"/>
              <a:t>Appium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4974" y="1254084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en-US" dirty="0" err="1"/>
              <a:t>Statik</a:t>
            </a:r>
            <a:r>
              <a:rPr lang="en-US" dirty="0"/>
              <a:t> test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yürütülmeden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dokümanlarının</a:t>
            </a:r>
            <a:r>
              <a:rPr lang="en-US" dirty="0"/>
              <a:t> manual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geçirilmesidir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testler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testlere</a:t>
            </a:r>
            <a:r>
              <a:rPr lang="en-US" dirty="0"/>
              <a:t> </a:t>
            </a:r>
            <a:r>
              <a:rPr lang="en-US" dirty="0" err="1"/>
              <a:t>geçilmeden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yapılmalıdır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başlarında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</a:t>
            </a:r>
            <a:r>
              <a:rPr lang="en-US" dirty="0"/>
              <a:t> </a:t>
            </a:r>
            <a:r>
              <a:rPr lang="en-US" dirty="0" err="1"/>
              <a:t>yoluyla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hataların</a:t>
            </a:r>
            <a:r>
              <a:rPr lang="en-US" dirty="0"/>
              <a:t> </a:t>
            </a:r>
            <a:r>
              <a:rPr lang="en-US" dirty="0" err="1"/>
              <a:t>çözülmesi</a:t>
            </a:r>
            <a:r>
              <a:rPr lang="en-US" dirty="0"/>
              <a:t> </a:t>
            </a:r>
            <a:r>
              <a:rPr lang="en-US" dirty="0" err="1"/>
              <a:t>ilerleyen</a:t>
            </a:r>
            <a:r>
              <a:rPr lang="en-US" dirty="0"/>
              <a:t> </a:t>
            </a:r>
            <a:r>
              <a:rPr lang="en-US" dirty="0" err="1"/>
              <a:t>aşamalarda</a:t>
            </a:r>
            <a:r>
              <a:rPr lang="en-US" dirty="0"/>
              <a:t> </a:t>
            </a:r>
            <a:r>
              <a:rPr lang="en-US" dirty="0" err="1"/>
              <a:t>bulunmasından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 smtClean="0"/>
              <a:t>.</a:t>
            </a:r>
            <a:endParaRPr lang="tr-TR" dirty="0" smtClean="0"/>
          </a:p>
          <a:p>
            <a:pPr algn="l"/>
            <a:endParaRPr lang="en-US" dirty="0"/>
          </a:p>
          <a:p>
            <a:pPr algn="l"/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faktörü</a:t>
            </a:r>
            <a:r>
              <a:rPr lang="en-US" dirty="0"/>
              <a:t> </a:t>
            </a:r>
            <a:r>
              <a:rPr lang="en-US" dirty="0" err="1"/>
              <a:t>sebebiyle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aşamada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87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70" y="918318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9872" y="2194560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Gayri</a:t>
            </a:r>
            <a:r>
              <a:rPr lang="en-US" b="1" dirty="0"/>
              <a:t> </a:t>
            </a:r>
            <a:r>
              <a:rPr lang="en-US" b="1" dirty="0" err="1"/>
              <a:t>resmi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(Informal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kodun</a:t>
            </a:r>
            <a:r>
              <a:rPr lang="en-US" dirty="0"/>
              <a:t> </a:t>
            </a:r>
            <a:r>
              <a:rPr lang="en-US" dirty="0" err="1"/>
              <a:t>incelenmesidir</a:t>
            </a:r>
            <a:r>
              <a:rPr lang="en-US" dirty="0"/>
              <a:t>.</a:t>
            </a:r>
          </a:p>
          <a:p>
            <a:r>
              <a:rPr lang="en-US" dirty="0" err="1"/>
              <a:t>İnceleme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önerilerini</a:t>
            </a:r>
            <a:r>
              <a:rPr lang="en-US" dirty="0"/>
              <a:t>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kişiye</a:t>
            </a:r>
            <a:r>
              <a:rPr lang="en-US" dirty="0"/>
              <a:t> </a:t>
            </a:r>
            <a:r>
              <a:rPr lang="en-US" dirty="0" err="1"/>
              <a:t>bildirir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8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err="1">
                <a:latin typeface="medium-content-sans-serif-font"/>
              </a:rPr>
              <a:t>Üzerinden</a:t>
            </a:r>
            <a:r>
              <a:rPr lang="en-US" b="1" dirty="0">
                <a:latin typeface="medium-content-sans-serif-font"/>
              </a:rPr>
              <a:t> </a:t>
            </a:r>
            <a:r>
              <a:rPr lang="en-US" b="1" dirty="0" err="1">
                <a:latin typeface="medium-content-sans-serif-font"/>
              </a:rPr>
              <a:t>Geçme</a:t>
            </a:r>
            <a:r>
              <a:rPr lang="en-US" b="1" dirty="0">
                <a:latin typeface="medium-content-sans-serif-font"/>
              </a:rPr>
              <a:t> (Walkthrough)</a:t>
            </a:r>
          </a:p>
          <a:p>
            <a:pPr algn="l"/>
            <a:r>
              <a:rPr lang="en-US" dirty="0" err="1">
                <a:latin typeface="medium-content-serif-font"/>
              </a:rPr>
              <a:t>Planlı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olarak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ürünü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gözden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geçirecek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veya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kişilere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sunulmasıdır</a:t>
            </a:r>
            <a:r>
              <a:rPr lang="en-US" dirty="0">
                <a:latin typeface="medium-content-serif-font"/>
              </a:rPr>
              <a:t>. </a:t>
            </a:r>
            <a:r>
              <a:rPr lang="en-US" dirty="0" err="1">
                <a:latin typeface="medium-content-serif-font"/>
              </a:rPr>
              <a:t>Küçük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ölçekteki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iş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ürünleri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için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kullanılır</a:t>
            </a:r>
            <a:r>
              <a:rPr lang="en-US" dirty="0">
                <a:latin typeface="medium-content-serif-font"/>
              </a:rPr>
              <a:t>, </a:t>
            </a:r>
            <a:r>
              <a:rPr lang="en-US" dirty="0" err="1">
                <a:latin typeface="medium-content-serif-font"/>
              </a:rPr>
              <a:t>herhangi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bir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ön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hazırlık</a:t>
            </a:r>
            <a:r>
              <a:rPr lang="en-US" dirty="0">
                <a:latin typeface="medium-content-serif-font"/>
              </a:rPr>
              <a:t> </a:t>
            </a:r>
            <a:r>
              <a:rPr lang="en-US" dirty="0" err="1">
                <a:latin typeface="medium-content-serif-font"/>
              </a:rPr>
              <a:t>yapılmaz</a:t>
            </a:r>
            <a:r>
              <a:rPr lang="en-US" dirty="0">
                <a:latin typeface="medium-content-serif-fon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Teknik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 (Technical review)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plansız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olmadan</a:t>
            </a:r>
            <a:r>
              <a:rPr lang="en-US" dirty="0"/>
              <a:t> </a:t>
            </a:r>
            <a:r>
              <a:rPr lang="en-US" dirty="0" err="1"/>
              <a:t>toplanıp</a:t>
            </a:r>
            <a:r>
              <a:rPr lang="en-US" dirty="0"/>
              <a:t>, </a:t>
            </a:r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sonuçlara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yapmalarıdır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902" y="928442"/>
            <a:ext cx="8761413" cy="706964"/>
          </a:xfrm>
        </p:spPr>
        <p:txBody>
          <a:bodyPr/>
          <a:lstStyle/>
          <a:p>
            <a:r>
              <a:rPr lang="en-US" dirty="0" err="1"/>
              <a:t>Statik</a:t>
            </a:r>
            <a:r>
              <a:rPr lang="en-US" dirty="0"/>
              <a:t>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88" y="1495008"/>
            <a:ext cx="5387347" cy="52471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36448" y="2426208"/>
            <a:ext cx="5486400" cy="4547636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err="1"/>
              <a:t>Teftiş</a:t>
            </a:r>
            <a:r>
              <a:rPr lang="en-US" b="1" dirty="0"/>
              <a:t> (Inspection)</a:t>
            </a:r>
          </a:p>
          <a:p>
            <a:r>
              <a:rPr lang="en-US" dirty="0" err="1"/>
              <a:t>Ürünü</a:t>
            </a:r>
            <a:r>
              <a:rPr lang="en-US" dirty="0"/>
              <a:t> </a:t>
            </a:r>
            <a:r>
              <a:rPr lang="en-US" dirty="0" err="1"/>
              <a:t>geliştiren</a:t>
            </a:r>
            <a:r>
              <a:rPr lang="en-US" dirty="0"/>
              <a:t> </a:t>
            </a:r>
            <a:r>
              <a:rPr lang="en-US" dirty="0" err="1"/>
              <a:t>kişilerden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,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birikime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yayımlanmadan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yürüttüğü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geçirmedir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Toplantıyı</a:t>
            </a:r>
            <a:r>
              <a:rPr lang="en-US" dirty="0"/>
              <a:t> </a:t>
            </a:r>
            <a:r>
              <a:rPr lang="en-US" dirty="0" err="1"/>
              <a:t>moderatör</a:t>
            </a:r>
            <a:r>
              <a:rPr lang="en-US" dirty="0"/>
              <a:t> </a:t>
            </a:r>
            <a:r>
              <a:rPr lang="en-US" dirty="0" err="1"/>
              <a:t>yönetir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Planlı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düzenlenir</a:t>
            </a:r>
            <a:r>
              <a:rPr lang="en-US" dirty="0"/>
              <a:t> </a:t>
            </a:r>
            <a:r>
              <a:rPr lang="en-US" dirty="0" err="1"/>
              <a:t>katılacak</a:t>
            </a:r>
            <a:r>
              <a:rPr lang="en-US" dirty="0"/>
              <a:t> </a:t>
            </a:r>
            <a:r>
              <a:rPr lang="en-US" dirty="0" err="1"/>
              <a:t>kişiler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saptanmaya</a:t>
            </a:r>
            <a:r>
              <a:rPr lang="en-US" dirty="0"/>
              <a:t> </a:t>
            </a:r>
            <a:r>
              <a:rPr lang="en-US" dirty="0" err="1"/>
              <a:t>çalışılır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277" y="1063416"/>
            <a:ext cx="7714723" cy="706964"/>
          </a:xfrm>
        </p:spPr>
        <p:txBody>
          <a:bodyPr/>
          <a:lstStyle/>
          <a:p>
            <a:r>
              <a:rPr lang="tr-TR" dirty="0"/>
              <a:t> </a:t>
            </a:r>
            <a:r>
              <a:rPr lang="tr-TR" dirty="0" smtClean="0"/>
              <a:t>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8057" y="2230804"/>
            <a:ext cx="11340376" cy="4316300"/>
          </a:xfrm>
        </p:spPr>
        <p:txBody>
          <a:bodyPr>
            <a:normAutofit/>
          </a:bodyPr>
          <a:lstStyle/>
          <a:p>
            <a:pPr algn="l"/>
            <a:r>
              <a:rPr lang="tr-TR" sz="1800" dirty="0"/>
              <a:t>Statik analizin hedefi, yazılımın kaynak kodundaki ve yazılım modellerindeki hataları bulmaktır. Statik analiz, incelenen yazılım yürütülmeden gerçekleştirilir; dinamik test ise yazılım kodunu yürütür. Statik analiz, dinamik testte bulunması zor olan hataları bulabilir</a:t>
            </a:r>
            <a:r>
              <a:rPr lang="tr-TR" sz="1800" dirty="0" smtClean="0"/>
              <a:t>.</a:t>
            </a:r>
          </a:p>
          <a:p>
            <a:pPr algn="l"/>
            <a:r>
              <a:rPr lang="tr-TR" sz="1800" dirty="0"/>
              <a:t>Statik analizin avantajları şunlardır</a:t>
            </a:r>
            <a:r>
              <a:rPr lang="tr-TR" sz="1800" dirty="0" smtClean="0"/>
              <a:t>:</a:t>
            </a:r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Testler yürütülmeden önce hataların erken tespiti </a:t>
            </a:r>
            <a:endParaRPr lang="tr-TR" sz="1800" dirty="0" smtClean="0"/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Yüksek karmaşıklık ölçüsü gibi metriklerin hesaplanmasıyla koddaki veya tasarımdaki şüpheli durumlarla ilgili erken uyarı </a:t>
            </a:r>
            <a:endParaRPr lang="tr-TR" sz="1800" dirty="0" smtClean="0"/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Dinamik test ile kolayca bulunamayan hataların </a:t>
            </a:r>
            <a:r>
              <a:rPr lang="tr-TR" sz="1800" dirty="0" smtClean="0"/>
              <a:t>belirlenmesi</a:t>
            </a:r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Yazılım modellerindeki bağımlılıkların ve tutarsızlıkların saptanması, linkler </a:t>
            </a:r>
            <a:r>
              <a:rPr lang="tr-TR" sz="1800" dirty="0" smtClean="0"/>
              <a:t>gibi</a:t>
            </a:r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İyileştirilmiş kod ve tasarım </a:t>
            </a:r>
            <a:r>
              <a:rPr lang="tr-TR" sz="1800" dirty="0" smtClean="0"/>
              <a:t>sürdürülebilirliği</a:t>
            </a:r>
          </a:p>
          <a:p>
            <a:pPr algn="l"/>
            <a:r>
              <a:rPr lang="tr-TR" sz="1800" dirty="0" smtClean="0"/>
              <a:t> </a:t>
            </a:r>
            <a:r>
              <a:rPr lang="tr-TR" sz="1800" dirty="0"/>
              <a:t>Uyarıların geliştirme sırasında dikkate alınması durumunda hataların önlenmesi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602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761" y="1063416"/>
            <a:ext cx="8761413" cy="706964"/>
          </a:xfrm>
        </p:spPr>
        <p:txBody>
          <a:bodyPr/>
          <a:lstStyle/>
          <a:p>
            <a:r>
              <a:rPr lang="tr-TR" dirty="0" smtClean="0"/>
              <a:t>Statik Analiz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9037962" cy="411607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hatalar</a:t>
            </a:r>
            <a:r>
              <a:rPr lang="en-US" dirty="0"/>
              <a:t> </a:t>
            </a:r>
            <a:r>
              <a:rPr lang="en-US" dirty="0" err="1"/>
              <a:t>şöyledir</a:t>
            </a:r>
            <a:r>
              <a:rPr lang="en-US" dirty="0"/>
              <a:t>: </a:t>
            </a:r>
          </a:p>
          <a:p>
            <a:r>
              <a:rPr lang="en-US" dirty="0"/>
              <a:t>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atanmamış</a:t>
            </a:r>
            <a:r>
              <a:rPr lang="en-US" dirty="0"/>
              <a:t> </a:t>
            </a:r>
            <a:r>
              <a:rPr lang="en-US" dirty="0" err="1"/>
              <a:t>değişkenin</a:t>
            </a:r>
            <a:r>
              <a:rPr lang="en-US" dirty="0"/>
              <a:t> </a:t>
            </a:r>
            <a:r>
              <a:rPr lang="en-US" dirty="0" err="1"/>
              <a:t>yanlışlıkla</a:t>
            </a:r>
            <a:r>
              <a:rPr lang="en-US" dirty="0"/>
              <a:t> </a:t>
            </a:r>
            <a:r>
              <a:rPr lang="en-US" dirty="0" err="1"/>
              <a:t>referans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 smtClean="0"/>
              <a:t>durumlar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 </a:t>
            </a:r>
            <a:r>
              <a:rPr lang="en-US" dirty="0" err="1" smtClean="0"/>
              <a:t>Modüller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bileşenler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tutarsız</a:t>
            </a:r>
            <a:r>
              <a:rPr lang="en-US" dirty="0" smtClean="0"/>
              <a:t> </a:t>
            </a:r>
            <a:r>
              <a:rPr lang="en-US" dirty="0" err="1" smtClean="0"/>
              <a:t>arayüzler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 </a:t>
            </a:r>
            <a:r>
              <a:rPr lang="en-US" dirty="0" err="1"/>
              <a:t>Kullanılmayan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değişkenler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Ulaşılamayan</a:t>
            </a:r>
            <a:r>
              <a:rPr lang="en-US" dirty="0"/>
              <a:t>, </a:t>
            </a:r>
            <a:r>
              <a:rPr lang="en-US" dirty="0" err="1"/>
              <a:t>çağrılmayan</a:t>
            </a:r>
            <a:r>
              <a:rPr lang="en-US" dirty="0"/>
              <a:t> (</a:t>
            </a:r>
            <a:r>
              <a:rPr lang="en-US" dirty="0" err="1"/>
              <a:t>ölü</a:t>
            </a:r>
            <a:r>
              <a:rPr lang="en-US" dirty="0"/>
              <a:t>) </a:t>
            </a:r>
            <a:r>
              <a:rPr lang="en-US" dirty="0" err="1"/>
              <a:t>kod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Eksik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mantık</a:t>
            </a:r>
            <a:r>
              <a:rPr lang="en-US" dirty="0"/>
              <a:t> (</a:t>
            </a:r>
            <a:r>
              <a:rPr lang="en-US" dirty="0" err="1"/>
              <a:t>sonsuz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) </a:t>
            </a:r>
          </a:p>
          <a:p>
            <a:r>
              <a:rPr lang="en-US" dirty="0"/>
              <a:t>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yapılar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standardı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açıkları</a:t>
            </a:r>
            <a:r>
              <a:rPr lang="en-US" dirty="0"/>
              <a:t> </a:t>
            </a:r>
          </a:p>
          <a:p>
            <a:r>
              <a:rPr lang="en-US" dirty="0"/>
              <a:t>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modellerinde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dizimi</a:t>
            </a:r>
            <a:r>
              <a:rPr lang="en-US" dirty="0"/>
              <a:t> </a:t>
            </a:r>
            <a:r>
              <a:rPr lang="en-US" dirty="0" err="1"/>
              <a:t>ihlalleri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3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0</TotalTime>
  <Words>836</Words>
  <Application>Microsoft Office PowerPoint</Application>
  <PresentationFormat>Widescreen</PresentationFormat>
  <Paragraphs>107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medium-content-sans-serif-font</vt:lpstr>
      <vt:lpstr>medium-content-serif-font</vt:lpstr>
      <vt:lpstr>Wingdings 3</vt:lpstr>
      <vt:lpstr>Ion Boardroom</vt:lpstr>
      <vt:lpstr>Yazılım Testi ve Otomasyonu</vt:lpstr>
      <vt:lpstr>Konular</vt:lpstr>
      <vt:lpstr>Statik Test </vt:lpstr>
      <vt:lpstr>Statik Test </vt:lpstr>
      <vt:lpstr>Statik Test </vt:lpstr>
      <vt:lpstr>Statik Test </vt:lpstr>
      <vt:lpstr>Statik Test </vt:lpstr>
      <vt:lpstr> Statik Analiz</vt:lpstr>
      <vt:lpstr>Statik Analiz</vt:lpstr>
      <vt:lpstr>Statik Analiz Aracı - SonarQube</vt:lpstr>
      <vt:lpstr>SonarQube</vt:lpstr>
      <vt:lpstr>SonarQube Rapor Yorumlaması</vt:lpstr>
      <vt:lpstr>SonarQube Rapor Kategorileri </vt:lpstr>
      <vt:lpstr>Quality Gates, Quality Profiles ve Rules </vt:lpstr>
      <vt:lpstr>Quality Profile,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2020-02-04T19:09:13Z</dcterms:created>
  <dcterms:modified xsi:type="dcterms:W3CDTF">2020-03-03T19:21:43Z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f26bbf38-1b5e-4770-b037-be2658fd6789</vt:lpwstr>
  </property>
  <property fmtid="{D5CDD505-2E9C-101B-9397-08002B2CF9AE}" pid="4" name="TURKCELLCLASSIFICATION">
    <vt:lpwstr>TURKCELL DAHİLİ</vt:lpwstr>
  </property>
</Properties>
</file>