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9" r:id="rId6"/>
    <p:sldId id="316" r:id="rId7"/>
    <p:sldId id="317" r:id="rId8"/>
    <p:sldId id="318" r:id="rId9"/>
    <p:sldId id="320" r:id="rId10"/>
    <p:sldId id="319" r:id="rId11"/>
    <p:sldId id="321" r:id="rId12"/>
    <p:sldId id="322" r:id="rId13"/>
    <p:sldId id="325" r:id="rId14"/>
    <p:sldId id="326" r:id="rId15"/>
    <p:sldId id="327" r:id="rId16"/>
    <p:sldId id="323" r:id="rId17"/>
    <p:sldId id="32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09" autoAdjust="0"/>
  </p:normalViewPr>
  <p:slideViewPr>
    <p:cSldViewPr snapToGrid="0">
      <p:cViewPr varScale="1">
        <p:scale>
          <a:sx n="89" d="100"/>
          <a:sy n="8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04/07/2020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04/07/2020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5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9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6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04/07/2020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04/07/2020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ucumber/cucumber/wiki/Gherkin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732" y="1160235"/>
            <a:ext cx="8761413" cy="706964"/>
          </a:xfrm>
        </p:spPr>
        <p:txBody>
          <a:bodyPr/>
          <a:lstStyle/>
          <a:p>
            <a:r>
              <a:rPr lang="en-US" b="1" dirty="0" err="1"/>
              <a:t>CucumberJS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75660" y="2094679"/>
            <a:ext cx="8663700" cy="347768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Gherkin </a:t>
            </a:r>
            <a:r>
              <a:rPr lang="en-US" dirty="0" err="1"/>
              <a:t>formatında</a:t>
            </a:r>
            <a:r>
              <a:rPr lang="en-US" dirty="0"/>
              <a:t> </a:t>
            </a:r>
            <a:r>
              <a:rPr lang="en-US" dirty="0" err="1"/>
              <a:t>yazdığımız</a:t>
            </a:r>
            <a:r>
              <a:rPr lang="en-US" dirty="0"/>
              <a:t> test </a:t>
            </a:r>
            <a:r>
              <a:rPr lang="en-US" dirty="0" err="1"/>
              <a:t>dosyalarının</a:t>
            </a:r>
            <a:r>
              <a:rPr lang="en-US" dirty="0"/>
              <a:t> JavaScript </a:t>
            </a:r>
            <a:r>
              <a:rPr lang="en-US" dirty="0" err="1"/>
              <a:t>yönünde</a:t>
            </a:r>
            <a:r>
              <a:rPr lang="en-US" dirty="0"/>
              <a:t> </a:t>
            </a:r>
            <a:r>
              <a:rPr lang="en-US" dirty="0" err="1"/>
              <a:t>yorumlanması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adımların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JavaScript </a:t>
            </a:r>
            <a:r>
              <a:rPr lang="en-US" dirty="0" err="1"/>
              <a:t>bloklarında</a:t>
            </a:r>
            <a:r>
              <a:rPr lang="en-US" dirty="0"/>
              <a:t> </a:t>
            </a:r>
            <a:r>
              <a:rPr lang="en-US" dirty="0" err="1"/>
              <a:t>sırası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işlenmesi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CucumberJS</a:t>
            </a:r>
            <a:r>
              <a:rPr lang="en-US" dirty="0"/>
              <a:t> </a:t>
            </a:r>
            <a:r>
              <a:rPr lang="en-US" dirty="0" err="1"/>
              <a:t>girmekte</a:t>
            </a:r>
            <a:r>
              <a:rPr lang="en-US" dirty="0"/>
              <a:t>. </a:t>
            </a:r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paylaştığımız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Gherkin </a:t>
            </a:r>
            <a:r>
              <a:rPr lang="en-US" dirty="0" err="1"/>
              <a:t>testine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CucumberJS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yazabiliriz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27" y="5077609"/>
            <a:ext cx="8825274" cy="15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50" y="1063416"/>
            <a:ext cx="8761413" cy="706964"/>
          </a:xfrm>
        </p:spPr>
        <p:txBody>
          <a:bodyPr/>
          <a:lstStyle/>
          <a:p>
            <a:r>
              <a:rPr lang="en-US" b="1" dirty="0" err="1"/>
              <a:t>CucumberJS</a:t>
            </a:r>
            <a:r>
              <a:rPr lang="en-US" b="1" dirty="0"/>
              <a:t> İle Login Test </a:t>
            </a:r>
            <a:r>
              <a:rPr lang="en-US" b="1" dirty="0" err="1"/>
              <a:t>Örneği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89" y="2305050"/>
            <a:ext cx="100774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0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29503" y="1028069"/>
            <a:ext cx="8761413" cy="706964"/>
          </a:xfrm>
        </p:spPr>
        <p:txBody>
          <a:bodyPr/>
          <a:lstStyle/>
          <a:p>
            <a:r>
              <a:rPr lang="en-US" b="1" dirty="0" err="1"/>
              <a:t>CucumberJS</a:t>
            </a:r>
            <a:r>
              <a:rPr lang="en-US" b="1" dirty="0"/>
              <a:t> İle Login Test </a:t>
            </a:r>
            <a:r>
              <a:rPr lang="en-US" b="1" dirty="0" err="1"/>
              <a:t>Örneği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53" y="1602888"/>
            <a:ext cx="5273464" cy="52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1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024" y="992634"/>
            <a:ext cx="8761413" cy="706964"/>
          </a:xfrm>
        </p:spPr>
        <p:txBody>
          <a:bodyPr/>
          <a:lstStyle/>
          <a:p>
            <a:r>
              <a:rPr lang="tr-TR" dirty="0" smtClean="0"/>
              <a:t>Çevik olmayan Proje Yönetimi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3232" y="2273735"/>
            <a:ext cx="9782489" cy="347768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err="1"/>
              <a:t>Normalde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yürür</a:t>
            </a:r>
            <a:r>
              <a:rPr lang="en-US" dirty="0"/>
              <a:t>;</a:t>
            </a:r>
          </a:p>
          <a:p>
            <a:pPr algn="l"/>
            <a:r>
              <a:rPr lang="en-US" b="1" dirty="0" err="1"/>
              <a:t>Planlama</a:t>
            </a:r>
            <a:endParaRPr lang="en-US" dirty="0"/>
          </a:p>
          <a:p>
            <a:pPr algn="l"/>
            <a:r>
              <a:rPr lang="en-US" b="1" dirty="0" err="1"/>
              <a:t>Tasarım</a:t>
            </a:r>
            <a:endParaRPr lang="en-US" dirty="0"/>
          </a:p>
          <a:p>
            <a:pPr algn="l"/>
            <a:r>
              <a:rPr lang="en-US" b="1" i="1" dirty="0" err="1"/>
              <a:t>Geliştirme</a:t>
            </a:r>
            <a:endParaRPr lang="en-US" dirty="0"/>
          </a:p>
          <a:p>
            <a:pPr algn="l"/>
            <a:r>
              <a:rPr lang="en-US" b="1" i="1" dirty="0"/>
              <a:t>Test</a:t>
            </a:r>
            <a:endParaRPr lang="en-US" dirty="0"/>
          </a:p>
          <a:p>
            <a:pPr algn="l"/>
            <a:r>
              <a:rPr lang="en-US" b="1" dirty="0" err="1"/>
              <a:t>Teslim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91031" y="3033656"/>
            <a:ext cx="68382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yöntemde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sorun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</a:t>
            </a: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Planlama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evresinden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tr-T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eslim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evresine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kadar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süreçte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müşteri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iletişim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kurmak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problemdir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Sonuçta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müşteriye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okutamazsınız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Bu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yüzden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BA (Business Analyst) 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kişisi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olması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gerekir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70" y="4351211"/>
            <a:ext cx="5636382" cy="25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6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669" y="909122"/>
            <a:ext cx="8761413" cy="706964"/>
          </a:xfrm>
        </p:spPr>
        <p:txBody>
          <a:bodyPr/>
          <a:lstStyle/>
          <a:p>
            <a:r>
              <a:rPr lang="tr-TR" dirty="0" smtClean="0"/>
              <a:t>Çeviklik ve BDD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7929" y="2578773"/>
            <a:ext cx="10792810" cy="3477682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BDD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süreçte</a:t>
            </a:r>
            <a:r>
              <a:rPr lang="en-US" dirty="0"/>
              <a:t> </a:t>
            </a:r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yerdeğiştirme</a:t>
            </a:r>
            <a:r>
              <a:rPr lang="en-US" dirty="0"/>
              <a:t> </a:t>
            </a:r>
            <a:r>
              <a:rPr lang="en-US" dirty="0" err="1"/>
              <a:t>mevzusu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;</a:t>
            </a:r>
          </a:p>
          <a:p>
            <a:pPr algn="l"/>
            <a:r>
              <a:rPr lang="en-US" b="1" dirty="0" err="1"/>
              <a:t>Planlama</a:t>
            </a:r>
            <a:endParaRPr lang="en-US" dirty="0"/>
          </a:p>
          <a:p>
            <a:pPr algn="l"/>
            <a:r>
              <a:rPr lang="en-US" b="1" dirty="0" err="1" smtClean="0"/>
              <a:t>Tasarım</a:t>
            </a:r>
            <a:endParaRPr lang="en-US" dirty="0"/>
          </a:p>
          <a:p>
            <a:pPr algn="l"/>
            <a:r>
              <a:rPr lang="en-US" b="1" i="1" dirty="0"/>
              <a:t>Test</a:t>
            </a:r>
            <a:endParaRPr lang="en-US" dirty="0"/>
          </a:p>
          <a:p>
            <a:pPr algn="l"/>
            <a:r>
              <a:rPr lang="en-US" b="1" i="1" dirty="0" err="1"/>
              <a:t>Geliştirme</a:t>
            </a:r>
            <a:endParaRPr lang="en-US" dirty="0"/>
          </a:p>
          <a:p>
            <a:pPr algn="l"/>
            <a:r>
              <a:rPr lang="en-US" b="1" dirty="0" err="1" smtClean="0"/>
              <a:t>Teslim</a:t>
            </a:r>
            <a:endParaRPr lang="tr-TR" b="1" dirty="0" smtClean="0"/>
          </a:p>
          <a:p>
            <a:pPr algn="l"/>
            <a:endParaRPr lang="en-US" dirty="0"/>
          </a:p>
          <a:p>
            <a:pPr algn="l"/>
            <a:r>
              <a:rPr lang="en-US" sz="4900" dirty="0"/>
              <a:t>Agile de </a:t>
            </a:r>
            <a:r>
              <a:rPr lang="en-US" sz="4900" dirty="0" err="1"/>
              <a:t>uygulama</a:t>
            </a:r>
            <a:r>
              <a:rPr lang="en-US" sz="4900" dirty="0"/>
              <a:t> </a:t>
            </a:r>
            <a:r>
              <a:rPr lang="en-US" sz="4900" dirty="0" err="1"/>
              <a:t>sürecine</a:t>
            </a:r>
            <a:r>
              <a:rPr lang="en-US" sz="4900" dirty="0"/>
              <a:t> </a:t>
            </a:r>
            <a:r>
              <a:rPr lang="en-US" sz="4900" dirty="0" err="1"/>
              <a:t>göre</a:t>
            </a:r>
            <a:r>
              <a:rPr lang="en-US" sz="4900" dirty="0"/>
              <a:t> </a:t>
            </a:r>
            <a:r>
              <a:rPr lang="en-US" sz="4900" dirty="0" err="1"/>
              <a:t>satış</a:t>
            </a:r>
            <a:r>
              <a:rPr lang="en-US" sz="4900" dirty="0"/>
              <a:t>, </a:t>
            </a:r>
            <a:r>
              <a:rPr lang="en-US" sz="4900" dirty="0" err="1"/>
              <a:t>pazarlama</a:t>
            </a:r>
            <a:r>
              <a:rPr lang="en-US" sz="4900" dirty="0"/>
              <a:t>, </a:t>
            </a:r>
            <a:r>
              <a:rPr lang="en-US" sz="4900" dirty="0" err="1"/>
              <a:t>ürün</a:t>
            </a:r>
            <a:r>
              <a:rPr lang="en-US" sz="4900" dirty="0"/>
              <a:t> </a:t>
            </a:r>
            <a:r>
              <a:rPr lang="en-US" sz="4900" dirty="0" err="1"/>
              <a:t>geliştirme</a:t>
            </a:r>
            <a:r>
              <a:rPr lang="en-US" sz="4900" dirty="0"/>
              <a:t>, </a:t>
            </a:r>
            <a:r>
              <a:rPr lang="en-US" sz="4900" dirty="0" err="1"/>
              <a:t>ürün</a:t>
            </a:r>
            <a:r>
              <a:rPr lang="en-US" sz="4900" dirty="0"/>
              <a:t> </a:t>
            </a:r>
            <a:r>
              <a:rPr lang="en-US" sz="4900" dirty="0" err="1"/>
              <a:t>teslim</a:t>
            </a:r>
            <a:r>
              <a:rPr lang="en-US" sz="4900" dirty="0"/>
              <a:t> </a:t>
            </a:r>
            <a:r>
              <a:rPr lang="en-US" sz="4900" dirty="0" err="1"/>
              <a:t>ve</a:t>
            </a:r>
            <a:r>
              <a:rPr lang="en-US" sz="4900" dirty="0"/>
              <a:t> test </a:t>
            </a:r>
            <a:r>
              <a:rPr lang="en-US" sz="4900" dirty="0" err="1"/>
              <a:t>gibi</a:t>
            </a:r>
            <a:r>
              <a:rPr lang="en-US" sz="4900" dirty="0"/>
              <a:t> </a:t>
            </a:r>
            <a:r>
              <a:rPr lang="en-US" sz="4900" dirty="0" err="1"/>
              <a:t>konularda</a:t>
            </a:r>
            <a:r>
              <a:rPr lang="en-US" sz="4900" dirty="0"/>
              <a:t> </a:t>
            </a:r>
            <a:r>
              <a:rPr lang="en-US" sz="4900" dirty="0" err="1"/>
              <a:t>organizasyonunuz</a:t>
            </a:r>
            <a:r>
              <a:rPr lang="en-US" sz="4900" dirty="0"/>
              <a:t> </a:t>
            </a:r>
            <a:r>
              <a:rPr lang="en-US" sz="4900" dirty="0" err="1"/>
              <a:t>tüm</a:t>
            </a:r>
            <a:r>
              <a:rPr lang="en-US" sz="4900" dirty="0"/>
              <a:t> </a:t>
            </a:r>
            <a:r>
              <a:rPr lang="en-US" sz="4900" dirty="0" err="1"/>
              <a:t>süreci</a:t>
            </a:r>
            <a:r>
              <a:rPr lang="en-US" sz="4900" dirty="0"/>
              <a:t> </a:t>
            </a:r>
            <a:r>
              <a:rPr lang="en-US" sz="4900" dirty="0" err="1"/>
              <a:t>taşıyabilmelidir</a:t>
            </a:r>
            <a:r>
              <a:rPr lang="en-US" sz="4900" dirty="0"/>
              <a:t>. </a:t>
            </a:r>
            <a:r>
              <a:rPr lang="en-US" sz="4900" dirty="0" err="1"/>
              <a:t>Bunun</a:t>
            </a:r>
            <a:r>
              <a:rPr lang="en-US" sz="4900" dirty="0"/>
              <a:t> </a:t>
            </a:r>
            <a:r>
              <a:rPr lang="en-US" sz="4900" dirty="0" err="1"/>
              <a:t>anlamı</a:t>
            </a:r>
            <a:r>
              <a:rPr lang="en-US" sz="4900" dirty="0"/>
              <a:t>, </a:t>
            </a:r>
            <a:r>
              <a:rPr lang="en-US" sz="4900" dirty="0" err="1"/>
              <a:t>eğer</a:t>
            </a:r>
            <a:r>
              <a:rPr lang="en-US" sz="4900" dirty="0"/>
              <a:t> </a:t>
            </a:r>
            <a:r>
              <a:rPr lang="en-US" sz="4900" dirty="0" err="1"/>
              <a:t>yazılımlarımızın</a:t>
            </a:r>
            <a:r>
              <a:rPr lang="en-US" sz="4900" dirty="0"/>
              <a:t> </a:t>
            </a:r>
            <a:r>
              <a:rPr lang="en-US" sz="4900" dirty="0" err="1"/>
              <a:t>değişime</a:t>
            </a:r>
            <a:r>
              <a:rPr lang="en-US" sz="4900" dirty="0"/>
              <a:t> </a:t>
            </a:r>
            <a:r>
              <a:rPr lang="en-US" sz="4900" dirty="0" err="1"/>
              <a:t>duyarlı</a:t>
            </a:r>
            <a:r>
              <a:rPr lang="en-US" sz="4900" dirty="0"/>
              <a:t>, </a:t>
            </a:r>
            <a:r>
              <a:rPr lang="en-US" sz="4900" dirty="0" err="1"/>
              <a:t>hızlı</a:t>
            </a:r>
            <a:r>
              <a:rPr lang="en-US" sz="4900" dirty="0"/>
              <a:t> </a:t>
            </a:r>
            <a:r>
              <a:rPr lang="en-US" sz="4900" dirty="0" err="1"/>
              <a:t>ve</a:t>
            </a:r>
            <a:r>
              <a:rPr lang="en-US" sz="4900" dirty="0"/>
              <a:t> </a:t>
            </a:r>
            <a:r>
              <a:rPr lang="en-US" sz="4900" dirty="0" err="1"/>
              <a:t>herkes</a:t>
            </a:r>
            <a:r>
              <a:rPr lang="en-US" sz="4900" dirty="0"/>
              <a:t> </a:t>
            </a:r>
            <a:r>
              <a:rPr lang="en-US" sz="4900" dirty="0" err="1"/>
              <a:t>tarafından</a:t>
            </a:r>
            <a:r>
              <a:rPr lang="en-US" sz="4900" dirty="0"/>
              <a:t> </a:t>
            </a:r>
            <a:r>
              <a:rPr lang="en-US" sz="4900" dirty="0" err="1"/>
              <a:t>anlaşılır</a:t>
            </a:r>
            <a:r>
              <a:rPr lang="en-US" sz="4900" dirty="0"/>
              <a:t> </a:t>
            </a:r>
            <a:r>
              <a:rPr lang="en-US" sz="4900" dirty="0" err="1"/>
              <a:t>olmasını</a:t>
            </a:r>
            <a:r>
              <a:rPr lang="en-US" sz="4900" dirty="0"/>
              <a:t> </a:t>
            </a:r>
            <a:r>
              <a:rPr lang="en-US" sz="4900" dirty="0" err="1"/>
              <a:t>istiyorsak</a:t>
            </a:r>
            <a:r>
              <a:rPr lang="en-US" sz="4900" dirty="0"/>
              <a:t> BDD </a:t>
            </a:r>
            <a:r>
              <a:rPr lang="en-US" sz="4900" dirty="0" err="1"/>
              <a:t>kullanmalıyız</a:t>
            </a:r>
            <a:r>
              <a:rPr lang="en-US" sz="49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3103" y="3326457"/>
            <a:ext cx="54658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BDD,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değiştirmeyle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sağladığı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fayda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BA (Business Analyst) 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tarafından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oluşturulmuş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hikayeler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(story)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üzerinden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senaryoları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oluşturmak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senaryolar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üzerinden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müşteri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ilişki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kurmak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hale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gelir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30" y="2994937"/>
            <a:ext cx="4406770" cy="21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 (Birim) Test - </a:t>
            </a:r>
            <a:r>
              <a:rPr lang="tr-TR" dirty="0" err="1" smtClean="0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Statik Test ve Analiz – </a:t>
            </a:r>
            <a:r>
              <a:rPr lang="tr-TR" dirty="0" err="1" smtClean="0"/>
              <a:t>Junit</a:t>
            </a:r>
            <a:r>
              <a:rPr lang="tr-TR" dirty="0" smtClean="0"/>
              <a:t> </a:t>
            </a:r>
            <a:r>
              <a:rPr lang="tr-TR" dirty="0" err="1" smtClean="0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</a:t>
            </a:r>
            <a:r>
              <a:rPr lang="tr-TR" dirty="0" err="1" smtClean="0"/>
              <a:t>case</a:t>
            </a:r>
            <a:r>
              <a:rPr lang="tr-TR" dirty="0" smtClean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5" y="2901779"/>
            <a:ext cx="4142023" cy="337053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Çevik Yazılım – </a:t>
            </a:r>
            <a:r>
              <a:rPr lang="tr-TR" dirty="0"/>
              <a:t>Test </a:t>
            </a:r>
            <a:r>
              <a:rPr lang="tr-TR" dirty="0" smtClean="0"/>
              <a:t>Otomasyon - </a:t>
            </a:r>
            <a:r>
              <a:rPr lang="tr-TR" dirty="0" err="1" smtClean="0"/>
              <a:t>Selenium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BDD - TDD - </a:t>
            </a:r>
            <a:r>
              <a:rPr lang="tr-TR" dirty="0" err="1" smtClean="0">
                <a:solidFill>
                  <a:srgbClr val="FF0000"/>
                </a:solidFill>
              </a:rPr>
              <a:t>Cucumber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Farklı Alanlarda </a:t>
            </a:r>
            <a:r>
              <a:rPr lang="tr-TR" dirty="0" smtClean="0"/>
              <a:t>Test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API Testleri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10" y="1137128"/>
            <a:ext cx="8761413" cy="706964"/>
          </a:xfrm>
        </p:spPr>
        <p:txBody>
          <a:bodyPr/>
          <a:lstStyle/>
          <a:p>
            <a:r>
              <a:rPr lang="en-US" b="1" dirty="0"/>
              <a:t>Behavior Driven development</a:t>
            </a:r>
            <a:r>
              <a:rPr lang="en-US" dirty="0"/>
              <a:t> (BDD)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2" y="2223769"/>
            <a:ext cx="10887456" cy="4090969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Tam </a:t>
            </a:r>
            <a:r>
              <a:rPr lang="en-US" dirty="0" err="1"/>
              <a:t>olarak</a:t>
            </a:r>
            <a:r>
              <a:rPr lang="en-US" dirty="0"/>
              <a:t> “</a:t>
            </a:r>
            <a:r>
              <a:rPr lang="en-US" i="1" dirty="0"/>
              <a:t>BDD, </a:t>
            </a:r>
            <a:r>
              <a:rPr lang="en-US" i="1" dirty="0" err="1"/>
              <a:t>örnekler</a:t>
            </a:r>
            <a:r>
              <a:rPr lang="en-US" i="1" dirty="0"/>
              <a:t> </a:t>
            </a:r>
            <a:r>
              <a:rPr lang="en-US" i="1" dirty="0" err="1"/>
              <a:t>sunarak</a:t>
            </a:r>
            <a:r>
              <a:rPr lang="en-US" i="1" dirty="0"/>
              <a:t> </a:t>
            </a:r>
            <a:r>
              <a:rPr lang="en-US" i="1" dirty="0" err="1"/>
              <a:t>davranışları</a:t>
            </a:r>
            <a:r>
              <a:rPr lang="en-US" i="1" dirty="0"/>
              <a:t> </a:t>
            </a:r>
            <a:r>
              <a:rPr lang="en-US" i="1" dirty="0" err="1"/>
              <a:t>anlatma</a:t>
            </a:r>
            <a:r>
              <a:rPr lang="en-US" i="1" dirty="0"/>
              <a:t> </a:t>
            </a:r>
            <a:r>
              <a:rPr lang="en-US" i="1" dirty="0" err="1"/>
              <a:t>sanatıdır</a:t>
            </a:r>
            <a:r>
              <a:rPr lang="en-US" i="1" dirty="0"/>
              <a:t>.</a:t>
            </a:r>
            <a:r>
              <a:rPr lang="en-US" dirty="0"/>
              <a:t>” </a:t>
            </a:r>
            <a:r>
              <a:rPr lang="en-US" dirty="0" err="1"/>
              <a:t>diyebiliriz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BDD,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kodunuzu</a:t>
            </a:r>
            <a:r>
              <a:rPr lang="en-US" dirty="0"/>
              <a:t> test </a:t>
            </a:r>
            <a:r>
              <a:rPr lang="en-US" dirty="0" err="1"/>
              <a:t>etmekten</a:t>
            </a:r>
            <a:r>
              <a:rPr lang="en-US" dirty="0"/>
              <a:t> </a:t>
            </a:r>
            <a:r>
              <a:rPr lang="en-US" dirty="0" err="1"/>
              <a:t>ziyade</a:t>
            </a:r>
            <a:r>
              <a:rPr lang="en-US" dirty="0"/>
              <a:t> </a:t>
            </a:r>
            <a:r>
              <a:rPr lang="en-US" dirty="0" err="1"/>
              <a:t>ürününüzün</a:t>
            </a:r>
            <a:r>
              <a:rPr lang="en-US" dirty="0"/>
              <a:t> </a:t>
            </a:r>
            <a:r>
              <a:rPr lang="en-US" dirty="0" err="1"/>
              <a:t>davranışlarını</a:t>
            </a:r>
            <a:r>
              <a:rPr lang="en-US" dirty="0"/>
              <a:t> test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konsepte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err="1"/>
              <a:t>Y</a:t>
            </a:r>
            <a:r>
              <a:rPr lang="en-US" dirty="0" err="1" smtClean="0"/>
              <a:t>azılım</a:t>
            </a:r>
            <a:r>
              <a:rPr lang="en-US" dirty="0" smtClean="0"/>
              <a:t> </a:t>
            </a:r>
            <a:r>
              <a:rPr lang="en-US" dirty="0" err="1"/>
              <a:t>süreçlerinin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test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gitmesini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 </a:t>
            </a:r>
            <a:r>
              <a:rPr lang="en-US" b="1" dirty="0" err="1"/>
              <a:t>müşteri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aramızda</a:t>
            </a:r>
            <a:r>
              <a:rPr lang="en-US" b="1" dirty="0"/>
              <a:t> </a:t>
            </a:r>
            <a:r>
              <a:rPr lang="en-US" b="1" dirty="0" err="1"/>
              <a:t>yaşayan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döküman</a:t>
            </a:r>
            <a:r>
              <a:rPr lang="en-US" dirty="0"/>
              <a:t> </a:t>
            </a:r>
            <a:r>
              <a:rPr lang="en-US" dirty="0" err="1"/>
              <a:t>oluşmasını</a:t>
            </a:r>
            <a:r>
              <a:rPr lang="en-US" dirty="0"/>
              <a:t> </a:t>
            </a:r>
            <a:r>
              <a:rPr lang="en-US" dirty="0" err="1"/>
              <a:t>sağlayabilir</a:t>
            </a:r>
            <a:r>
              <a:rPr lang="en-US" dirty="0"/>
              <a:t>. BDD, </a:t>
            </a:r>
            <a:r>
              <a:rPr lang="en-US" b="1" dirty="0"/>
              <a:t>Test Driven Development </a:t>
            </a:r>
            <a:r>
              <a:rPr lang="en-US" dirty="0"/>
              <a:t>(TDD)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prensip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öncelikle</a:t>
            </a:r>
            <a:r>
              <a:rPr lang="en-US" dirty="0"/>
              <a:t> test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yazılsın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yazılsın</a:t>
            </a:r>
            <a:r>
              <a:rPr lang="en-US" dirty="0"/>
              <a:t> </a:t>
            </a:r>
            <a:r>
              <a:rPr lang="en-US" dirty="0" err="1"/>
              <a:t>anlayışını</a:t>
            </a:r>
            <a:r>
              <a:rPr lang="en-US" dirty="0"/>
              <a:t> </a:t>
            </a:r>
            <a:r>
              <a:rPr lang="en-US" dirty="0" err="1"/>
              <a:t>benimsemektedir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309" y="1149478"/>
            <a:ext cx="8761413" cy="706964"/>
          </a:xfrm>
        </p:spPr>
        <p:txBody>
          <a:bodyPr/>
          <a:lstStyle/>
          <a:p>
            <a:r>
              <a:rPr lang="en-US" b="1" dirty="0"/>
              <a:t>BDD vs TDD 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28" y="2478697"/>
            <a:ext cx="5950941" cy="43793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" y="2478697"/>
            <a:ext cx="5203115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BDD, TDD ’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karmaşıklığını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gidermek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amacıyla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çıkmıştır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İkili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arasındaki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büyük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fark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TDD,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sizi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diğer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classlara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bağımlılığı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az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classların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sorumluluklarını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ayırarak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tekrar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etmeyen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yazmanızı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sağlar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BDD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sistemin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davranışını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davranışın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nasıl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geliştirildiğine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ayrıntılara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vermeden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tanımlamanıza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izin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dildir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57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Test Driven Development </a:t>
            </a:r>
            <a:r>
              <a:rPr lang="en-US" b="1" dirty="0" err="1"/>
              <a:t>yaparken</a:t>
            </a:r>
            <a:r>
              <a:rPr lang="en-US" b="1" dirty="0"/>
              <a:t> </a:t>
            </a:r>
            <a:r>
              <a:rPr lang="en-US" b="1" dirty="0" err="1"/>
              <a:t>yazılan</a:t>
            </a:r>
            <a:r>
              <a:rPr lang="en-US" b="1" dirty="0"/>
              <a:t> </a:t>
            </a:r>
            <a:r>
              <a:rPr lang="en-US" b="1" dirty="0" err="1"/>
              <a:t>kodlar</a:t>
            </a:r>
            <a:r>
              <a:rPr lang="en-US" b="1" dirty="0"/>
              <a:t>, developer </a:t>
            </a:r>
            <a:r>
              <a:rPr lang="en-US" b="1" dirty="0" err="1"/>
              <a:t>tarafından</a:t>
            </a:r>
            <a:r>
              <a:rPr lang="en-US" b="1" dirty="0"/>
              <a:t> </a:t>
            </a:r>
            <a:r>
              <a:rPr lang="en-US" b="1" dirty="0" err="1"/>
              <a:t>yazılır</a:t>
            </a:r>
            <a:r>
              <a:rPr lang="en-US" b="1" dirty="0"/>
              <a:t>, </a:t>
            </a:r>
            <a:r>
              <a:rPr lang="en-US" b="1" dirty="0" err="1"/>
              <a:t>okunur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anlaşılır</a:t>
            </a:r>
            <a:r>
              <a:rPr lang="en-US" b="1" dirty="0"/>
              <a:t>.</a:t>
            </a:r>
            <a:r>
              <a:rPr lang="en-US" dirty="0"/>
              <a:t> Bu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developer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kimsenin</a:t>
            </a:r>
            <a:r>
              <a:rPr lang="en-US" dirty="0"/>
              <a:t> </a:t>
            </a:r>
            <a:r>
              <a:rPr lang="en-US" dirty="0" err="1"/>
              <a:t>okumasına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testleriniz</a:t>
            </a:r>
            <a:r>
              <a:rPr lang="en-US" dirty="0"/>
              <a:t> </a:t>
            </a:r>
            <a:r>
              <a:rPr lang="en-US" dirty="0" err="1"/>
              <a:t>geçiyorsa</a:t>
            </a:r>
            <a:r>
              <a:rPr lang="en-US" dirty="0"/>
              <a:t>,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r>
              <a:rPr lang="en-US" b="1" dirty="0"/>
              <a:t>Behavior Driver Development </a:t>
            </a:r>
            <a:r>
              <a:rPr lang="en-US" b="1" dirty="0" err="1"/>
              <a:t>yaparken</a:t>
            </a:r>
            <a:r>
              <a:rPr lang="en-US" b="1" dirty="0"/>
              <a:t> </a:t>
            </a:r>
            <a:r>
              <a:rPr lang="en-US" b="1" dirty="0" err="1"/>
              <a:t>ise</a:t>
            </a:r>
            <a:r>
              <a:rPr lang="en-US" b="1" dirty="0"/>
              <a:t> </a:t>
            </a:r>
            <a:r>
              <a:rPr lang="en-US" b="1" dirty="0" err="1"/>
              <a:t>yazdığınız</a:t>
            </a:r>
            <a:r>
              <a:rPr lang="en-US" b="1" dirty="0"/>
              <a:t> </a:t>
            </a:r>
            <a:r>
              <a:rPr lang="en-US" b="1" dirty="0" err="1"/>
              <a:t>testlerin</a:t>
            </a:r>
            <a:r>
              <a:rPr lang="en-US" b="1" dirty="0"/>
              <a:t>, </a:t>
            </a:r>
            <a:r>
              <a:rPr lang="en-US" b="1" dirty="0" err="1"/>
              <a:t>sadece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 </a:t>
            </a:r>
            <a:r>
              <a:rPr lang="en-US" b="1" dirty="0" err="1"/>
              <a:t>yazan</a:t>
            </a:r>
            <a:r>
              <a:rPr lang="en-US" b="1" dirty="0"/>
              <a:t> developer </a:t>
            </a:r>
            <a:r>
              <a:rPr lang="en-US" b="1" dirty="0" err="1"/>
              <a:t>değil</a:t>
            </a:r>
            <a:r>
              <a:rPr lang="en-US" b="1" dirty="0"/>
              <a:t> </a:t>
            </a:r>
            <a:r>
              <a:rPr lang="en-US" b="1" dirty="0" err="1"/>
              <a:t>herkesçe</a:t>
            </a:r>
            <a:r>
              <a:rPr lang="en-US" b="1" dirty="0"/>
              <a:t> </a:t>
            </a:r>
            <a:r>
              <a:rPr lang="en-US" b="1" dirty="0" err="1"/>
              <a:t>anlaşılabilmesi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okunabilmesi</a:t>
            </a:r>
            <a:r>
              <a:rPr lang="en-US" b="1" dirty="0"/>
              <a:t> </a:t>
            </a:r>
            <a:r>
              <a:rPr lang="en-US" b="1" dirty="0" err="1"/>
              <a:t>beklenir</a:t>
            </a:r>
            <a:r>
              <a:rPr lang="en-US" b="1" dirty="0"/>
              <a:t>.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şirkette</a:t>
            </a:r>
            <a:r>
              <a:rPr lang="en-US" dirty="0"/>
              <a:t> </a:t>
            </a:r>
            <a:r>
              <a:rPr lang="en-US" dirty="0" err="1"/>
              <a:t>çıkardığınız</a:t>
            </a:r>
            <a:r>
              <a:rPr lang="en-US" dirty="0"/>
              <a:t>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davranışlarını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,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paydada</a:t>
            </a:r>
            <a:r>
              <a:rPr lang="en-US" dirty="0"/>
              <a:t> </a:t>
            </a:r>
            <a:r>
              <a:rPr lang="en-US" dirty="0" err="1"/>
              <a:t>görev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takımlar</a:t>
            </a:r>
            <a:r>
              <a:rPr lang="en-US" dirty="0"/>
              <a:t> da </a:t>
            </a:r>
            <a:r>
              <a:rPr lang="en-US" dirty="0" err="1"/>
              <a:t>izleyebilmeli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edebilmelidir</a:t>
            </a:r>
            <a:r>
              <a:rPr lang="en-US" dirty="0"/>
              <a:t>. Bu </a:t>
            </a:r>
            <a:r>
              <a:rPr lang="en-US" dirty="0" err="1"/>
              <a:t>takımlar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zaman </a:t>
            </a:r>
            <a:r>
              <a:rPr lang="en-US" dirty="0" err="1"/>
              <a:t>yöneticiler</a:t>
            </a:r>
            <a:r>
              <a:rPr lang="en-US" dirty="0"/>
              <a:t>, </a:t>
            </a:r>
            <a:r>
              <a:rPr lang="en-US" dirty="0" err="1"/>
              <a:t>kimi</a:t>
            </a:r>
            <a:r>
              <a:rPr lang="en-US" dirty="0"/>
              <a:t> zaman da </a:t>
            </a:r>
            <a:r>
              <a:rPr lang="en-US" dirty="0" err="1"/>
              <a:t>satış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analistleri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Bu </a:t>
            </a:r>
            <a:r>
              <a:rPr lang="en-US" dirty="0" err="1"/>
              <a:t>yüzden</a:t>
            </a:r>
            <a:r>
              <a:rPr lang="en-US" dirty="0"/>
              <a:t> </a:t>
            </a:r>
            <a:r>
              <a:rPr lang="en-US" dirty="0" err="1"/>
              <a:t>girişimcimlere</a:t>
            </a:r>
            <a:r>
              <a:rPr lang="en-US" dirty="0"/>
              <a:t> </a:t>
            </a:r>
            <a:r>
              <a:rPr lang="en-US" dirty="0" err="1"/>
              <a:t>kurdukları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ekiplerinde</a:t>
            </a:r>
            <a:r>
              <a:rPr lang="en-US" dirty="0"/>
              <a:t> BDD </a:t>
            </a:r>
            <a:r>
              <a:rPr lang="en-US" dirty="0" err="1"/>
              <a:t>faktörünü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belirtmeleri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anlamda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4468309" y="114947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BDD vs TDD ?</a:t>
            </a:r>
            <a:br>
              <a:rPr lang="en-US" b="1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3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454" y="1063416"/>
            <a:ext cx="8761413" cy="706964"/>
          </a:xfrm>
        </p:spPr>
        <p:txBody>
          <a:bodyPr/>
          <a:lstStyle/>
          <a:p>
            <a:r>
              <a:rPr lang="en-US" b="1" dirty="0"/>
              <a:t>BDD </a:t>
            </a:r>
            <a:r>
              <a:rPr lang="en-US" b="1" dirty="0" err="1"/>
              <a:t>ile</a:t>
            </a:r>
            <a:r>
              <a:rPr lang="en-US" b="1" dirty="0"/>
              <a:t> Yola </a:t>
            </a:r>
            <a:r>
              <a:rPr lang="en-US" b="1" dirty="0" err="1"/>
              <a:t>Çıkarken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37073" y="253732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Gereksinimler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Üye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Girişi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 smtClean="0">
                <a:solidFill>
                  <a:srgbClr val="1E1E1E"/>
                </a:solidFill>
                <a:latin typeface="medium-content-serif-font"/>
              </a:rPr>
              <a:t>Yapılmalı</a:t>
            </a:r>
            <a:endParaRPr lang="tr-TR" dirty="0" smtClean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E1E1E"/>
              </a:solidFill>
              <a:latin typeface="medium-content-serif-font"/>
            </a:endParaRPr>
          </a:p>
          <a:p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Muğlaklık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Kullanıcı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ismi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ile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mi e-mail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ile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mi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giriş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yapmalı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Kaç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yanlış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giriş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hakkı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tanınlamalı</a:t>
            </a:r>
            <a:r>
              <a:rPr lang="en-US" dirty="0" smtClean="0">
                <a:solidFill>
                  <a:srgbClr val="1E1E1E"/>
                </a:solidFill>
                <a:latin typeface="medium-content-serif-font"/>
              </a:rPr>
              <a:t>?</a:t>
            </a:r>
            <a:endParaRPr lang="tr-TR" dirty="0" smtClean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E1E1E"/>
              </a:solidFill>
              <a:latin typeface="medium-content-serif-font"/>
            </a:endParaRPr>
          </a:p>
          <a:p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En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azından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kısa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bir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örnekle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bu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şekilde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özetleyebiliriz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sanırım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durumu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.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Gereksinimler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ve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muğlaklık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durumlarının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analizini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yaptıktan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sonra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BDD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ile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örneklendiriyoruz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.</a:t>
            </a:r>
            <a:endParaRPr lang="en-US" b="0" i="0" dirty="0">
              <a:solidFill>
                <a:srgbClr val="1E1E1E"/>
              </a:solidFill>
              <a:effectLst/>
              <a:latin typeface="medium-content-serif-fon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3073" y="253732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Örnekler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medium-content-serif-font"/>
              </a:rPr>
              <a:t>E-mail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ile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giriş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yapılmalı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Üç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kez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yanlış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giriş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hakkı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tanınmalı</a:t>
            </a:r>
            <a:r>
              <a:rPr lang="en-US" dirty="0" smtClean="0">
                <a:solidFill>
                  <a:srgbClr val="1E1E1E"/>
                </a:solidFill>
                <a:latin typeface="medium-content-serif-font"/>
              </a:rPr>
              <a:t>.</a:t>
            </a:r>
            <a:endParaRPr lang="tr-TR" dirty="0" smtClean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E1E1E"/>
              </a:solidFill>
              <a:latin typeface="medium-content-serif-font"/>
            </a:endParaRPr>
          </a:p>
          <a:p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Bu </a:t>
            </a:r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Örneklere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Kimler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Katkıda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Bulunmalı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Ürün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Sahibi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(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Fikir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veya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şirket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sahibi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Yazılımcılar</a:t>
            </a:r>
            <a:endParaRPr lang="en-US" dirty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Tasarımcılar</a:t>
            </a:r>
            <a:endParaRPr lang="en-US" dirty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medium-content-serif-font"/>
              </a:rPr>
              <a:t>Test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edenler</a:t>
            </a:r>
            <a:endParaRPr lang="en-US" b="0" i="0" dirty="0">
              <a:solidFill>
                <a:srgbClr val="1E1E1E"/>
              </a:solidFill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40968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02" y="1221707"/>
            <a:ext cx="8761413" cy="706964"/>
          </a:xfrm>
        </p:spPr>
        <p:txBody>
          <a:bodyPr/>
          <a:lstStyle/>
          <a:p>
            <a:r>
              <a:rPr lang="en-US" b="1" dirty="0"/>
              <a:t>BDD Ne Zaman </a:t>
            </a:r>
            <a:r>
              <a:rPr lang="en-US" b="1" dirty="0" err="1"/>
              <a:t>Tercih</a:t>
            </a:r>
            <a:r>
              <a:rPr lang="en-US" b="1" dirty="0"/>
              <a:t> </a:t>
            </a:r>
            <a:r>
              <a:rPr lang="en-US" b="1" dirty="0" err="1"/>
              <a:t>Edilir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BDD,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testlerimizi</a:t>
            </a:r>
            <a:r>
              <a:rPr lang="en-US" dirty="0"/>
              <a:t> </a:t>
            </a:r>
            <a:r>
              <a:rPr lang="en-US" dirty="0" err="1"/>
              <a:t>oluşturduğu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ürünle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hakim </a:t>
            </a:r>
            <a:r>
              <a:rPr lang="en-US" dirty="0" err="1"/>
              <a:t>olmanız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r>
              <a:rPr lang="en-US" dirty="0" err="1"/>
              <a:t>Yöneticiniz</a:t>
            </a:r>
            <a:r>
              <a:rPr lang="en-US" dirty="0"/>
              <a:t> </a:t>
            </a:r>
            <a:r>
              <a:rPr lang="en-US" dirty="0" err="1"/>
              <a:t>BDD’e</a:t>
            </a:r>
            <a:r>
              <a:rPr lang="en-US" dirty="0"/>
              <a:t> </a:t>
            </a:r>
            <a:r>
              <a:rPr lang="en-US" dirty="0" err="1"/>
              <a:t>sıcak</a:t>
            </a:r>
            <a:r>
              <a:rPr lang="en-US" dirty="0"/>
              <a:t> </a:t>
            </a:r>
            <a:r>
              <a:rPr lang="en-US" dirty="0" err="1"/>
              <a:t>bakıyor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size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yönde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aktarıyor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paydada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ürününüzün</a:t>
            </a:r>
            <a:r>
              <a:rPr lang="en-US" dirty="0"/>
              <a:t> </a:t>
            </a:r>
            <a:r>
              <a:rPr lang="en-US" dirty="0" err="1"/>
              <a:t>süreçle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göstereceği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ise</a:t>
            </a:r>
            <a:r>
              <a:rPr lang="en-US" dirty="0"/>
              <a:t>; </a:t>
            </a:r>
            <a:r>
              <a:rPr lang="en-US" dirty="0" err="1"/>
              <a:t>başlangıçta</a:t>
            </a:r>
            <a:r>
              <a:rPr lang="en-US" dirty="0"/>
              <a:t> zaman </a:t>
            </a:r>
            <a:r>
              <a:rPr lang="en-US" dirty="0" err="1"/>
              <a:t>kaybı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gözükse</a:t>
            </a:r>
            <a:r>
              <a:rPr lang="en-US" dirty="0"/>
              <a:t> de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vadede</a:t>
            </a:r>
            <a:r>
              <a:rPr lang="en-US" dirty="0"/>
              <a:t> </a:t>
            </a:r>
            <a:r>
              <a:rPr lang="en-US" dirty="0" err="1"/>
              <a:t>sürecin</a:t>
            </a:r>
            <a:r>
              <a:rPr lang="en-US" dirty="0"/>
              <a:t> </a:t>
            </a:r>
            <a:r>
              <a:rPr lang="en-US" dirty="0" err="1"/>
              <a:t>ayakta</a:t>
            </a:r>
            <a:r>
              <a:rPr lang="en-US" dirty="0"/>
              <a:t> </a:t>
            </a:r>
            <a:r>
              <a:rPr lang="en-US" dirty="0" err="1"/>
              <a:t>kalmasını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yegane</a:t>
            </a:r>
            <a:r>
              <a:rPr lang="en-US" dirty="0"/>
              <a:t> </a:t>
            </a:r>
            <a:r>
              <a:rPr lang="en-US" dirty="0" err="1"/>
              <a:t>etmen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6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612" y="1063416"/>
            <a:ext cx="8761413" cy="706964"/>
          </a:xfrm>
        </p:spPr>
        <p:txBody>
          <a:bodyPr/>
          <a:lstStyle/>
          <a:p>
            <a:r>
              <a:rPr lang="en-US" b="1" dirty="0"/>
              <a:t>Cucumber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11762" y="2438923"/>
            <a:ext cx="8663700" cy="3477682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BDD </a:t>
            </a:r>
            <a:r>
              <a:rPr lang="en-US" dirty="0" err="1"/>
              <a:t>anlayışını</a:t>
            </a:r>
            <a:r>
              <a:rPr lang="en-US" dirty="0"/>
              <a:t> </a:t>
            </a:r>
            <a:r>
              <a:rPr lang="en-US" dirty="0" err="1"/>
              <a:t>benimseyen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. </a:t>
            </a:r>
            <a:r>
              <a:rPr lang="en-US" dirty="0" err="1"/>
              <a:t>Cucumber’ın</a:t>
            </a:r>
            <a:r>
              <a:rPr lang="en-US" dirty="0"/>
              <a:t>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“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Davranışı</a:t>
            </a:r>
            <a:r>
              <a:rPr lang="en-US" b="1" dirty="0"/>
              <a:t> </a:t>
            </a:r>
            <a:r>
              <a:rPr lang="en-US" b="1" dirty="0" err="1"/>
              <a:t>Odaklı</a:t>
            </a:r>
            <a:r>
              <a:rPr lang="en-US" b="1" dirty="0"/>
              <a:t> </a:t>
            </a:r>
            <a:r>
              <a:rPr lang="en-US" b="1" dirty="0" err="1"/>
              <a:t>Geliştirme</a:t>
            </a:r>
            <a:r>
              <a:rPr lang="en-US" b="1" dirty="0"/>
              <a:t>” 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BDD’yi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uygulamaktır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</a:t>
            </a:r>
            <a:r>
              <a:rPr lang="en-US" dirty="0" err="1"/>
              <a:t>düz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 </a:t>
            </a:r>
            <a:r>
              <a:rPr lang="en-US" b="1" dirty="0">
                <a:hlinkClick r:id="rId2"/>
              </a:rPr>
              <a:t>Gherkin</a:t>
            </a:r>
            <a:r>
              <a:rPr lang="en-US" dirty="0"/>
              <a:t> 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yazılmıştır</a:t>
            </a:r>
            <a:r>
              <a:rPr lang="en-US" dirty="0"/>
              <a:t>. Bu </a:t>
            </a:r>
            <a:r>
              <a:rPr lang="en-US" dirty="0" err="1"/>
              <a:t>dilin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tarafı</a:t>
            </a:r>
            <a:r>
              <a:rPr lang="en-US" dirty="0"/>
              <a:t> </a:t>
            </a:r>
            <a:r>
              <a:rPr lang="en-US" dirty="0" err="1"/>
              <a:t>okunduğunda</a:t>
            </a:r>
            <a:r>
              <a:rPr lang="en-US" dirty="0"/>
              <a:t> </a:t>
            </a:r>
            <a:r>
              <a:rPr lang="en-US" dirty="0" err="1"/>
              <a:t>herkes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anlaşılabilir</a:t>
            </a:r>
            <a:r>
              <a:rPr lang="en-US" dirty="0"/>
              <a:t> </a:t>
            </a:r>
            <a:r>
              <a:rPr lang="en-US" dirty="0" err="1"/>
              <a:t>olmasıdır</a:t>
            </a:r>
            <a:r>
              <a:rPr lang="en-US" dirty="0"/>
              <a:t>.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 </a:t>
            </a:r>
            <a:r>
              <a:rPr lang="en-US" b="1" dirty="0"/>
              <a:t>Feature</a:t>
            </a:r>
            <a:r>
              <a:rPr lang="en-US" dirty="0"/>
              <a:t> 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/>
              <a:t>Scenario</a:t>
            </a:r>
            <a:r>
              <a:rPr lang="en-US" dirty="0"/>
              <a:t> 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kısımdan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 Java , Ruby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dillere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platformlarada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edilebilen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testlere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dönüştürülebilmektedir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577" y="3011404"/>
            <a:ext cx="3209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127" y="1028069"/>
            <a:ext cx="8761413" cy="706964"/>
          </a:xfrm>
        </p:spPr>
        <p:txBody>
          <a:bodyPr/>
          <a:lstStyle/>
          <a:p>
            <a:r>
              <a:rPr lang="en-US" b="1" dirty="0"/>
              <a:t>Gherkin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6776" y="2309831"/>
            <a:ext cx="10389205" cy="192868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Gherkin (DSL), BDD </a:t>
            </a:r>
            <a:r>
              <a:rPr lang="en-US" sz="1400" dirty="0" err="1" smtClean="0"/>
              <a:t>testlerimizi</a:t>
            </a:r>
            <a:r>
              <a:rPr lang="en-US" sz="1400" dirty="0" smtClean="0"/>
              <a:t> </a:t>
            </a:r>
            <a:r>
              <a:rPr lang="en-US" sz="1400" dirty="0" err="1"/>
              <a:t>CucumberJS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birlikte</a:t>
            </a:r>
            <a:r>
              <a:rPr lang="en-US" sz="1400" dirty="0"/>
              <a:t> </a:t>
            </a:r>
            <a:r>
              <a:rPr lang="en-US" sz="1400" dirty="0" err="1"/>
              <a:t>ürün</a:t>
            </a:r>
            <a:r>
              <a:rPr lang="en-US" sz="1400" dirty="0"/>
              <a:t> </a:t>
            </a:r>
            <a:r>
              <a:rPr lang="en-US" sz="1400" dirty="0" err="1"/>
              <a:t>üzerine</a:t>
            </a:r>
            <a:r>
              <a:rPr lang="en-US" sz="1400" dirty="0"/>
              <a:t>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paydada</a:t>
            </a:r>
            <a:r>
              <a:rPr lang="en-US" sz="1400" dirty="0"/>
              <a:t>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takımlarca</a:t>
            </a:r>
            <a:r>
              <a:rPr lang="en-US" sz="1400" dirty="0"/>
              <a:t> </a:t>
            </a:r>
            <a:r>
              <a:rPr lang="en-US" sz="1400" dirty="0" err="1"/>
              <a:t>okunabilir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formatta</a:t>
            </a:r>
            <a:r>
              <a:rPr lang="en-US" sz="1400" dirty="0"/>
              <a:t> </a:t>
            </a:r>
            <a:r>
              <a:rPr lang="en-US" sz="1400" dirty="0" err="1"/>
              <a:t>yazılabilmesine</a:t>
            </a:r>
            <a:r>
              <a:rPr lang="en-US" sz="1400" dirty="0"/>
              <a:t> </a:t>
            </a:r>
            <a:r>
              <a:rPr lang="en-US" sz="1400" dirty="0" err="1"/>
              <a:t>imkan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 Bu </a:t>
            </a:r>
            <a:r>
              <a:rPr lang="en-US" sz="1400" dirty="0" err="1"/>
              <a:t>dosyaların</a:t>
            </a:r>
            <a:r>
              <a:rPr lang="en-US" sz="1400" dirty="0"/>
              <a:t> </a:t>
            </a:r>
            <a:r>
              <a:rPr lang="en-US" sz="1400" dirty="0" err="1"/>
              <a:t>uzantısı</a:t>
            </a:r>
            <a:r>
              <a:rPr lang="en-US" sz="1400" dirty="0"/>
              <a:t> </a:t>
            </a:r>
            <a:r>
              <a:rPr lang="en-US" sz="1400" dirty="0" err="1"/>
              <a:t>genelde</a:t>
            </a:r>
            <a:r>
              <a:rPr lang="en-US" sz="1400" dirty="0"/>
              <a:t> .feature </a:t>
            </a:r>
            <a:r>
              <a:rPr lang="en-US" sz="1400" dirty="0" err="1"/>
              <a:t>olmakla</a:t>
            </a:r>
            <a:r>
              <a:rPr lang="en-US" sz="1400" dirty="0"/>
              <a:t> </a:t>
            </a:r>
            <a:r>
              <a:rPr lang="en-US" sz="1400" dirty="0" err="1"/>
              <a:t>birlikte</a:t>
            </a:r>
            <a:r>
              <a:rPr lang="en-US" sz="1400" dirty="0"/>
              <a:t>, </a:t>
            </a:r>
            <a:r>
              <a:rPr lang="en-US" sz="1400" dirty="0" err="1"/>
              <a:t>yazılan</a:t>
            </a:r>
            <a:r>
              <a:rPr lang="en-US" sz="1400" dirty="0"/>
              <a:t> </a:t>
            </a:r>
            <a:r>
              <a:rPr lang="en-US" sz="1400" dirty="0" err="1"/>
              <a:t>dosya</a:t>
            </a:r>
            <a:r>
              <a:rPr lang="en-US" sz="1400" dirty="0"/>
              <a:t> gherkins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adlandırılır</a:t>
            </a:r>
            <a:r>
              <a:rPr lang="en-US" sz="1400" dirty="0"/>
              <a:t>. </a:t>
            </a:r>
            <a:r>
              <a:rPr lang="en-US" sz="1400" dirty="0" err="1"/>
              <a:t>Gherkin’de</a:t>
            </a:r>
            <a:r>
              <a:rPr lang="en-US" sz="1400" dirty="0"/>
              <a:t> features </a:t>
            </a:r>
            <a:r>
              <a:rPr lang="en-US" sz="1400" dirty="0" err="1"/>
              <a:t>ve</a:t>
            </a:r>
            <a:r>
              <a:rPr lang="en-US" sz="1400" dirty="0"/>
              <a:t> scenarios </a:t>
            </a:r>
            <a:r>
              <a:rPr lang="en-US" sz="1400" dirty="0" err="1"/>
              <a:t>kavramlarına</a:t>
            </a:r>
            <a:r>
              <a:rPr lang="en-US" sz="1400" dirty="0"/>
              <a:t> </a:t>
            </a:r>
            <a:r>
              <a:rPr lang="en-US" sz="1400" dirty="0" err="1"/>
              <a:t>sahibiz</a:t>
            </a:r>
            <a:r>
              <a:rPr lang="en-US" sz="1400" dirty="0"/>
              <a:t>. Bu </a:t>
            </a:r>
            <a:r>
              <a:rPr lang="en-US" sz="1400" dirty="0" err="1"/>
              <a:t>kavramlar</a:t>
            </a:r>
            <a:r>
              <a:rPr lang="en-US" sz="1400" dirty="0"/>
              <a:t> </a:t>
            </a:r>
            <a:r>
              <a:rPr lang="en-US" sz="1400" dirty="0" err="1"/>
              <a:t>sayesinde</a:t>
            </a:r>
            <a:r>
              <a:rPr lang="en-US" sz="1400" dirty="0"/>
              <a:t>, </a:t>
            </a:r>
            <a:r>
              <a:rPr lang="en-US" sz="1400" dirty="0" err="1"/>
              <a:t>ürün</a:t>
            </a:r>
            <a:r>
              <a:rPr lang="en-US" sz="1400" dirty="0"/>
              <a:t> </a:t>
            </a:r>
            <a:r>
              <a:rPr lang="en-US" sz="1400" dirty="0" err="1"/>
              <a:t>davranışlarını</a:t>
            </a:r>
            <a:r>
              <a:rPr lang="en-US" sz="1400" dirty="0"/>
              <a:t> </a:t>
            </a:r>
            <a:r>
              <a:rPr lang="en-US" sz="1400" dirty="0" err="1"/>
              <a:t>rahat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yönetebileceğiz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algn="l"/>
            <a:r>
              <a:rPr lang="en-US" sz="1400" dirty="0" err="1"/>
              <a:t>Gherkin’de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senaryo</a:t>
            </a:r>
            <a:r>
              <a:rPr lang="en-US" sz="1400" dirty="0"/>
              <a:t>, o </a:t>
            </a:r>
            <a:r>
              <a:rPr lang="en-US" sz="1400" dirty="0" err="1"/>
              <a:t>dosyanın</a:t>
            </a:r>
            <a:r>
              <a:rPr lang="en-US" sz="1400" dirty="0"/>
              <a:t> </a:t>
            </a:r>
            <a:r>
              <a:rPr lang="en-US" sz="1400" dirty="0" err="1"/>
              <a:t>yaptığı</a:t>
            </a:r>
            <a:r>
              <a:rPr lang="en-US" sz="1400" dirty="0"/>
              <a:t> </a:t>
            </a:r>
            <a:r>
              <a:rPr lang="en-US" sz="1400" dirty="0" err="1"/>
              <a:t>işin</a:t>
            </a:r>
            <a:r>
              <a:rPr lang="en-US" sz="1400" dirty="0"/>
              <a:t> </a:t>
            </a:r>
            <a:r>
              <a:rPr lang="en-US" sz="1400" dirty="0" err="1"/>
              <a:t>tek</a:t>
            </a:r>
            <a:r>
              <a:rPr lang="en-US" sz="1400" dirty="0"/>
              <a:t> </a:t>
            </a:r>
            <a:r>
              <a:rPr lang="en-US" sz="1400" dirty="0" err="1"/>
              <a:t>cümlelik</a:t>
            </a:r>
            <a:r>
              <a:rPr lang="en-US" sz="1400" dirty="0"/>
              <a:t> </a:t>
            </a:r>
            <a:r>
              <a:rPr lang="en-US" sz="1400" dirty="0" err="1"/>
              <a:t>özeti</a:t>
            </a:r>
            <a:r>
              <a:rPr lang="en-US" sz="1400" dirty="0"/>
              <a:t> </a:t>
            </a:r>
            <a:r>
              <a:rPr lang="en-US" sz="1400" dirty="0" err="1"/>
              <a:t>olmalıdır</a:t>
            </a:r>
            <a:r>
              <a:rPr lang="en-US" sz="1400" dirty="0"/>
              <a:t>. </a:t>
            </a:r>
            <a:r>
              <a:rPr lang="en-US" sz="1400" dirty="0" err="1"/>
              <a:t>Yani</a:t>
            </a:r>
            <a:r>
              <a:rPr lang="en-US" sz="1400" dirty="0"/>
              <a:t> </a:t>
            </a:r>
            <a:r>
              <a:rPr lang="en-US" sz="1400" dirty="0" err="1"/>
              <a:t>kısaca</a:t>
            </a:r>
            <a:r>
              <a:rPr lang="en-US" sz="1400" dirty="0"/>
              <a:t> </a:t>
            </a:r>
            <a:r>
              <a:rPr lang="en-US" sz="1400" dirty="0" err="1"/>
              <a:t>aksiyon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neticenin</a:t>
            </a:r>
            <a:r>
              <a:rPr lang="en-US" sz="1400" dirty="0"/>
              <a:t> </a:t>
            </a:r>
            <a:r>
              <a:rPr lang="en-US" sz="1400" dirty="0" err="1"/>
              <a:t>birleşiminden</a:t>
            </a:r>
            <a:r>
              <a:rPr lang="en-US" sz="1400" dirty="0"/>
              <a:t> </a:t>
            </a:r>
            <a:r>
              <a:rPr lang="en-US" sz="1400" dirty="0" err="1"/>
              <a:t>edinilen</a:t>
            </a:r>
            <a:r>
              <a:rPr lang="en-US" sz="1400" dirty="0"/>
              <a:t> </a:t>
            </a:r>
            <a:r>
              <a:rPr lang="en-US" sz="1400" dirty="0" err="1"/>
              <a:t>sonucu</a:t>
            </a:r>
            <a:r>
              <a:rPr lang="en-US" sz="1400" dirty="0"/>
              <a:t> </a:t>
            </a:r>
            <a:r>
              <a:rPr lang="en-US" sz="1400" dirty="0" err="1"/>
              <a:t>aktarır</a:t>
            </a:r>
            <a:r>
              <a:rPr lang="en-US" sz="14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776" y="4341656"/>
            <a:ext cx="529008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Given, When </a:t>
            </a:r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ve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 Then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belirlenen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senaryoda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oluşturulan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testimizin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başlangıç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durumunu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belirtmek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kullanılır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testimizde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yürütülecek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gerçek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olayları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içermektedir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testimizin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sonucu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ortaya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koymak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kullanılır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practices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adımların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küçük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tutulması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önemlidir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aşamada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Senaryonuza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 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bazen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tüm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adımları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kullanmanıza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gerek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yoktur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Mesela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given.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31" y="4341656"/>
            <a:ext cx="6254003" cy="13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925</Words>
  <Application>Microsoft Office PowerPoint</Application>
  <PresentationFormat>Widescreen</PresentationFormat>
  <Paragraphs>103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medium-content-serif-font</vt:lpstr>
      <vt:lpstr>Wingdings 3</vt:lpstr>
      <vt:lpstr>Ion Boardroom</vt:lpstr>
      <vt:lpstr>Yazılım Testi ve Otomasyonu</vt:lpstr>
      <vt:lpstr>Konular</vt:lpstr>
      <vt:lpstr>Behavior Driven development (BDD) </vt:lpstr>
      <vt:lpstr>BDD vs TDD ? </vt:lpstr>
      <vt:lpstr>PowerPoint Presentation</vt:lpstr>
      <vt:lpstr>BDD ile Yola Çıkarken </vt:lpstr>
      <vt:lpstr>BDD Ne Zaman Tercih Edilir? </vt:lpstr>
      <vt:lpstr>Cucumber </vt:lpstr>
      <vt:lpstr>Gherkin </vt:lpstr>
      <vt:lpstr>CucumberJS </vt:lpstr>
      <vt:lpstr>CucumberJS İle Login Test Örneği </vt:lpstr>
      <vt:lpstr>CucumberJS İle Login Test Örneği </vt:lpstr>
      <vt:lpstr>Çevik olmayan Proje Yönetimi</vt:lpstr>
      <vt:lpstr>Çeviklik ve BDD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2020-04-07T20:58:54Z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