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9" r:id="rId6"/>
    <p:sldId id="316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42" r:id="rId16"/>
    <p:sldId id="343" r:id="rId17"/>
    <p:sldId id="344" r:id="rId18"/>
    <p:sldId id="345" r:id="rId19"/>
    <p:sldId id="346" r:id="rId20"/>
    <p:sldId id="338" r:id="rId21"/>
    <p:sldId id="339" r:id="rId22"/>
    <p:sldId id="340" r:id="rId23"/>
    <p:sldId id="341" r:id="rId24"/>
    <p:sldId id="347" r:id="rId25"/>
    <p:sldId id="348" r:id="rId26"/>
    <p:sldId id="349" r:id="rId27"/>
    <p:sldId id="35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09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03/31/2020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03/31/2020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4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3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3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51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2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6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03/31/2020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03/31/2020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2233" y="844576"/>
            <a:ext cx="8761413" cy="706964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Test </a:t>
            </a:r>
            <a:r>
              <a:rPr lang="en-US" dirty="0" err="1"/>
              <a:t>Otomasyonu</a:t>
            </a:r>
            <a:r>
              <a:rPr lang="en-US" dirty="0"/>
              <a:t> </a:t>
            </a:r>
            <a:r>
              <a:rPr lang="tr-TR" dirty="0" smtClean="0"/>
              <a:t>Avantajları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2894" y="2316560"/>
            <a:ext cx="100978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 </a:t>
            </a:r>
            <a:r>
              <a:rPr lang="en-US" dirty="0" err="1"/>
              <a:t>Otomatik</a:t>
            </a:r>
            <a:r>
              <a:rPr lang="en-US" dirty="0"/>
              <a:t> test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güvenilirdir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yatırım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Programlanabilir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yürütebilir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görebilir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test </a:t>
            </a:r>
            <a:r>
              <a:rPr lang="en-US" dirty="0" err="1"/>
              <a:t>senaryosunun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yürütülmesi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olmaktır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Otomasyon</a:t>
            </a:r>
            <a:r>
              <a:rPr lang="en-US" dirty="0"/>
              <a:t> test </a:t>
            </a:r>
            <a:r>
              <a:rPr lang="en-US" dirty="0" err="1"/>
              <a:t>takımları</a:t>
            </a:r>
            <a:r>
              <a:rPr lang="en-US" dirty="0"/>
              <a:t> </a:t>
            </a:r>
            <a:r>
              <a:rPr lang="en-US" dirty="0" err="1"/>
              <a:t>yaptıktan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test </a:t>
            </a:r>
            <a:r>
              <a:rPr lang="en-US" dirty="0" err="1"/>
              <a:t>durumlarını</a:t>
            </a:r>
            <a:r>
              <a:rPr lang="en-US" dirty="0"/>
              <a:t> </a:t>
            </a:r>
            <a:r>
              <a:rPr lang="en-US" dirty="0" err="1"/>
              <a:t>yürütmek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test </a:t>
            </a:r>
            <a:r>
              <a:rPr lang="en-US" dirty="0" err="1"/>
              <a:t>cihazı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platformu</a:t>
            </a:r>
            <a:r>
              <a:rPr lang="en-US" dirty="0"/>
              <a:t> </a:t>
            </a:r>
            <a:r>
              <a:rPr lang="en-US" dirty="0" err="1"/>
              <a:t>kombinasyonu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makinede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de </a:t>
            </a:r>
            <a:r>
              <a:rPr lang="en-US" dirty="0" err="1"/>
              <a:t>yapılabilir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testinde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otomatize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faydalıdır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değiştiği</a:t>
            </a:r>
            <a:r>
              <a:rPr lang="en-US" dirty="0"/>
              <a:t> </a:t>
            </a:r>
            <a:r>
              <a:rPr lang="en-US" dirty="0" err="1"/>
              <a:t>testlerde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regresyonlardır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40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983024"/>
            <a:ext cx="9044997" cy="706964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Test </a:t>
            </a:r>
            <a:r>
              <a:rPr lang="en-US" dirty="0" err="1"/>
              <a:t>Otomasyonu</a:t>
            </a:r>
            <a:r>
              <a:rPr lang="en-US" dirty="0"/>
              <a:t> </a:t>
            </a:r>
            <a:r>
              <a:rPr lang="tr-TR" dirty="0" smtClean="0"/>
              <a:t>Dezavantajları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5964" y="2843685"/>
            <a:ext cx="5733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 </a:t>
            </a:r>
            <a:r>
              <a:rPr lang="en-US" sz="2400" dirty="0" err="1"/>
              <a:t>Takımlara</a:t>
            </a:r>
            <a:r>
              <a:rPr lang="en-US" sz="2400" dirty="0"/>
              <a:t> </a:t>
            </a:r>
            <a:r>
              <a:rPr lang="en-US" sz="2400" dirty="0" err="1"/>
              <a:t>maliyeti</a:t>
            </a:r>
            <a:r>
              <a:rPr lang="en-US" sz="2400" dirty="0"/>
              <a:t> </a:t>
            </a:r>
            <a:r>
              <a:rPr lang="en-US" sz="2400" dirty="0" err="1"/>
              <a:t>pahalı</a:t>
            </a:r>
            <a:r>
              <a:rPr lang="en-US" sz="2400" dirty="0"/>
              <a:t> </a:t>
            </a:r>
            <a:r>
              <a:rPr lang="en-US" sz="2400" dirty="0" err="1"/>
              <a:t>olabilir</a:t>
            </a:r>
            <a:r>
              <a:rPr lang="en-US" sz="2400" dirty="0"/>
              <a:t>. </a:t>
            </a:r>
            <a:endParaRPr lang="tr-TR" sz="2400" dirty="0" smtClean="0"/>
          </a:p>
          <a:p>
            <a:r>
              <a:rPr lang="en-US" sz="2400" dirty="0" smtClean="0"/>
              <a:t> </a:t>
            </a:r>
            <a:r>
              <a:rPr lang="en-US" sz="2400" dirty="0" err="1"/>
              <a:t>Araç</a:t>
            </a:r>
            <a:r>
              <a:rPr lang="en-US" sz="2400" dirty="0"/>
              <a:t> </a:t>
            </a:r>
            <a:r>
              <a:rPr lang="en-US" sz="2400" dirty="0" err="1"/>
              <a:t>kullanımı</a:t>
            </a:r>
            <a:r>
              <a:rPr lang="en-US" sz="2400" dirty="0"/>
              <a:t> zaman </a:t>
            </a:r>
            <a:r>
              <a:rPr lang="en-US" sz="2400" dirty="0" err="1"/>
              <a:t>alabilir</a:t>
            </a:r>
            <a:r>
              <a:rPr lang="en-US" sz="2400" dirty="0"/>
              <a:t>. </a:t>
            </a:r>
            <a:endParaRPr lang="tr-TR" sz="2400" dirty="0" smtClean="0"/>
          </a:p>
          <a:p>
            <a:r>
              <a:rPr lang="en-US" sz="2400" dirty="0" smtClean="0"/>
              <a:t> </a:t>
            </a:r>
            <a:r>
              <a:rPr lang="en-US" sz="2400" dirty="0" err="1"/>
              <a:t>Araçlar</a:t>
            </a:r>
            <a:r>
              <a:rPr lang="en-US" sz="2400" dirty="0"/>
              <a:t> </a:t>
            </a:r>
            <a:r>
              <a:rPr lang="en-US" sz="2400" dirty="0" err="1"/>
              <a:t>çeşitli</a:t>
            </a:r>
            <a:r>
              <a:rPr lang="en-US" sz="2400" dirty="0"/>
              <a:t> </a:t>
            </a:r>
            <a:r>
              <a:rPr lang="en-US" sz="2400" dirty="0" err="1"/>
              <a:t>sınırlamalar</a:t>
            </a:r>
            <a:r>
              <a:rPr lang="en-US" sz="2400" dirty="0"/>
              <a:t> </a:t>
            </a:r>
            <a:r>
              <a:rPr lang="en-US" sz="2400" dirty="0" err="1"/>
              <a:t>içerebilir</a:t>
            </a:r>
            <a:r>
              <a:rPr lang="en-US" sz="24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764" y="2843685"/>
            <a:ext cx="3190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600" y="941395"/>
            <a:ext cx="8761413" cy="706964"/>
          </a:xfrm>
        </p:spPr>
        <p:txBody>
          <a:bodyPr/>
          <a:lstStyle/>
          <a:p>
            <a:r>
              <a:rPr lang="tr-TR" dirty="0" smtClean="0"/>
              <a:t>Test Tarafında Kariyer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9219408" cy="4370668"/>
          </a:xfrm>
        </p:spPr>
        <p:txBody>
          <a:bodyPr>
            <a:normAutofit fontScale="32500" lnSpcReduction="20000"/>
          </a:bodyPr>
          <a:lstStyle/>
          <a:p>
            <a:r>
              <a:rPr lang="en-US" i="1" dirty="0"/>
              <a:t>Test </a:t>
            </a:r>
            <a:r>
              <a:rPr lang="en-US" i="1" dirty="0" err="1"/>
              <a:t>Metotları</a:t>
            </a:r>
            <a:r>
              <a:rPr lang="en-US" i="1" dirty="0"/>
              <a:t>, </a:t>
            </a:r>
            <a:r>
              <a:rPr lang="en-US" i="1" dirty="0" err="1"/>
              <a:t>Teknikleri</a:t>
            </a:r>
            <a:r>
              <a:rPr lang="en-US" i="1" dirty="0"/>
              <a:t>, </a:t>
            </a:r>
            <a:r>
              <a:rPr lang="en-US" i="1" dirty="0" err="1"/>
              <a:t>yazılım</a:t>
            </a:r>
            <a:r>
              <a:rPr lang="en-US" i="1" dirty="0"/>
              <a:t> test </a:t>
            </a:r>
            <a:r>
              <a:rPr lang="en-US" i="1" dirty="0" err="1"/>
              <a:t>yaşam</a:t>
            </a:r>
            <a:r>
              <a:rPr lang="en-US" i="1" dirty="0"/>
              <a:t> </a:t>
            </a:r>
            <a:r>
              <a:rPr lang="en-US" i="1" dirty="0" err="1"/>
              <a:t>döngülerine</a:t>
            </a:r>
            <a:r>
              <a:rPr lang="en-US" i="1" dirty="0"/>
              <a:t> hakim </a:t>
            </a:r>
            <a:r>
              <a:rPr lang="en-US" i="1" dirty="0" err="1"/>
              <a:t>olmak</a:t>
            </a:r>
            <a:endParaRPr lang="en-US" dirty="0"/>
          </a:p>
          <a:p>
            <a:r>
              <a:rPr lang="en-US" i="1" dirty="0" err="1"/>
              <a:t>Analiz</a:t>
            </a:r>
            <a:r>
              <a:rPr lang="en-US" i="1" dirty="0"/>
              <a:t> </a:t>
            </a:r>
            <a:r>
              <a:rPr lang="en-US" i="1" dirty="0" err="1"/>
              <a:t>kavramlarını</a:t>
            </a:r>
            <a:r>
              <a:rPr lang="en-US" i="1" dirty="0"/>
              <a:t> </a:t>
            </a:r>
            <a:r>
              <a:rPr lang="en-US" i="1" dirty="0" err="1"/>
              <a:t>benimsemek</a:t>
            </a:r>
            <a:endParaRPr lang="en-US" dirty="0"/>
          </a:p>
          <a:p>
            <a:r>
              <a:rPr lang="en-US" i="1" dirty="0" err="1"/>
              <a:t>Otomasyon</a:t>
            </a:r>
            <a:r>
              <a:rPr lang="en-US" i="1" dirty="0"/>
              <a:t> </a:t>
            </a:r>
            <a:r>
              <a:rPr lang="en-US" i="1" dirty="0" err="1"/>
              <a:t>Araçlarına</a:t>
            </a:r>
            <a:r>
              <a:rPr lang="en-US" i="1" dirty="0"/>
              <a:t> </a:t>
            </a:r>
            <a:r>
              <a:rPr lang="en-US" i="1" dirty="0" err="1"/>
              <a:t>ilgili</a:t>
            </a:r>
            <a:r>
              <a:rPr lang="en-US" i="1" dirty="0"/>
              <a:t> </a:t>
            </a:r>
            <a:r>
              <a:rPr lang="en-US" i="1" dirty="0" err="1"/>
              <a:t>olmak</a:t>
            </a:r>
            <a:r>
              <a:rPr lang="en-US" i="1" dirty="0"/>
              <a:t> (</a:t>
            </a:r>
            <a:r>
              <a:rPr lang="en-US" i="1" dirty="0" err="1"/>
              <a:t>Tercihen</a:t>
            </a:r>
            <a:r>
              <a:rPr lang="en-US" i="1" dirty="0"/>
              <a:t> Selenium, Cucumber)</a:t>
            </a:r>
            <a:endParaRPr lang="en-US" dirty="0"/>
          </a:p>
          <a:p>
            <a:r>
              <a:rPr lang="en-US" i="1" dirty="0"/>
              <a:t>Jenkins </a:t>
            </a:r>
            <a:r>
              <a:rPr lang="en-US" i="1" dirty="0" err="1"/>
              <a:t>entegrasyonu</a:t>
            </a:r>
            <a:r>
              <a:rPr lang="en-US" i="1" dirty="0"/>
              <a:t> </a:t>
            </a:r>
            <a:r>
              <a:rPr lang="en-US" i="1" dirty="0" err="1"/>
              <a:t>deneyimi</a:t>
            </a:r>
            <a:endParaRPr lang="en-US" dirty="0"/>
          </a:p>
          <a:p>
            <a:r>
              <a:rPr lang="en-US" i="1" dirty="0" err="1"/>
              <a:t>Performans</a:t>
            </a:r>
            <a:r>
              <a:rPr lang="en-US" i="1" dirty="0"/>
              <a:t> test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LoadRunner</a:t>
            </a:r>
            <a:r>
              <a:rPr lang="en-US" i="1" dirty="0"/>
              <a:t> </a:t>
            </a:r>
            <a:r>
              <a:rPr lang="en-US" i="1" dirty="0" err="1"/>
              <a:t>deneyimi</a:t>
            </a:r>
            <a:endParaRPr lang="en-US" dirty="0"/>
          </a:p>
          <a:p>
            <a:r>
              <a:rPr lang="en-US" i="1" dirty="0"/>
              <a:t>Security Test </a:t>
            </a:r>
            <a:r>
              <a:rPr lang="en-US" i="1" dirty="0" err="1"/>
              <a:t>için</a:t>
            </a:r>
            <a:r>
              <a:rPr lang="en-US" i="1" dirty="0"/>
              <a:t> </a:t>
            </a:r>
            <a:r>
              <a:rPr lang="en-US" i="1" dirty="0" err="1"/>
              <a:t>AppScan</a:t>
            </a:r>
            <a:r>
              <a:rPr lang="en-US" i="1" dirty="0"/>
              <a:t>, </a:t>
            </a:r>
            <a:r>
              <a:rPr lang="en-US" i="1" dirty="0" err="1"/>
              <a:t>Webscarap</a:t>
            </a:r>
            <a:r>
              <a:rPr lang="en-US" i="1" dirty="0"/>
              <a:t>, </a:t>
            </a:r>
            <a:r>
              <a:rPr lang="en-US" i="1" dirty="0" err="1"/>
              <a:t>BurpSuite</a:t>
            </a:r>
            <a:r>
              <a:rPr lang="en-US" i="1" dirty="0"/>
              <a:t> </a:t>
            </a:r>
            <a:r>
              <a:rPr lang="en-US" i="1" dirty="0" err="1"/>
              <a:t>deneyimleri</a:t>
            </a:r>
            <a:endParaRPr lang="en-US" dirty="0"/>
          </a:p>
          <a:p>
            <a:r>
              <a:rPr lang="en-US" i="1" dirty="0"/>
              <a:t>Database </a:t>
            </a:r>
            <a:r>
              <a:rPr lang="en-US" i="1" dirty="0" err="1"/>
              <a:t>bilgisi</a:t>
            </a:r>
            <a:r>
              <a:rPr lang="en-US" i="1" dirty="0"/>
              <a:t> (Oracle SQL, Functions, Procedures)</a:t>
            </a:r>
            <a:endParaRPr lang="en-US" dirty="0"/>
          </a:p>
          <a:p>
            <a:r>
              <a:rPr lang="en-US" i="1" dirty="0"/>
              <a:t>Linux (</a:t>
            </a:r>
            <a:r>
              <a:rPr lang="en-US" i="1" dirty="0" err="1"/>
              <a:t>Xshell</a:t>
            </a:r>
            <a:r>
              <a:rPr lang="en-US" i="1" dirty="0"/>
              <a:t> scripting, commands)</a:t>
            </a:r>
            <a:endParaRPr lang="en-US" dirty="0"/>
          </a:p>
          <a:p>
            <a:r>
              <a:rPr lang="en-US" i="1" dirty="0" err="1"/>
              <a:t>Çeşitli</a:t>
            </a:r>
            <a:r>
              <a:rPr lang="en-US" i="1" dirty="0"/>
              <a:t> test </a:t>
            </a:r>
            <a:r>
              <a:rPr lang="en-US" i="1" dirty="0" err="1"/>
              <a:t>sertifikaları</a:t>
            </a:r>
            <a:r>
              <a:rPr lang="en-US" i="1" dirty="0"/>
              <a:t> (ISTQB, vb.)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7541" cy="706964"/>
          </a:xfrm>
        </p:spPr>
        <p:txBody>
          <a:bodyPr/>
          <a:lstStyle/>
          <a:p>
            <a:r>
              <a:rPr lang="tr-TR" dirty="0" smtClean="0"/>
              <a:t>Test Otomasyon Araçlarına Genel Bakış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950259" y="24886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ans-serif-font"/>
              </a:rPr>
              <a:t>HP Unified Functional Testing (UFT)</a:t>
            </a:r>
          </a:p>
          <a:p>
            <a:r>
              <a:rPr lang="en-US" dirty="0" err="1">
                <a:latin typeface="medium-content-serif-font"/>
              </a:rPr>
              <a:t>Daha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önce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QuickTest</a:t>
            </a:r>
            <a:r>
              <a:rPr lang="en-US" dirty="0">
                <a:latin typeface="medium-content-serif-font"/>
              </a:rPr>
              <a:t> Professional (QTP) </a:t>
            </a:r>
            <a:r>
              <a:rPr lang="en-US" dirty="0" err="1">
                <a:latin typeface="medium-content-serif-font"/>
              </a:rPr>
              <a:t>olan</a:t>
            </a:r>
            <a:r>
              <a:rPr lang="en-US" dirty="0">
                <a:latin typeface="medium-content-serif-font"/>
              </a:rPr>
              <a:t> HP Unified Functional Testing (UFT), </a:t>
            </a:r>
            <a:r>
              <a:rPr lang="en-US" dirty="0" err="1">
                <a:latin typeface="medium-content-serif-font"/>
              </a:rPr>
              <a:t>muhtemelen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fonksiyonel</a:t>
            </a:r>
            <a:r>
              <a:rPr lang="en-US" dirty="0">
                <a:latin typeface="medium-content-serif-font"/>
              </a:rPr>
              <a:t> test </a:t>
            </a:r>
            <a:r>
              <a:rPr lang="en-US" dirty="0" err="1">
                <a:latin typeface="medium-content-serif-font"/>
              </a:rPr>
              <a:t>otomasyonu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için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popüler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ticari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araçtır</a:t>
            </a:r>
            <a:r>
              <a:rPr lang="en-US" dirty="0">
                <a:latin typeface="medium-content-serif-font"/>
              </a:rPr>
              <a:t>. HP UFT, </a:t>
            </a:r>
            <a:r>
              <a:rPr lang="en-US" dirty="0" err="1">
                <a:latin typeface="medium-content-serif-font"/>
              </a:rPr>
              <a:t>masaüstü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mobil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</a:t>
            </a:r>
            <a:r>
              <a:rPr lang="en-US" dirty="0">
                <a:latin typeface="medium-content-serif-font"/>
              </a:rPr>
              <a:t> web </a:t>
            </a:r>
            <a:r>
              <a:rPr lang="en-US" dirty="0" err="1">
                <a:latin typeface="medium-content-serif-font"/>
              </a:rPr>
              <a:t>platformlarında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fonksiyonel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otomatik</a:t>
            </a:r>
            <a:r>
              <a:rPr lang="en-US" dirty="0">
                <a:latin typeface="medium-content-serif-font"/>
              </a:rPr>
              <a:t> test </a:t>
            </a:r>
            <a:r>
              <a:rPr lang="en-US" dirty="0" err="1">
                <a:latin typeface="medium-content-serif-font"/>
              </a:rPr>
              <a:t>gereksinimlerini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karşılayabilecek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kapsamlı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özellikler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seti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sunar</a:t>
            </a:r>
            <a:r>
              <a:rPr lang="en-US" dirty="0">
                <a:latin typeface="medium-content-serif-font"/>
              </a:rPr>
              <a:t>.</a:t>
            </a:r>
            <a:endParaRPr lang="en-US" b="0" i="0" dirty="0">
              <a:effectLst/>
              <a:latin typeface="medium-content-serif-fon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02" y="4519966"/>
            <a:ext cx="6669857" cy="21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7541" cy="706964"/>
          </a:xfrm>
        </p:spPr>
        <p:txBody>
          <a:bodyPr/>
          <a:lstStyle/>
          <a:p>
            <a:r>
              <a:rPr lang="tr-TR" dirty="0" smtClean="0"/>
              <a:t>Test Otomasyon Araçlarına Genel Bakış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649044" y="235857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medium-content-sans-serif-font"/>
              </a:rPr>
              <a:t>Testcomplete</a:t>
            </a:r>
            <a:endParaRPr lang="en-US" b="1" dirty="0">
              <a:latin typeface="medium-content-sans-serif-font"/>
            </a:endParaRPr>
          </a:p>
          <a:p>
            <a:r>
              <a:rPr lang="en-US" dirty="0" err="1">
                <a:latin typeface="medium-content-serif-font"/>
              </a:rPr>
              <a:t>Testcomplete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ayrıca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masaüstü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mobil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</a:t>
            </a:r>
            <a:r>
              <a:rPr lang="en-US" dirty="0">
                <a:latin typeface="medium-content-serif-font"/>
              </a:rPr>
              <a:t> web </a:t>
            </a:r>
            <a:r>
              <a:rPr lang="en-US" dirty="0" err="1">
                <a:latin typeface="medium-content-serif-font"/>
              </a:rPr>
              <a:t>uygulama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testleri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için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ticari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entegre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platformdur</a:t>
            </a:r>
            <a:r>
              <a:rPr lang="en-US" dirty="0">
                <a:latin typeface="medium-content-serif-font"/>
              </a:rPr>
              <a:t>. UFT </a:t>
            </a:r>
            <a:r>
              <a:rPr lang="en-US" dirty="0" err="1">
                <a:latin typeface="medium-content-serif-font"/>
              </a:rPr>
              <a:t>gibi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TestComplete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anahtar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kelime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odaklı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veriye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dayalı</a:t>
            </a:r>
            <a:r>
              <a:rPr lang="en-US" dirty="0">
                <a:latin typeface="medium-content-serif-font"/>
              </a:rPr>
              <a:t> test, </a:t>
            </a:r>
            <a:r>
              <a:rPr lang="en-US" dirty="0" err="1">
                <a:latin typeface="medium-content-serif-font"/>
              </a:rPr>
              <a:t>çapraz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tarayıcı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testi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api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testi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</a:t>
            </a:r>
            <a:r>
              <a:rPr lang="en-US" dirty="0">
                <a:latin typeface="medium-content-serif-font"/>
              </a:rPr>
              <a:t> ci </a:t>
            </a:r>
            <a:r>
              <a:rPr lang="en-US" dirty="0" err="1">
                <a:latin typeface="medium-content-serif-font"/>
              </a:rPr>
              <a:t>entegrasyonları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gibi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dizi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anahtar</a:t>
            </a:r>
            <a:r>
              <a:rPr lang="en-US" dirty="0">
                <a:latin typeface="medium-content-serif-font"/>
              </a:rPr>
              <a:t> test </a:t>
            </a:r>
            <a:r>
              <a:rPr lang="en-US" dirty="0" err="1">
                <a:latin typeface="medium-content-serif-font"/>
              </a:rPr>
              <a:t>otomasyonu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özelliği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sunar</a:t>
            </a:r>
            <a:r>
              <a:rPr lang="en-US" dirty="0">
                <a:latin typeface="medium-content-serif-font"/>
              </a:rPr>
              <a:t>. Bu </a:t>
            </a:r>
            <a:r>
              <a:rPr lang="en-US" dirty="0" err="1">
                <a:latin typeface="medium-content-serif-font"/>
              </a:rPr>
              <a:t>araç</a:t>
            </a:r>
            <a:r>
              <a:rPr lang="en-US" dirty="0">
                <a:latin typeface="medium-content-serif-font"/>
              </a:rPr>
              <a:t> JavaScript, Python, VBScript, JScript, </a:t>
            </a:r>
            <a:r>
              <a:rPr lang="en-US" dirty="0" err="1">
                <a:latin typeface="medium-content-serif-font"/>
              </a:rPr>
              <a:t>DelphiScript</a:t>
            </a:r>
            <a:r>
              <a:rPr lang="en-US" dirty="0">
                <a:latin typeface="medium-content-serif-font"/>
              </a:rPr>
              <a:t>, C++Script, </a:t>
            </a:r>
            <a:r>
              <a:rPr lang="en-US" dirty="0" err="1">
                <a:latin typeface="medium-content-serif-font"/>
              </a:rPr>
              <a:t>ve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C#Script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gibi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çok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dili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desteklemektedir</a:t>
            </a:r>
            <a:r>
              <a:rPr lang="en-US" dirty="0">
                <a:latin typeface="medium-content-serif-font"/>
              </a:rPr>
              <a:t>.</a:t>
            </a:r>
            <a:endParaRPr lang="en-US" b="0" i="0" dirty="0">
              <a:effectLst/>
              <a:latin typeface="medium-content-serif-fon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281" y="4795987"/>
            <a:ext cx="6380104" cy="16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8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7541" cy="706964"/>
          </a:xfrm>
        </p:spPr>
        <p:txBody>
          <a:bodyPr/>
          <a:lstStyle/>
          <a:p>
            <a:r>
              <a:rPr lang="tr-TR" dirty="0" smtClean="0"/>
              <a:t>Test Otomasyon Araçlarına Genel Bakış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509193" y="2358571"/>
            <a:ext cx="7236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medium-content-serif-font"/>
              </a:rPr>
              <a:t>Katalon</a:t>
            </a:r>
            <a:r>
              <a:rPr lang="en-US" sz="1600" b="1" dirty="0">
                <a:latin typeface="medium-content-serif-font"/>
              </a:rPr>
              <a:t> Studio</a:t>
            </a:r>
          </a:p>
          <a:p>
            <a:r>
              <a:rPr lang="en-US" sz="1600" dirty="0" err="1">
                <a:latin typeface="medium-content-serif-font"/>
              </a:rPr>
              <a:t>Katalon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stüdyo</a:t>
            </a:r>
            <a:r>
              <a:rPr lang="en-US" sz="1600" dirty="0">
                <a:latin typeface="medium-content-serif-font"/>
              </a:rPr>
              <a:t> web </a:t>
            </a:r>
            <a:r>
              <a:rPr lang="en-US" sz="1600" dirty="0" err="1">
                <a:latin typeface="medium-content-serif-font"/>
              </a:rPr>
              <a:t>uygulaması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mobil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web </a:t>
            </a:r>
            <a:r>
              <a:rPr lang="en-US" sz="1600" dirty="0" err="1">
                <a:latin typeface="medium-content-serif-font"/>
              </a:rPr>
              <a:t>servisleri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güçlü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test </a:t>
            </a:r>
            <a:r>
              <a:rPr lang="en-US" sz="1600" dirty="0" err="1">
                <a:latin typeface="medium-content-serif-font"/>
              </a:rPr>
              <a:t>otomasyon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 smtClean="0">
                <a:latin typeface="medium-content-serif-font"/>
              </a:rPr>
              <a:t>çözümüdür</a:t>
            </a:r>
            <a:r>
              <a:rPr lang="en-US" sz="1600" dirty="0" smtClean="0">
                <a:latin typeface="medium-content-serif-font"/>
              </a:rPr>
              <a:t>. </a:t>
            </a:r>
            <a:r>
              <a:rPr lang="en-US" sz="1600" dirty="0" err="1">
                <a:latin typeface="medium-content-serif-font"/>
              </a:rPr>
              <a:t>Kurulum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kullanım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olarak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kolay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hızlı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araçtır</a:t>
            </a:r>
            <a:r>
              <a:rPr lang="en-US" sz="1600" dirty="0">
                <a:latin typeface="medium-content-serif-font"/>
              </a:rPr>
              <a:t>. </a:t>
            </a:r>
            <a:r>
              <a:rPr lang="en-US" sz="1600" dirty="0" err="1" smtClean="0">
                <a:latin typeface="medium-content-serif-font"/>
              </a:rPr>
              <a:t>Selen</a:t>
            </a:r>
            <a:r>
              <a:rPr lang="tr-TR" sz="1600" dirty="0">
                <a:latin typeface="medium-content-serif-font"/>
              </a:rPr>
              <a:t>i</a:t>
            </a:r>
            <a:r>
              <a:rPr lang="en-US" sz="1600" dirty="0" smtClean="0">
                <a:latin typeface="medium-content-serif-font"/>
              </a:rPr>
              <a:t>um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Appium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frameworklerinin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üzerine</a:t>
            </a:r>
            <a:r>
              <a:rPr lang="en-US" sz="1600" dirty="0">
                <a:latin typeface="medium-content-serif-font"/>
              </a:rPr>
              <a:t> build </a:t>
            </a:r>
            <a:r>
              <a:rPr lang="en-US" sz="1600" dirty="0" err="1">
                <a:latin typeface="medium-content-serif-font"/>
              </a:rPr>
              <a:t>edilen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Katalon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stüdyo</a:t>
            </a:r>
            <a:r>
              <a:rPr lang="en-US" sz="1600" dirty="0">
                <a:latin typeface="medium-content-serif-font"/>
              </a:rPr>
              <a:t>, </a:t>
            </a:r>
            <a:r>
              <a:rPr lang="en-US" sz="1600" dirty="0" err="1">
                <a:latin typeface="medium-content-serif-font"/>
              </a:rPr>
              <a:t>entegre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yazılım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otomasyonu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için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çözümlerden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yararlanıyor</a:t>
            </a:r>
            <a:r>
              <a:rPr lang="en-US" sz="1600" dirty="0">
                <a:latin typeface="medium-content-serif-font"/>
              </a:rPr>
              <a:t>.</a:t>
            </a:r>
          </a:p>
          <a:p>
            <a:r>
              <a:rPr lang="en-US" sz="1600" dirty="0" smtClean="0">
                <a:latin typeface="medium-content-serif-font"/>
              </a:rPr>
              <a:t>CI/CD </a:t>
            </a:r>
            <a:r>
              <a:rPr lang="en-US" sz="1600" dirty="0" err="1">
                <a:latin typeface="medium-content-serif-font"/>
              </a:rPr>
              <a:t>işlemlerine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entegre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edilebilir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qtest</a:t>
            </a:r>
            <a:r>
              <a:rPr lang="en-US" sz="1600" dirty="0">
                <a:latin typeface="medium-content-serif-font"/>
              </a:rPr>
              <a:t>, JIRA, </a:t>
            </a:r>
            <a:r>
              <a:rPr lang="en-US" sz="1600" dirty="0" err="1">
                <a:latin typeface="medium-content-serif-font"/>
              </a:rPr>
              <a:t>jenkins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Git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gibi</a:t>
            </a:r>
            <a:r>
              <a:rPr lang="en-US" sz="1600" dirty="0">
                <a:latin typeface="medium-content-serif-font"/>
              </a:rPr>
              <a:t> QA </a:t>
            </a:r>
            <a:r>
              <a:rPr lang="en-US" sz="1600" dirty="0" err="1">
                <a:latin typeface="medium-content-serif-font"/>
              </a:rPr>
              <a:t>işlemlerinde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popüler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araçlarla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iyi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çalışır</a:t>
            </a:r>
            <a:r>
              <a:rPr lang="en-US" sz="1600" dirty="0">
                <a:latin typeface="medium-content-serif-font"/>
              </a:rPr>
              <a:t>. </a:t>
            </a:r>
            <a:r>
              <a:rPr lang="en-US" sz="1600" dirty="0" err="1">
                <a:latin typeface="medium-content-serif-font"/>
              </a:rPr>
              <a:t>kullanıcılara</a:t>
            </a:r>
            <a:r>
              <a:rPr lang="en-US" sz="1600" dirty="0">
                <a:latin typeface="medium-content-serif-font"/>
              </a:rPr>
              <a:t> metrics, charts </a:t>
            </a:r>
            <a:r>
              <a:rPr lang="en-US" sz="1600" dirty="0" err="1">
                <a:latin typeface="medium-content-serif-font"/>
              </a:rPr>
              <a:t>ve</a:t>
            </a:r>
            <a:r>
              <a:rPr lang="en-US" sz="1600" dirty="0">
                <a:latin typeface="medium-content-serif-font"/>
              </a:rPr>
              <a:t> graphs </a:t>
            </a:r>
            <a:r>
              <a:rPr lang="en-US" sz="1600" dirty="0" err="1">
                <a:latin typeface="medium-content-serif-font"/>
              </a:rPr>
              <a:t>dahil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olmak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üzere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gösterge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tablosu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aracılığıyla</a:t>
            </a:r>
            <a:r>
              <a:rPr lang="en-US" sz="1600" dirty="0">
                <a:latin typeface="medium-content-serif-font"/>
              </a:rPr>
              <a:t> test </a:t>
            </a:r>
            <a:r>
              <a:rPr lang="en-US" sz="1600" dirty="0" err="1">
                <a:latin typeface="medium-content-serif-font"/>
              </a:rPr>
              <a:t>yürütme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raporlarının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kapsamlı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görünümlerini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sunan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Katalon</a:t>
            </a:r>
            <a:r>
              <a:rPr lang="en-US" sz="1600" dirty="0">
                <a:latin typeface="medium-content-serif-font"/>
              </a:rPr>
              <a:t> Analytics </a:t>
            </a:r>
            <a:r>
              <a:rPr lang="en-US" sz="1600" dirty="0" err="1">
                <a:latin typeface="medium-content-serif-font"/>
              </a:rPr>
              <a:t>adı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verilen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güzel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bir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özellik</a:t>
            </a:r>
            <a:r>
              <a:rPr lang="en-US" sz="1600" dirty="0">
                <a:latin typeface="medium-content-serif-font"/>
              </a:rPr>
              <a:t> </a:t>
            </a:r>
            <a:r>
              <a:rPr lang="en-US" sz="1600" dirty="0" err="1">
                <a:latin typeface="medium-content-serif-font"/>
              </a:rPr>
              <a:t>sunuyor</a:t>
            </a:r>
            <a:r>
              <a:rPr lang="en-US" sz="1600" dirty="0" smtClean="0">
                <a:latin typeface="medium-content-serif-font"/>
              </a:rPr>
              <a:t>.</a:t>
            </a:r>
            <a:endParaRPr lang="en-US" sz="1600" dirty="0">
              <a:latin typeface="medium-content-serif-fon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661" y="4730312"/>
            <a:ext cx="6314235" cy="19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7541" cy="706964"/>
          </a:xfrm>
        </p:spPr>
        <p:txBody>
          <a:bodyPr/>
          <a:lstStyle/>
          <a:p>
            <a:r>
              <a:rPr lang="tr-TR" dirty="0" smtClean="0"/>
              <a:t>Test Otomasyon Araçlarına Genel Bakış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509193" y="2358571"/>
            <a:ext cx="7236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Selenium</a:t>
            </a:r>
          </a:p>
          <a:p>
            <a:r>
              <a:rPr lang="en-US" dirty="0"/>
              <a:t>Selenium, </a:t>
            </a:r>
            <a:r>
              <a:rPr lang="en-US" dirty="0" err="1"/>
              <a:t>sadece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araç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eklentiden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altyapısıdır</a:t>
            </a:r>
            <a:r>
              <a:rPr lang="en-US" dirty="0"/>
              <a:t>. selenium, web </a:t>
            </a:r>
            <a:r>
              <a:rPr lang="en-US" dirty="0" err="1"/>
              <a:t>uygulamalarının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desteklemek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yeteneği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bilinir</a:t>
            </a:r>
            <a:r>
              <a:rPr lang="en-US" dirty="0"/>
              <a:t>.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test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alanında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gelişimi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topluluğu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seçimdir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99" y="4518212"/>
            <a:ext cx="6492577" cy="19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6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732" y="909122"/>
            <a:ext cx="4234629" cy="706964"/>
          </a:xfrm>
        </p:spPr>
        <p:txBody>
          <a:bodyPr/>
          <a:lstStyle/>
          <a:p>
            <a:r>
              <a:rPr lang="tr-TR" dirty="0" err="1" smtClean="0"/>
              <a:t>Selenium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57" y="2289180"/>
            <a:ext cx="7962177" cy="41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2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29" y="2383290"/>
            <a:ext cx="8759511" cy="447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851" y="887298"/>
            <a:ext cx="3868869" cy="706964"/>
          </a:xfrm>
        </p:spPr>
        <p:txBody>
          <a:bodyPr/>
          <a:lstStyle/>
          <a:p>
            <a:r>
              <a:rPr lang="tr-TR" dirty="0" err="1" smtClean="0"/>
              <a:t>Selenium</a:t>
            </a:r>
            <a:r>
              <a:rPr lang="tr-TR" dirty="0" smtClean="0"/>
              <a:t> 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17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730" y="1028069"/>
            <a:ext cx="3449320" cy="706964"/>
          </a:xfrm>
        </p:spPr>
        <p:txBody>
          <a:bodyPr/>
          <a:lstStyle/>
          <a:p>
            <a:r>
              <a:rPr lang="tr-TR" dirty="0" err="1" smtClean="0"/>
              <a:t>Selenium</a:t>
            </a:r>
            <a:r>
              <a:rPr lang="tr-TR" dirty="0" smtClean="0"/>
              <a:t> RC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19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76" y="2394528"/>
            <a:ext cx="8408464" cy="41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2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(Birim) Test - </a:t>
            </a:r>
            <a:r>
              <a:rPr lang="tr-TR" dirty="0" err="1" smtClean="0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Statik Test ve Analiz – </a:t>
            </a:r>
            <a:r>
              <a:rPr lang="tr-TR" dirty="0" err="1" smtClean="0"/>
              <a:t>Junit</a:t>
            </a:r>
            <a:r>
              <a:rPr lang="tr-TR" dirty="0" smtClean="0"/>
              <a:t> </a:t>
            </a:r>
            <a:r>
              <a:rPr lang="tr-TR" dirty="0" err="1" smtClean="0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</a:t>
            </a:r>
            <a:r>
              <a:rPr lang="tr-TR" dirty="0" err="1" smtClean="0"/>
              <a:t>case</a:t>
            </a:r>
            <a:r>
              <a:rPr lang="tr-TR" dirty="0" smtClean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Çevik Yazılım – </a:t>
            </a:r>
            <a:r>
              <a:rPr lang="tr-TR" dirty="0">
                <a:solidFill>
                  <a:srgbClr val="FF0000"/>
                </a:solidFill>
              </a:rPr>
              <a:t>Test Otomasyona </a:t>
            </a:r>
            <a:r>
              <a:rPr lang="tr-TR" dirty="0" smtClean="0">
                <a:solidFill>
                  <a:srgbClr val="FF0000"/>
                </a:solidFill>
              </a:rPr>
              <a:t>Giriş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Farklı Alanlarda </a:t>
            </a:r>
            <a:r>
              <a:rPr lang="tr-TR" dirty="0" smtClean="0"/>
              <a:t>Test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Selenium</a:t>
            </a:r>
            <a:r>
              <a:rPr lang="tr-TR" dirty="0" smtClean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722" y="930638"/>
            <a:ext cx="8761413" cy="706964"/>
          </a:xfrm>
        </p:spPr>
        <p:txBody>
          <a:bodyPr/>
          <a:lstStyle/>
          <a:p>
            <a:r>
              <a:rPr lang="tr-TR" dirty="0" err="1" smtClean="0"/>
              <a:t>Selenium</a:t>
            </a:r>
            <a:r>
              <a:rPr lang="tr-TR" dirty="0" smtClean="0"/>
              <a:t> Web Driver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kullanılmasındaki</a:t>
            </a:r>
            <a:r>
              <a:rPr lang="en-US" dirty="0"/>
              <a:t> </a:t>
            </a:r>
            <a:r>
              <a:rPr lang="en-US" dirty="0" err="1"/>
              <a:t>başlıca</a:t>
            </a:r>
            <a:r>
              <a:rPr lang="en-US" dirty="0"/>
              <a:t> </a:t>
            </a:r>
            <a:r>
              <a:rPr lang="en-US" dirty="0" err="1"/>
              <a:t>nedenler</a:t>
            </a:r>
            <a:r>
              <a:rPr lang="en-US" dirty="0"/>
              <a:t>;</a:t>
            </a:r>
          </a:p>
          <a:p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kodlu</a:t>
            </a:r>
            <a:r>
              <a:rPr lang="en-US" dirty="0"/>
              <a:t> </a:t>
            </a:r>
            <a:r>
              <a:rPr lang="en-US" dirty="0" err="1"/>
              <a:t>olmasından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,</a:t>
            </a:r>
          </a:p>
          <a:p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dilini</a:t>
            </a:r>
            <a:r>
              <a:rPr lang="en-US" dirty="0"/>
              <a:t> </a:t>
            </a:r>
            <a:r>
              <a:rPr lang="en-US" dirty="0" err="1"/>
              <a:t>desteklemesi</a:t>
            </a:r>
            <a:r>
              <a:rPr lang="en-US" dirty="0"/>
              <a:t>,</a:t>
            </a:r>
          </a:p>
          <a:p>
            <a:r>
              <a:rPr lang="en-US" dirty="0"/>
              <a:t>Her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,</a:t>
            </a:r>
          </a:p>
          <a:p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,</a:t>
            </a:r>
          </a:p>
          <a:p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sağlaması</a:t>
            </a:r>
            <a:r>
              <a:rPr lang="en-US" dirty="0"/>
              <a:t>,</a:t>
            </a:r>
          </a:p>
          <a:p>
            <a:r>
              <a:rPr lang="en-US" dirty="0"/>
              <a:t>Framework </a:t>
            </a:r>
            <a:r>
              <a:rPr lang="en-US" dirty="0" err="1"/>
              <a:t>esneklikliği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1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183" y="909735"/>
            <a:ext cx="5235089" cy="706964"/>
          </a:xfrm>
        </p:spPr>
        <p:txBody>
          <a:bodyPr/>
          <a:lstStyle/>
          <a:p>
            <a:r>
              <a:rPr lang="tr-TR" dirty="0" err="1" smtClean="0"/>
              <a:t>Selenium</a:t>
            </a:r>
            <a:r>
              <a:rPr lang="tr-TR" dirty="0" smtClean="0"/>
              <a:t> Web Driver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1119093" y="2528971"/>
            <a:ext cx="5644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medium-content-serif-font"/>
              </a:rPr>
              <a:t>Webdriver</a:t>
            </a:r>
            <a:r>
              <a:rPr lang="en-US" sz="2400" dirty="0">
                <a:latin typeface="medium-content-serif-font"/>
              </a:rPr>
              <a:t>, </a:t>
            </a:r>
            <a:r>
              <a:rPr lang="en-US" sz="2400" dirty="0" err="1">
                <a:latin typeface="medium-content-serif-font"/>
              </a:rPr>
              <a:t>testlerimizi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sadece</a:t>
            </a:r>
            <a:r>
              <a:rPr lang="en-US" sz="2400" dirty="0">
                <a:latin typeface="medium-content-serif-font"/>
              </a:rPr>
              <a:t> Firefox, Chrome </a:t>
            </a:r>
            <a:r>
              <a:rPr lang="en-US" sz="2400" dirty="0" err="1">
                <a:latin typeface="medium-content-serif-font"/>
              </a:rPr>
              <a:t>tarayıcılarında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değilde</a:t>
            </a:r>
            <a:r>
              <a:rPr lang="en-US" sz="2400" dirty="0">
                <a:latin typeface="medium-content-serif-font"/>
              </a:rPr>
              <a:t>, </a:t>
            </a:r>
            <a:r>
              <a:rPr lang="en-US" sz="2400" dirty="0" err="1">
                <a:latin typeface="medium-content-serif-font"/>
              </a:rPr>
              <a:t>farklı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birçok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tarayıcı</a:t>
            </a:r>
            <a:r>
              <a:rPr lang="en-US" sz="2400" dirty="0">
                <a:latin typeface="medium-content-serif-font"/>
              </a:rPr>
              <a:t> da </a:t>
            </a:r>
            <a:r>
              <a:rPr lang="en-US" sz="2400" dirty="0" err="1">
                <a:latin typeface="medium-content-serif-font"/>
              </a:rPr>
              <a:t>yürütmemizi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sağlayan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bir</a:t>
            </a:r>
            <a:r>
              <a:rPr lang="en-US" sz="2400" dirty="0">
                <a:latin typeface="medium-content-serif-font"/>
              </a:rPr>
              <a:t> web </a:t>
            </a:r>
            <a:r>
              <a:rPr lang="en-US" sz="2400" dirty="0" err="1">
                <a:latin typeface="medium-content-serif-font"/>
              </a:rPr>
              <a:t>otomasyon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aracıdır</a:t>
            </a:r>
            <a:r>
              <a:rPr lang="en-US" sz="2400" dirty="0">
                <a:latin typeface="medium-content-serif-font"/>
              </a:rPr>
              <a:t>. </a:t>
            </a:r>
            <a:r>
              <a:rPr lang="en-US" sz="2400" dirty="0" err="1">
                <a:latin typeface="medium-content-serif-font"/>
              </a:rPr>
              <a:t>Webdriver</a:t>
            </a:r>
            <a:r>
              <a:rPr lang="en-US" sz="2400" dirty="0">
                <a:latin typeface="medium-content-serif-font"/>
              </a:rPr>
              <a:t> test </a:t>
            </a:r>
            <a:r>
              <a:rPr lang="en-US" sz="2400" dirty="0" err="1">
                <a:latin typeface="medium-content-serif-font"/>
              </a:rPr>
              <a:t>komutları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oluştururken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bir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programlama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dili</a:t>
            </a:r>
            <a:r>
              <a:rPr lang="en-US" sz="2400" dirty="0">
                <a:latin typeface="medium-content-serif-font"/>
              </a:rPr>
              <a:t> </a:t>
            </a:r>
            <a:r>
              <a:rPr lang="en-US" sz="2400" dirty="0" err="1">
                <a:latin typeface="medium-content-serif-font"/>
              </a:rPr>
              <a:t>kullanmamızı</a:t>
            </a:r>
            <a:r>
              <a:rPr lang="en-US" sz="2400" dirty="0">
                <a:latin typeface="medium-content-serif-font"/>
              </a:rPr>
              <a:t> da </a:t>
            </a:r>
            <a:r>
              <a:rPr lang="en-US" sz="2400" dirty="0" err="1">
                <a:latin typeface="medium-content-serif-font"/>
              </a:rPr>
              <a:t>sağlar</a:t>
            </a:r>
            <a:r>
              <a:rPr lang="en-US" sz="2400" dirty="0">
                <a:latin typeface="medium-content-serif-font"/>
              </a:rPr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660" y="2366509"/>
            <a:ext cx="3909717" cy="43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3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158" y="887606"/>
            <a:ext cx="3567653" cy="706964"/>
          </a:xfrm>
        </p:spPr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799650" y="2333685"/>
            <a:ext cx="110767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Selenium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kullanılan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otomasyonlarda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elementlerin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id,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sınıf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isim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gibi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genel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konum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belirleyiciler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ile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bulunamadığı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durumlarda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sayfalarındaki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elementleri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bulmak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kullanılır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kısaca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xml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yolu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olarak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tanımlanır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Web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sayfalarındaki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herhangi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öğeyi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bulmak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kullanılan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syntax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da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dil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diyebiliriz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HTML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ve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DOM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yapısını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kullanarak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sayfasındaki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herhangi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öğenin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konumunu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bulmak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amacıyla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kullanılır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05" y="4168567"/>
            <a:ext cx="5893230" cy="23794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42325" y="4294576"/>
            <a:ext cx="41201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XPath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yazımı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için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ön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bilgi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95F"/>
                </a:solidFill>
                <a:latin typeface="Roboto"/>
              </a:rPr>
              <a:t>//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: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Kullanılan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node’u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seçmek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için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4595F"/>
                </a:solidFill>
                <a:latin typeface="Roboto"/>
              </a:rPr>
              <a:t>Tagname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: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Belirli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bir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node’un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etiket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ismi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.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95F"/>
                </a:solidFill>
                <a:latin typeface="Roboto"/>
              </a:rPr>
              <a:t>@ 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: 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nitelik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seçimi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. (class, id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gibi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)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95F"/>
                </a:solidFill>
                <a:latin typeface="Roboto"/>
              </a:rPr>
              <a:t>Attribute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: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Node’un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özelliğinin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ismi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.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95F"/>
                </a:solidFill>
                <a:latin typeface="Roboto"/>
              </a:rPr>
              <a:t>Value 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: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Özelliğin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4595F"/>
                </a:solidFill>
                <a:latin typeface="Roboto"/>
              </a:rPr>
              <a:t>değeri</a:t>
            </a:r>
            <a:r>
              <a:rPr lang="en-US" dirty="0">
                <a:solidFill>
                  <a:srgbClr val="54595F"/>
                </a:solidFill>
                <a:latin typeface="Roboto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2180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038" y="1028069"/>
            <a:ext cx="2061583" cy="706964"/>
          </a:xfrm>
        </p:spPr>
        <p:txBody>
          <a:bodyPr/>
          <a:lstStyle/>
          <a:p>
            <a:r>
              <a:rPr lang="tr-TR" dirty="0" err="1" smtClean="0"/>
              <a:t>Xpath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9" y="2834416"/>
            <a:ext cx="10972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2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91" y="855334"/>
            <a:ext cx="8358691" cy="706964"/>
          </a:xfrm>
        </p:spPr>
        <p:txBody>
          <a:bodyPr/>
          <a:lstStyle/>
          <a:p>
            <a:r>
              <a:rPr lang="en-US" b="1" dirty="0"/>
              <a:t>Absolute </a:t>
            </a:r>
            <a:r>
              <a:rPr lang="tr-TR" b="1" dirty="0" err="1" smtClean="0"/>
              <a:t>Xpath</a:t>
            </a:r>
            <a:r>
              <a:rPr lang="tr-TR" b="1" dirty="0" smtClean="0"/>
              <a:t> – </a:t>
            </a: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en-US" b="1" dirty="0" smtClean="0"/>
              <a:t>XPath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796066" y="2223749"/>
            <a:ext cx="103185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Absolute </a:t>
            </a:r>
            <a:r>
              <a:rPr lang="en-US" b="1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Xpath</a:t>
            </a:r>
            <a:r>
              <a:rPr lang="tr-TR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tr-TR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ö</a:t>
            </a:r>
            <a:r>
              <a:rPr lang="en-US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ğeyi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bulmanın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doğrudan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yoludur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ancak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dezavantajı</a:t>
            </a:r>
            <a:r>
              <a:rPr lang="tr-TR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öğenin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yolunda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herhangi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değişiklik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yapılması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durumunda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XPath’ın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başarısız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olmasıdır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Bu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aslında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tavsiye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edilmeyen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yoldur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Web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üzerinde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F12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tuşu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ile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inspect mode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açılır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Elements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bölümüne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tıklanır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bulunduktan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sonra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yine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sağ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click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ile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Copy – Copy XPath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seçilir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tr-TR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tr-TR" b="1" dirty="0" smtClean="0"/>
          </a:p>
          <a:p>
            <a:r>
              <a:rPr lang="en-US" b="1" dirty="0" smtClean="0"/>
              <a:t>Absolute </a:t>
            </a:r>
            <a:r>
              <a:rPr lang="en-US" b="1" dirty="0" err="1"/>
              <a:t>xpath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html/body/div[1]/section/div[1]/div/div/div/div[1]/div/div/div/div/div[3]/div[1]/div/h4[1]/b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6066" y="4690738"/>
            <a:ext cx="107970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Relative 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path (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yolu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), HTML DOM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yapısının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ortasından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başlar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Çift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eğik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çizgi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(//)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ile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başlar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yani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öğeyi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web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sayfasının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herhangi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yerinde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arayabilir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Raleway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HTML DOM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yapısının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ortasından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başlayabilirsiniz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ve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uzun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xpath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yazmanıza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gerek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" panose="020B0604020202020204" pitchFamily="34" charset="0"/>
              </a:rPr>
              <a:t>yoktur</a:t>
            </a:r>
            <a:r>
              <a:rPr lang="tr-TR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endParaRPr lang="tr-TR" dirty="0" smtClean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b="1" dirty="0"/>
              <a:t>Relative </a:t>
            </a:r>
            <a:r>
              <a:rPr lang="en-US" b="1" dirty="0" err="1"/>
              <a:t>xpath</a:t>
            </a:r>
            <a:r>
              <a:rPr lang="en-US" b="1" dirty="0"/>
              <a:t>: </a:t>
            </a:r>
            <a:endParaRPr lang="tr-TR" b="1" dirty="0" smtClean="0"/>
          </a:p>
          <a:p>
            <a:r>
              <a:rPr lang="en-US" dirty="0" smtClean="0"/>
              <a:t>//*[@</a:t>
            </a:r>
            <a:r>
              <a:rPr lang="en-US" dirty="0"/>
              <a:t>class=’featured-box’]//*[text()=’Testing’]</a:t>
            </a: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7827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379" y="1214893"/>
            <a:ext cx="8761413" cy="706964"/>
          </a:xfrm>
        </p:spPr>
        <p:txBody>
          <a:bodyPr/>
          <a:lstStyle/>
          <a:p>
            <a:r>
              <a:rPr lang="tr-TR" dirty="0" smtClean="0"/>
              <a:t>Çevik Yazılım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80288" y="2406649"/>
            <a:ext cx="10887456" cy="409096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 err="1"/>
              <a:t>Çevik</a:t>
            </a:r>
            <a:r>
              <a:rPr lang="en-US" dirty="0"/>
              <a:t> (Agile)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dünyasının</a:t>
            </a:r>
            <a:r>
              <a:rPr lang="en-US" dirty="0"/>
              <a:t> </a:t>
            </a:r>
            <a:r>
              <a:rPr lang="en-US" dirty="0" err="1"/>
              <a:t>günümüzün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teknolojilerine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ayak</a:t>
            </a:r>
            <a:r>
              <a:rPr lang="en-US" dirty="0"/>
              <a:t> </a:t>
            </a:r>
            <a:r>
              <a:rPr lang="en-US" dirty="0" err="1"/>
              <a:t>uydurabilmesini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nitelendirilmektedir</a:t>
            </a:r>
            <a:r>
              <a:rPr lang="en-US" dirty="0"/>
              <a:t>.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2001 </a:t>
            </a:r>
            <a:r>
              <a:rPr lang="en-US" dirty="0" err="1"/>
              <a:t>yılında</a:t>
            </a:r>
            <a:r>
              <a:rPr lang="en-US" dirty="0"/>
              <a:t> 17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uzmanı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manifesto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ilkesel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yayınlanmaktadır</a:t>
            </a:r>
            <a:r>
              <a:rPr lang="en-US" dirty="0"/>
              <a:t>. </a:t>
            </a:r>
            <a:endParaRPr lang="tr-TR" dirty="0" smtClean="0"/>
          </a:p>
          <a:p>
            <a:pPr algn="l"/>
            <a:r>
              <a:rPr lang="en-US" dirty="0" err="1" smtClean="0"/>
              <a:t>Yayınlanan</a:t>
            </a:r>
            <a:r>
              <a:rPr lang="en-US" dirty="0" smtClean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manifestoda</a:t>
            </a:r>
            <a:r>
              <a:rPr lang="en-US" dirty="0" smtClean="0"/>
              <a:t>:</a:t>
            </a:r>
            <a:endParaRPr lang="tr-TR" dirty="0" smtClean="0"/>
          </a:p>
          <a:p>
            <a:pPr algn="l"/>
            <a:r>
              <a:rPr lang="en-US" dirty="0" smtClean="0"/>
              <a:t>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araçlardan</a:t>
            </a:r>
            <a:r>
              <a:rPr lang="en-US" dirty="0"/>
              <a:t> </a:t>
            </a:r>
            <a:r>
              <a:rPr lang="en-US" dirty="0" err="1"/>
              <a:t>ziyade</a:t>
            </a:r>
            <a:r>
              <a:rPr lang="en-US" dirty="0"/>
              <a:t> </a:t>
            </a:r>
            <a:r>
              <a:rPr lang="en-US" dirty="0" err="1"/>
              <a:t>bireyler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etkileşimlere</a:t>
            </a:r>
            <a:r>
              <a:rPr lang="en-US" dirty="0"/>
              <a:t>, </a:t>
            </a:r>
            <a:endParaRPr lang="tr-TR" dirty="0" smtClean="0"/>
          </a:p>
          <a:p>
            <a:pPr algn="l"/>
            <a:r>
              <a:rPr lang="en-US" dirty="0" smtClean="0"/>
              <a:t> </a:t>
            </a:r>
            <a:r>
              <a:rPr lang="en-US" dirty="0" err="1"/>
              <a:t>Kapsamlı</a:t>
            </a:r>
            <a:r>
              <a:rPr lang="en-US" dirty="0"/>
              <a:t> </a:t>
            </a:r>
            <a:r>
              <a:rPr lang="en-US" dirty="0" err="1"/>
              <a:t>dokümantasyondan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yazılıma</a:t>
            </a:r>
            <a:r>
              <a:rPr lang="en-US" dirty="0" smtClean="0"/>
              <a:t>,</a:t>
            </a:r>
            <a:endParaRPr lang="tr-TR" dirty="0" smtClean="0"/>
          </a:p>
          <a:p>
            <a:pPr algn="l"/>
            <a:r>
              <a:rPr lang="en-US" dirty="0" smtClean="0"/>
              <a:t> </a:t>
            </a:r>
            <a:r>
              <a:rPr lang="en-US" dirty="0" err="1"/>
              <a:t>Sözleşme</a:t>
            </a:r>
            <a:r>
              <a:rPr lang="en-US" dirty="0"/>
              <a:t> </a:t>
            </a:r>
            <a:r>
              <a:rPr lang="en-US" dirty="0" err="1"/>
              <a:t>pazarlıklarından</a:t>
            </a:r>
            <a:r>
              <a:rPr lang="en-US" dirty="0"/>
              <a:t> </a:t>
            </a:r>
            <a:r>
              <a:rPr lang="en-US" dirty="0" err="1"/>
              <a:t>ziyade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işbirliğine</a:t>
            </a:r>
            <a:r>
              <a:rPr lang="en-US" dirty="0" smtClean="0"/>
              <a:t>,</a:t>
            </a:r>
            <a:endParaRPr lang="tr-TR" dirty="0" smtClean="0"/>
          </a:p>
          <a:p>
            <a:pPr algn="l"/>
            <a:r>
              <a:rPr lang="en-US" dirty="0" smtClean="0"/>
              <a:t>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plana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kalmaktan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değişime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vermeye</a:t>
            </a:r>
            <a:r>
              <a:rPr lang="en-US" dirty="0"/>
              <a:t>,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edilmiştir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75" y="877462"/>
            <a:ext cx="10890325" cy="706964"/>
          </a:xfrm>
        </p:spPr>
        <p:txBody>
          <a:bodyPr/>
          <a:lstStyle/>
          <a:p>
            <a:r>
              <a:rPr lang="tr-TR" dirty="0" smtClean="0"/>
              <a:t>Uç Programlama </a:t>
            </a:r>
            <a:r>
              <a:rPr lang="en-US" dirty="0"/>
              <a:t>(Extreme Programming)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2626" y="2331395"/>
            <a:ext cx="7186212" cy="443214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 err="1"/>
              <a:t>Uç</a:t>
            </a:r>
            <a:r>
              <a:rPr lang="en-US" dirty="0"/>
              <a:t> </a:t>
            </a:r>
            <a:r>
              <a:rPr lang="en-US" dirty="0" err="1" smtClean="0"/>
              <a:t>Programlama</a:t>
            </a:r>
            <a:r>
              <a:rPr lang="en-US" dirty="0" smtClean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son </a:t>
            </a:r>
            <a:r>
              <a:rPr lang="en-US" dirty="0" err="1"/>
              <a:t>derece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şartıyla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bütünü</a:t>
            </a:r>
            <a:r>
              <a:rPr lang="en-US" dirty="0"/>
              <a:t> </a:t>
            </a:r>
            <a:r>
              <a:rPr lang="en-US" dirty="0" err="1"/>
              <a:t>üretmeyi</a:t>
            </a:r>
            <a:r>
              <a:rPr lang="en-US" dirty="0"/>
              <a:t> </a:t>
            </a:r>
            <a:r>
              <a:rPr lang="en-US" dirty="0" err="1"/>
              <a:t>hedeflemiş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metodolojisidir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tr-TR" dirty="0" smtClean="0"/>
          </a:p>
          <a:p>
            <a:pPr algn="l"/>
            <a:r>
              <a:rPr lang="en-US" dirty="0" smtClean="0"/>
              <a:t>Bu </a:t>
            </a:r>
            <a:r>
              <a:rPr lang="en-US" dirty="0" err="1"/>
              <a:t>yaklaşımla</a:t>
            </a:r>
            <a:r>
              <a:rPr lang="en-US" dirty="0"/>
              <a:t> </a:t>
            </a:r>
            <a:r>
              <a:rPr lang="en-US" dirty="0" err="1"/>
              <a:t>geliştiricilere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verebilme</a:t>
            </a:r>
            <a:r>
              <a:rPr lang="en-US" dirty="0"/>
              <a:t>,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sunma</a:t>
            </a:r>
            <a:r>
              <a:rPr lang="en-US" dirty="0"/>
              <a:t> </a:t>
            </a:r>
            <a:r>
              <a:rPr lang="en-US" dirty="0" err="1"/>
              <a:t>yetkisi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. XP </a:t>
            </a:r>
            <a:r>
              <a:rPr lang="en-US" dirty="0" err="1"/>
              <a:t>yaklaşımında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müşteriye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1-3 </a:t>
            </a:r>
            <a:r>
              <a:rPr lang="en-US" dirty="0" err="1"/>
              <a:t>hafta</a:t>
            </a:r>
            <a:r>
              <a:rPr lang="en-US" dirty="0"/>
              <a:t> </a:t>
            </a:r>
            <a:r>
              <a:rPr lang="en-US" dirty="0" err="1"/>
              <a:t>arayla</a:t>
            </a:r>
            <a:r>
              <a:rPr lang="en-US" dirty="0"/>
              <a:t> </a:t>
            </a:r>
            <a:r>
              <a:rPr lang="en-US" dirty="0" err="1"/>
              <a:t>verilmektedir</a:t>
            </a:r>
            <a:r>
              <a:rPr lang="en-US" dirty="0"/>
              <a:t>. </a:t>
            </a:r>
            <a:r>
              <a:rPr lang="en-US" dirty="0" err="1"/>
              <a:t>İletişimi</a:t>
            </a:r>
            <a:r>
              <a:rPr lang="en-US" dirty="0"/>
              <a:t>, </a:t>
            </a:r>
            <a:r>
              <a:rPr lang="en-US" dirty="0" err="1"/>
              <a:t>basitliği</a:t>
            </a:r>
            <a:r>
              <a:rPr lang="en-US" dirty="0"/>
              <a:t>,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, </a:t>
            </a:r>
            <a:r>
              <a:rPr lang="en-US" dirty="0" err="1"/>
              <a:t>saygıyı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cesareti</a:t>
            </a:r>
            <a:r>
              <a:rPr lang="en-US" dirty="0"/>
              <a:t> </a:t>
            </a:r>
            <a:r>
              <a:rPr lang="en-US" dirty="0" err="1" smtClean="0"/>
              <a:t>benimsemektedir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918" y="2467373"/>
            <a:ext cx="4051911" cy="3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1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541" y="941396"/>
            <a:ext cx="1918050" cy="706964"/>
          </a:xfrm>
        </p:spPr>
        <p:txBody>
          <a:bodyPr/>
          <a:lstStyle/>
          <a:p>
            <a:r>
              <a:rPr lang="tr-TR" dirty="0" err="1" smtClean="0"/>
              <a:t>Scrum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39" y="2524984"/>
            <a:ext cx="5770779" cy="3838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8739" y="2346176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Scrum </a:t>
            </a:r>
            <a:r>
              <a:rPr lang="en-US" sz="1400" b="1" dirty="0" err="1"/>
              <a:t>genel</a:t>
            </a:r>
            <a:r>
              <a:rPr lang="en-US" sz="1400" b="1" dirty="0"/>
              <a:t> </a:t>
            </a:r>
            <a:r>
              <a:rPr lang="en-US" sz="1400" b="1" dirty="0" err="1"/>
              <a:t>olarak</a:t>
            </a:r>
            <a:r>
              <a:rPr lang="en-US" sz="1400" b="1" dirty="0"/>
              <a:t> </a:t>
            </a:r>
            <a:r>
              <a:rPr lang="en-US" sz="1400" b="1" dirty="0" err="1"/>
              <a:t>aşağıdaki</a:t>
            </a:r>
            <a:r>
              <a:rPr lang="en-US" sz="1400" b="1" dirty="0"/>
              <a:t> </a:t>
            </a:r>
            <a:r>
              <a:rPr lang="en-US" sz="1400" b="1" dirty="0" err="1"/>
              <a:t>prensipleri</a:t>
            </a:r>
            <a:r>
              <a:rPr lang="en-US" sz="1400" b="1" dirty="0"/>
              <a:t> </a:t>
            </a:r>
            <a:r>
              <a:rPr lang="en-US" sz="1400" b="1" dirty="0" err="1" smtClean="0"/>
              <a:t>içermektedir</a:t>
            </a:r>
            <a:endParaRPr lang="tr-TR" sz="1400" b="1" dirty="0" smtClean="0"/>
          </a:p>
          <a:p>
            <a:endParaRPr lang="tr-TR" sz="1400" b="1" dirty="0" smtClean="0"/>
          </a:p>
          <a:p>
            <a:r>
              <a:rPr lang="en-US" sz="1400" dirty="0" smtClean="0"/>
              <a:t>  </a:t>
            </a:r>
            <a:r>
              <a:rPr lang="en-US" sz="1400" dirty="0" err="1"/>
              <a:t>Organizasyonu</a:t>
            </a:r>
            <a:r>
              <a:rPr lang="en-US" sz="1400" dirty="0"/>
              <a:t> </a:t>
            </a:r>
            <a:r>
              <a:rPr lang="en-US" sz="1400" dirty="0" err="1"/>
              <a:t>küçük</a:t>
            </a:r>
            <a:r>
              <a:rPr lang="en-US" sz="1400" dirty="0"/>
              <a:t>, cross-functional, </a:t>
            </a:r>
            <a:r>
              <a:rPr lang="en-US" sz="1400" dirty="0" err="1"/>
              <a:t>kendini</a:t>
            </a:r>
            <a:r>
              <a:rPr lang="en-US" sz="1400" dirty="0"/>
              <a:t> organize </a:t>
            </a:r>
            <a:r>
              <a:rPr lang="en-US" sz="1400" dirty="0" err="1"/>
              <a:t>eden</a:t>
            </a:r>
            <a:r>
              <a:rPr lang="en-US" sz="1400" dirty="0"/>
              <a:t> </a:t>
            </a:r>
            <a:r>
              <a:rPr lang="en-US" sz="1400" dirty="0" err="1"/>
              <a:t>ekiplere</a:t>
            </a:r>
            <a:r>
              <a:rPr lang="en-US" sz="1400" dirty="0"/>
              <a:t> </a:t>
            </a:r>
            <a:r>
              <a:rPr lang="en-US" sz="1400" dirty="0" err="1"/>
              <a:t>ayırılması</a:t>
            </a:r>
            <a:r>
              <a:rPr lang="en-US" sz="1400" dirty="0"/>
              <a:t> (Scrum, her </a:t>
            </a:r>
            <a:r>
              <a:rPr lang="en-US" sz="1400" dirty="0" err="1"/>
              <a:t>şeyin</a:t>
            </a:r>
            <a:r>
              <a:rPr lang="en-US" sz="1400" dirty="0"/>
              <a:t> </a:t>
            </a:r>
            <a:r>
              <a:rPr lang="en-US" sz="1400" dirty="0" err="1"/>
              <a:t>nasıl</a:t>
            </a:r>
            <a:r>
              <a:rPr lang="en-US" sz="1400" dirty="0"/>
              <a:t> </a:t>
            </a:r>
            <a:r>
              <a:rPr lang="en-US" sz="1400" dirty="0" err="1"/>
              <a:t>yapılacağına</a:t>
            </a:r>
            <a:r>
              <a:rPr lang="en-US" sz="1400" dirty="0"/>
              <a:t> </a:t>
            </a:r>
            <a:r>
              <a:rPr lang="en-US" sz="1400" dirty="0" err="1"/>
              <a:t>dair</a:t>
            </a:r>
            <a:r>
              <a:rPr lang="en-US" sz="1400" dirty="0"/>
              <a:t> tam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ayrıntılı</a:t>
            </a:r>
            <a:r>
              <a:rPr lang="en-US" sz="1400" dirty="0"/>
              <a:t> </a:t>
            </a:r>
            <a:r>
              <a:rPr lang="en-US" sz="1400" dirty="0" err="1"/>
              <a:t>açıklamalar</a:t>
            </a:r>
            <a:r>
              <a:rPr lang="en-US" sz="1400" dirty="0"/>
              <a:t> </a:t>
            </a:r>
            <a:r>
              <a:rPr lang="en-US" sz="1400" dirty="0" err="1"/>
              <a:t>sunmaz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karar</a:t>
            </a:r>
            <a:r>
              <a:rPr lang="en-US" sz="1400" dirty="0"/>
              <a:t> </a:t>
            </a:r>
            <a:r>
              <a:rPr lang="en-US" sz="1400" dirty="0" err="1"/>
              <a:t>vermek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ekibin</a:t>
            </a:r>
            <a:r>
              <a:rPr lang="en-US" sz="1400" dirty="0"/>
              <a:t> </a:t>
            </a:r>
            <a:r>
              <a:rPr lang="en-US" sz="1400" dirty="0" err="1"/>
              <a:t>kendisine</a:t>
            </a:r>
            <a:r>
              <a:rPr lang="en-US" sz="1400" dirty="0"/>
              <a:t> </a:t>
            </a:r>
            <a:r>
              <a:rPr lang="en-US" sz="1400" dirty="0" err="1"/>
              <a:t>bırakılmaktadır</a:t>
            </a:r>
            <a:r>
              <a:rPr lang="en-US" sz="1400" dirty="0" smtClean="0"/>
              <a:t>).</a:t>
            </a:r>
            <a:endParaRPr lang="tr-TR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 </a:t>
            </a:r>
            <a:r>
              <a:rPr lang="en-US" sz="1400" dirty="0" err="1"/>
              <a:t>Projenin</a:t>
            </a:r>
            <a:r>
              <a:rPr lang="en-US" sz="1400" dirty="0"/>
              <a:t> (</a:t>
            </a:r>
            <a:r>
              <a:rPr lang="en-US" sz="1400" dirty="0" err="1"/>
              <a:t>yapılması</a:t>
            </a:r>
            <a:r>
              <a:rPr lang="en-US" sz="1400" dirty="0"/>
              <a:t> </a:t>
            </a:r>
            <a:r>
              <a:rPr lang="en-US" sz="1400" dirty="0" err="1"/>
              <a:t>gereken</a:t>
            </a:r>
            <a:r>
              <a:rPr lang="en-US" sz="1400" dirty="0"/>
              <a:t> </a:t>
            </a:r>
            <a:r>
              <a:rPr lang="en-US" sz="1400" dirty="0" err="1"/>
              <a:t>işler</a:t>
            </a:r>
            <a:r>
              <a:rPr lang="en-US" sz="1400" dirty="0"/>
              <a:t>) </a:t>
            </a:r>
            <a:r>
              <a:rPr lang="en-US" sz="1400" dirty="0" err="1"/>
              <a:t>özellikler</a:t>
            </a:r>
            <a:r>
              <a:rPr lang="en-US" sz="1400" dirty="0"/>
              <a:t>, </a:t>
            </a:r>
            <a:r>
              <a:rPr lang="en-US" sz="1400" dirty="0" err="1"/>
              <a:t>hatalar</a:t>
            </a:r>
            <a:r>
              <a:rPr lang="en-US" sz="1400" dirty="0"/>
              <a:t>, </a:t>
            </a:r>
            <a:r>
              <a:rPr lang="en-US" sz="1400" dirty="0" err="1"/>
              <a:t>işlevsel</a:t>
            </a:r>
            <a:r>
              <a:rPr lang="en-US" sz="1400" dirty="0"/>
              <a:t> </a:t>
            </a:r>
            <a:r>
              <a:rPr lang="en-US" sz="1400" dirty="0" err="1"/>
              <a:t>olmayan</a:t>
            </a:r>
            <a:r>
              <a:rPr lang="en-US" sz="1400" dirty="0"/>
              <a:t> </a:t>
            </a:r>
            <a:r>
              <a:rPr lang="en-US" sz="1400" dirty="0" err="1"/>
              <a:t>gereksinimler</a:t>
            </a:r>
            <a:r>
              <a:rPr lang="en-US" sz="1400" dirty="0"/>
              <a:t>, vb.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küçük</a:t>
            </a:r>
            <a:r>
              <a:rPr lang="en-US" sz="1400" dirty="0"/>
              <a:t>, </a:t>
            </a:r>
            <a:r>
              <a:rPr lang="en-US" sz="1400" dirty="0" err="1"/>
              <a:t>somut</a:t>
            </a:r>
            <a:r>
              <a:rPr lang="en-US" sz="1400" dirty="0"/>
              <a:t> </a:t>
            </a:r>
            <a:r>
              <a:rPr lang="en-US" sz="1400" dirty="0" err="1"/>
              <a:t>teslim</a:t>
            </a:r>
            <a:r>
              <a:rPr lang="en-US" sz="1400" dirty="0"/>
              <a:t> </a:t>
            </a:r>
            <a:r>
              <a:rPr lang="en-US" sz="1400" dirty="0" err="1"/>
              <a:t>edilebilir</a:t>
            </a:r>
            <a:r>
              <a:rPr lang="en-US" sz="1400" dirty="0"/>
              <a:t> </a:t>
            </a:r>
            <a:r>
              <a:rPr lang="en-US" sz="1400" dirty="0" err="1"/>
              <a:t>ürünler</a:t>
            </a:r>
            <a:r>
              <a:rPr lang="en-US" sz="1400" dirty="0"/>
              <a:t> </a:t>
            </a:r>
            <a:r>
              <a:rPr lang="en-US" sz="1400" dirty="0" err="1"/>
              <a:t>içeren</a:t>
            </a:r>
            <a:r>
              <a:rPr lang="en-US" sz="1400" dirty="0"/>
              <a:t> </a:t>
            </a:r>
            <a:r>
              <a:rPr lang="en-US" sz="1400" dirty="0" err="1"/>
              <a:t>ürün</a:t>
            </a:r>
            <a:r>
              <a:rPr lang="en-US" sz="1400" dirty="0"/>
              <a:t> </a:t>
            </a:r>
            <a:r>
              <a:rPr lang="en-US" sz="1400" dirty="0" err="1"/>
              <a:t>biriktirme</a:t>
            </a:r>
            <a:r>
              <a:rPr lang="en-US" sz="1400" dirty="0"/>
              <a:t> </a:t>
            </a:r>
            <a:r>
              <a:rPr lang="en-US" sz="1400" dirty="0" err="1"/>
              <a:t>listesi</a:t>
            </a:r>
            <a:r>
              <a:rPr lang="en-US" sz="1400" dirty="0"/>
              <a:t> </a:t>
            </a:r>
            <a:r>
              <a:rPr lang="en-US" sz="1400" dirty="0" err="1"/>
              <a:t>adı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listeye</a:t>
            </a:r>
            <a:r>
              <a:rPr lang="en-US" sz="1400" dirty="0"/>
              <a:t> </a:t>
            </a:r>
            <a:r>
              <a:rPr lang="en-US" sz="1400" dirty="0" err="1"/>
              <a:t>bölünmektedir</a:t>
            </a:r>
            <a:r>
              <a:rPr lang="en-US" sz="1400" dirty="0"/>
              <a:t>. </a:t>
            </a:r>
            <a:r>
              <a:rPr lang="en-US" sz="1400" dirty="0" err="1"/>
              <a:t>Liste</a:t>
            </a:r>
            <a:r>
              <a:rPr lang="en-US" sz="1400" dirty="0"/>
              <a:t> </a:t>
            </a:r>
            <a:r>
              <a:rPr lang="en-US" sz="1400" dirty="0" err="1"/>
              <a:t>öncelik</a:t>
            </a:r>
            <a:r>
              <a:rPr lang="en-US" sz="1400" dirty="0"/>
              <a:t> </a:t>
            </a:r>
            <a:r>
              <a:rPr lang="en-US" sz="1400" dirty="0" err="1"/>
              <a:t>sırasına</a:t>
            </a:r>
            <a:r>
              <a:rPr lang="en-US" sz="1400" dirty="0"/>
              <a:t> </a:t>
            </a:r>
            <a:r>
              <a:rPr lang="en-US" sz="1400" dirty="0" err="1"/>
              <a:t>göre</a:t>
            </a:r>
            <a:r>
              <a:rPr lang="en-US" sz="1400" dirty="0"/>
              <a:t> </a:t>
            </a:r>
            <a:r>
              <a:rPr lang="en-US" sz="1400" dirty="0" err="1"/>
              <a:t>sıralanır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madde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nispi</a:t>
            </a:r>
            <a:r>
              <a:rPr lang="en-US" sz="1400" dirty="0"/>
              <a:t> </a:t>
            </a:r>
            <a:r>
              <a:rPr lang="en-US" sz="1400" dirty="0" err="1"/>
              <a:t>eforun</a:t>
            </a:r>
            <a:r>
              <a:rPr lang="en-US" sz="1400" dirty="0"/>
              <a:t> </a:t>
            </a:r>
            <a:r>
              <a:rPr lang="en-US" sz="1400" dirty="0" err="1"/>
              <a:t>tahmini</a:t>
            </a:r>
            <a:r>
              <a:rPr lang="en-US" sz="1400" dirty="0"/>
              <a:t> </a:t>
            </a:r>
            <a:r>
              <a:rPr lang="en-US" sz="1400" dirty="0" err="1"/>
              <a:t>yapılmaktadır</a:t>
            </a:r>
            <a:r>
              <a:rPr lang="en-US" sz="1400" dirty="0"/>
              <a:t>. </a:t>
            </a:r>
            <a:endParaRPr lang="tr-TR" sz="1400" dirty="0" smtClean="0"/>
          </a:p>
          <a:p>
            <a:r>
              <a:rPr lang="en-US" sz="1400" dirty="0" smtClean="0"/>
              <a:t> </a:t>
            </a:r>
            <a:r>
              <a:rPr lang="en-US" sz="1400" dirty="0" err="1"/>
              <a:t>Zamanı</a:t>
            </a:r>
            <a:r>
              <a:rPr lang="en-US" sz="1400" dirty="0"/>
              <a:t> </a:t>
            </a:r>
            <a:r>
              <a:rPr lang="en-US" sz="1400" dirty="0" err="1"/>
              <a:t>bölmek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1 </a:t>
            </a:r>
            <a:r>
              <a:rPr lang="en-US" sz="1400" dirty="0" err="1"/>
              <a:t>aydan</a:t>
            </a:r>
            <a:r>
              <a:rPr lang="en-US" sz="1400" dirty="0"/>
              <a:t> </a:t>
            </a:r>
            <a:r>
              <a:rPr lang="en-US" sz="1400" dirty="0" err="1"/>
              <a:t>uzun</a:t>
            </a:r>
            <a:r>
              <a:rPr lang="en-US" sz="1400" dirty="0"/>
              <a:t> </a:t>
            </a:r>
            <a:r>
              <a:rPr lang="en-US" sz="1400" dirty="0" err="1"/>
              <a:t>olmayan</a:t>
            </a:r>
            <a:r>
              <a:rPr lang="en-US" sz="1400" dirty="0"/>
              <a:t> </a:t>
            </a:r>
            <a:r>
              <a:rPr lang="en-US" sz="1400" dirty="0" err="1"/>
              <a:t>yinelemeler</a:t>
            </a:r>
            <a:r>
              <a:rPr lang="en-US" sz="1400" dirty="0"/>
              <a:t> </a:t>
            </a:r>
            <a:r>
              <a:rPr lang="en-US" sz="1400" dirty="0" err="1"/>
              <a:t>oluşturmaktır</a:t>
            </a:r>
            <a:r>
              <a:rPr lang="en-US" sz="1400" dirty="0"/>
              <a:t>. </a:t>
            </a:r>
            <a:r>
              <a:rPr lang="en-US" sz="1400" dirty="0" err="1"/>
              <a:t>Değişiklikler</a:t>
            </a:r>
            <a:r>
              <a:rPr lang="en-US" sz="1400" dirty="0"/>
              <a:t> </a:t>
            </a:r>
            <a:r>
              <a:rPr lang="en-US" sz="1400" dirty="0" err="1"/>
              <a:t>iterasyon</a:t>
            </a:r>
            <a:r>
              <a:rPr lang="en-US" sz="1400" dirty="0"/>
              <a:t> (sprint)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adlandırılır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müşteriye</a:t>
            </a:r>
            <a:r>
              <a:rPr lang="en-US" sz="1400" dirty="0"/>
              <a:t> </a:t>
            </a:r>
            <a:r>
              <a:rPr lang="en-US" sz="1400" dirty="0" err="1"/>
              <a:t>sunulabilecek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teslim</a:t>
            </a:r>
            <a:r>
              <a:rPr lang="en-US" sz="1400" dirty="0"/>
              <a:t> </a:t>
            </a:r>
            <a:r>
              <a:rPr lang="en-US" sz="1400" dirty="0" err="1"/>
              <a:t>edilebilecek</a:t>
            </a:r>
            <a:r>
              <a:rPr lang="en-US" sz="1400" dirty="0"/>
              <a:t> </a:t>
            </a:r>
            <a:r>
              <a:rPr lang="en-US" sz="1400" dirty="0" err="1"/>
              <a:t>çalışma</a:t>
            </a:r>
            <a:r>
              <a:rPr lang="en-US" sz="1400" dirty="0"/>
              <a:t> </a:t>
            </a:r>
            <a:r>
              <a:rPr lang="en-US" sz="1400" dirty="0" err="1"/>
              <a:t>kodu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sonuçlanmaktadır</a:t>
            </a:r>
            <a:r>
              <a:rPr lang="en-US" sz="1400" dirty="0"/>
              <a:t>. </a:t>
            </a:r>
            <a:endParaRPr lang="tr-TR" sz="1400" dirty="0" smtClean="0"/>
          </a:p>
          <a:p>
            <a:r>
              <a:rPr lang="en-US" sz="1400" dirty="0" smtClean="0"/>
              <a:t> </a:t>
            </a:r>
            <a:r>
              <a:rPr lang="en-US" sz="1400" dirty="0" err="1"/>
              <a:t>Önceki</a:t>
            </a:r>
            <a:r>
              <a:rPr lang="en-US" sz="1400" dirty="0"/>
              <a:t> </a:t>
            </a:r>
            <a:r>
              <a:rPr lang="en-US" sz="1400" dirty="0" err="1"/>
              <a:t>yinelemeden</a:t>
            </a:r>
            <a:r>
              <a:rPr lang="en-US" sz="1400" dirty="0"/>
              <a:t> </a:t>
            </a:r>
            <a:r>
              <a:rPr lang="en-US" sz="1400" dirty="0" err="1"/>
              <a:t>çıkarılan</a:t>
            </a:r>
            <a:r>
              <a:rPr lang="en-US" sz="1400" dirty="0"/>
              <a:t> </a:t>
            </a:r>
            <a:r>
              <a:rPr lang="en-US" sz="1400" dirty="0" err="1"/>
              <a:t>sonuçları</a:t>
            </a:r>
            <a:r>
              <a:rPr lang="en-US" sz="1400" dirty="0"/>
              <a:t> </a:t>
            </a:r>
            <a:r>
              <a:rPr lang="en-US" sz="1400" dirty="0" err="1"/>
              <a:t>inceleyerek</a:t>
            </a:r>
            <a:r>
              <a:rPr lang="en-US" sz="1400" dirty="0"/>
              <a:t> </a:t>
            </a:r>
            <a:r>
              <a:rPr lang="en-US" sz="1400" dirty="0" err="1"/>
              <a:t>kazanılan</a:t>
            </a:r>
            <a:r>
              <a:rPr lang="en-US" sz="1400" dirty="0"/>
              <a:t> </a:t>
            </a:r>
            <a:r>
              <a:rPr lang="en-US" sz="1400" dirty="0" err="1"/>
              <a:t>iç</a:t>
            </a:r>
            <a:r>
              <a:rPr lang="en-US" sz="1400" dirty="0"/>
              <a:t> </a:t>
            </a:r>
            <a:r>
              <a:rPr lang="en-US" sz="1400" dirty="0" err="1"/>
              <a:t>görülere</a:t>
            </a:r>
            <a:r>
              <a:rPr lang="en-US" sz="1400" dirty="0"/>
              <a:t> </a:t>
            </a:r>
            <a:r>
              <a:rPr lang="en-US" sz="1400" dirty="0" err="1"/>
              <a:t>dayanarak</a:t>
            </a:r>
            <a:r>
              <a:rPr lang="en-US" sz="1400" dirty="0"/>
              <a:t>, </a:t>
            </a:r>
            <a:r>
              <a:rPr lang="en-US" sz="1400" dirty="0" err="1"/>
              <a:t>müşteriyle</a:t>
            </a:r>
            <a:r>
              <a:rPr lang="en-US" sz="1400" dirty="0"/>
              <a:t> </a:t>
            </a:r>
            <a:r>
              <a:rPr lang="en-US" sz="1400" dirty="0" err="1"/>
              <a:t>işbirliği</a:t>
            </a:r>
            <a:r>
              <a:rPr lang="en-US" sz="1400" dirty="0"/>
              <a:t> </a:t>
            </a:r>
            <a:r>
              <a:rPr lang="en-US" sz="1400" dirty="0" err="1"/>
              <a:t>içinde</a:t>
            </a:r>
            <a:r>
              <a:rPr lang="en-US" sz="1400" dirty="0"/>
              <a:t> </a:t>
            </a:r>
            <a:r>
              <a:rPr lang="en-US" sz="1400" dirty="0" err="1"/>
              <a:t>planı</a:t>
            </a:r>
            <a:r>
              <a:rPr lang="en-US" sz="1400" dirty="0"/>
              <a:t> optimize </a:t>
            </a:r>
            <a:r>
              <a:rPr lang="en-US" sz="1400" dirty="0" err="1"/>
              <a:t>etmek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öncelikleri</a:t>
            </a:r>
            <a:r>
              <a:rPr lang="en-US" sz="1400" dirty="0"/>
              <a:t> </a:t>
            </a:r>
            <a:r>
              <a:rPr lang="en-US" sz="1400" dirty="0" err="1"/>
              <a:t>güncellemektir</a:t>
            </a:r>
            <a:r>
              <a:rPr lang="en-US" sz="1400" dirty="0"/>
              <a:t>. </a:t>
            </a:r>
            <a:endParaRPr lang="tr-TR" sz="1400" dirty="0" smtClean="0"/>
          </a:p>
          <a:p>
            <a:r>
              <a:rPr lang="en-US" sz="1400" dirty="0" smtClean="0"/>
              <a:t> </a:t>
            </a:r>
            <a:r>
              <a:rPr lang="en-US" sz="1400" dirty="0"/>
              <a:t>Her </a:t>
            </a:r>
            <a:r>
              <a:rPr lang="en-US" sz="1400" dirty="0" err="1"/>
              <a:t>yinelemeden</a:t>
            </a:r>
            <a:r>
              <a:rPr lang="en-US" sz="1400" dirty="0"/>
              <a:t> </a:t>
            </a:r>
            <a:r>
              <a:rPr lang="en-US" sz="1400" dirty="0" err="1"/>
              <a:t>sonra</a:t>
            </a:r>
            <a:r>
              <a:rPr lang="en-US" sz="1400" dirty="0"/>
              <a:t> </a:t>
            </a:r>
            <a:r>
              <a:rPr lang="en-US" sz="1400" dirty="0" err="1"/>
              <a:t>retrospektifler</a:t>
            </a:r>
            <a:r>
              <a:rPr lang="en-US" sz="1400" dirty="0"/>
              <a:t> </a:t>
            </a:r>
            <a:r>
              <a:rPr lang="en-US" sz="1400" dirty="0" err="1"/>
              <a:t>alarak</a:t>
            </a:r>
            <a:r>
              <a:rPr lang="en-US" sz="1400" dirty="0"/>
              <a:t> </a:t>
            </a:r>
            <a:r>
              <a:rPr lang="en-US" sz="1400" dirty="0" err="1"/>
              <a:t>sürecin</a:t>
            </a:r>
            <a:r>
              <a:rPr lang="en-US" sz="1400" dirty="0"/>
              <a:t> </a:t>
            </a:r>
            <a:r>
              <a:rPr lang="en-US" sz="1400" dirty="0" err="1"/>
              <a:t>kendisini</a:t>
            </a:r>
            <a:r>
              <a:rPr lang="en-US" sz="1400" dirty="0"/>
              <a:t> optimize </a:t>
            </a:r>
            <a:r>
              <a:rPr lang="en-US" sz="1400" dirty="0" err="1"/>
              <a:t>etmektir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4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428" y="1028069"/>
            <a:ext cx="2319767" cy="706964"/>
          </a:xfrm>
        </p:spPr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42" y="2466078"/>
            <a:ext cx="5696118" cy="3905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981" y="2241352"/>
            <a:ext cx="618206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 err="1"/>
              <a:t>Görselleştirmek</a:t>
            </a:r>
            <a:r>
              <a:rPr lang="en-US" sz="1400" dirty="0"/>
              <a:t> -</a:t>
            </a:r>
            <a:r>
              <a:rPr lang="en-US" sz="1400" dirty="0" err="1"/>
              <a:t>işlerin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r>
              <a:rPr lang="en-US" sz="1400" dirty="0"/>
              <a:t> </a:t>
            </a:r>
            <a:r>
              <a:rPr lang="en-US" sz="1400" dirty="0" err="1"/>
              <a:t>aldığı</a:t>
            </a:r>
            <a:r>
              <a:rPr lang="en-US" sz="1400" dirty="0"/>
              <a:t>, </a:t>
            </a:r>
            <a:r>
              <a:rPr lang="en-US" sz="1400" dirty="0" err="1"/>
              <a:t>durumun</a:t>
            </a:r>
            <a:r>
              <a:rPr lang="en-US" sz="1400" dirty="0"/>
              <a:t> </a:t>
            </a:r>
            <a:r>
              <a:rPr lang="en-US" sz="1400" dirty="0" err="1"/>
              <a:t>belirgin</a:t>
            </a:r>
            <a:r>
              <a:rPr lang="en-US" sz="1400" dirty="0"/>
              <a:t>/</a:t>
            </a:r>
            <a:r>
              <a:rPr lang="en-US" sz="1400" dirty="0" err="1"/>
              <a:t>şeffaf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görülebildiği</a:t>
            </a:r>
            <a:r>
              <a:rPr lang="en-US" sz="1400" dirty="0"/>
              <a:t> </a:t>
            </a:r>
            <a:r>
              <a:rPr lang="en-US" sz="1400" dirty="0" err="1"/>
              <a:t>tahtalarla</a:t>
            </a:r>
            <a:r>
              <a:rPr lang="en-US" sz="1400" dirty="0"/>
              <a:t> </a:t>
            </a:r>
            <a:r>
              <a:rPr lang="en-US" sz="1400" dirty="0" err="1"/>
              <a:t>çalışmak</a:t>
            </a:r>
            <a:r>
              <a:rPr lang="en-US" sz="1400" dirty="0"/>
              <a:t>-</a:t>
            </a:r>
            <a:r>
              <a:rPr lang="en-US" sz="1400" dirty="0" smtClean="0"/>
              <a:t>,</a:t>
            </a:r>
            <a:endParaRPr lang="tr-TR" sz="14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sz="14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çalışılan</a:t>
            </a:r>
            <a:r>
              <a:rPr lang="en-US" sz="1400" dirty="0"/>
              <a:t> </a:t>
            </a:r>
            <a:r>
              <a:rPr lang="en-US" sz="1400" dirty="0" err="1"/>
              <a:t>iş</a:t>
            </a:r>
            <a:r>
              <a:rPr lang="en-US" sz="1400" dirty="0"/>
              <a:t> </a:t>
            </a:r>
            <a:r>
              <a:rPr lang="en-US" sz="1400" dirty="0" err="1"/>
              <a:t>miktarını</a:t>
            </a:r>
            <a:r>
              <a:rPr lang="en-US" sz="1400" dirty="0"/>
              <a:t> </a:t>
            </a:r>
            <a:r>
              <a:rPr lang="en-US" sz="1400" dirty="0" err="1"/>
              <a:t>sınırlandır</a:t>
            </a:r>
            <a:r>
              <a:rPr lang="en-US" sz="1400" dirty="0"/>
              <a:t> -</a:t>
            </a:r>
            <a:r>
              <a:rPr lang="en-US" sz="1400" dirty="0" err="1"/>
              <a:t>örnek</a:t>
            </a:r>
            <a:r>
              <a:rPr lang="en-US" sz="1400" dirty="0"/>
              <a:t>: </a:t>
            </a:r>
            <a:r>
              <a:rPr lang="en-US" sz="1400" dirty="0" err="1"/>
              <a:t>belirlediğimiz</a:t>
            </a:r>
            <a:r>
              <a:rPr lang="en-US" sz="1400" dirty="0"/>
              <a:t> limit 7,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iş</a:t>
            </a:r>
            <a:r>
              <a:rPr lang="en-US" sz="1400" dirty="0"/>
              <a:t> </a:t>
            </a:r>
            <a:r>
              <a:rPr lang="en-US" sz="1400" dirty="0" err="1"/>
              <a:t>miktarın</a:t>
            </a:r>
            <a:r>
              <a:rPr lang="en-US" sz="1400" dirty="0"/>
              <a:t> </a:t>
            </a:r>
            <a:r>
              <a:rPr lang="en-US" sz="1400" dirty="0" err="1"/>
              <a:t>üzerine</a:t>
            </a:r>
            <a:r>
              <a:rPr lang="en-US" sz="1400" dirty="0"/>
              <a:t> </a:t>
            </a:r>
            <a:r>
              <a:rPr lang="en-US" sz="1400" dirty="0" err="1"/>
              <a:t>çıkmıyoruz</a:t>
            </a:r>
            <a:r>
              <a:rPr lang="en-US" sz="1400" dirty="0"/>
              <a:t>, 8. </a:t>
            </a:r>
            <a:r>
              <a:rPr lang="en-US" sz="1400" dirty="0" err="1"/>
              <a:t>işi</a:t>
            </a:r>
            <a:r>
              <a:rPr lang="en-US" sz="1400" dirty="0"/>
              <a:t> </a:t>
            </a:r>
            <a:r>
              <a:rPr lang="en-US" sz="1400" dirty="0" err="1"/>
              <a:t>alabilmemiz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elimizdeki</a:t>
            </a:r>
            <a:r>
              <a:rPr lang="en-US" sz="1400" dirty="0"/>
              <a:t> 7 </a:t>
            </a:r>
            <a:r>
              <a:rPr lang="en-US" sz="1400" dirty="0" err="1"/>
              <a:t>işten</a:t>
            </a:r>
            <a:r>
              <a:rPr lang="en-US" sz="1400" dirty="0"/>
              <a:t> </a:t>
            </a:r>
            <a:r>
              <a:rPr lang="en-US" sz="1400" dirty="0" err="1"/>
              <a:t>biri</a:t>
            </a:r>
            <a:r>
              <a:rPr lang="en-US" sz="1400" dirty="0"/>
              <a:t> </a:t>
            </a:r>
            <a:r>
              <a:rPr lang="en-US" sz="1400" dirty="0" err="1"/>
              <a:t>bitmeli</a:t>
            </a:r>
            <a:r>
              <a:rPr lang="en-US" sz="1400" dirty="0"/>
              <a:t>-</a:t>
            </a:r>
            <a:r>
              <a:rPr lang="en-US" sz="1400" dirty="0" smtClean="0"/>
              <a:t>,</a:t>
            </a:r>
            <a:endParaRPr lang="tr-TR" sz="14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 err="1" smtClean="0"/>
              <a:t>Akışı</a:t>
            </a:r>
            <a:r>
              <a:rPr lang="en-US" sz="1400" dirty="0" smtClean="0"/>
              <a:t> </a:t>
            </a:r>
            <a:r>
              <a:rPr lang="en-US" sz="1400" dirty="0" err="1" smtClean="0"/>
              <a:t>yönet</a:t>
            </a:r>
            <a:r>
              <a:rPr lang="en-US" sz="1400" dirty="0" smtClean="0"/>
              <a:t> -</a:t>
            </a:r>
            <a:r>
              <a:rPr lang="en-US" sz="1400" dirty="0" err="1" smtClean="0"/>
              <a:t>iş</a:t>
            </a:r>
            <a:r>
              <a:rPr lang="en-US" sz="1400" dirty="0" smtClean="0"/>
              <a:t> </a:t>
            </a:r>
            <a:r>
              <a:rPr lang="en-US" sz="1400" dirty="0" err="1" smtClean="0"/>
              <a:t>akışı</a:t>
            </a:r>
            <a:r>
              <a:rPr lang="en-US" sz="1400" dirty="0" smtClean="0"/>
              <a:t> </a:t>
            </a:r>
            <a:r>
              <a:rPr lang="en-US" sz="1400" dirty="0" err="1" smtClean="0"/>
              <a:t>kanban</a:t>
            </a:r>
            <a:r>
              <a:rPr lang="en-US" sz="1400" dirty="0" smtClean="0"/>
              <a:t> </a:t>
            </a:r>
            <a:r>
              <a:rPr lang="en-US" sz="1400" dirty="0" err="1" smtClean="0"/>
              <a:t>tahtası</a:t>
            </a:r>
            <a:r>
              <a:rPr lang="en-US" sz="1400" dirty="0" smtClean="0"/>
              <a:t> </a:t>
            </a:r>
            <a:r>
              <a:rPr lang="en-US" sz="1400" dirty="0" err="1" smtClean="0"/>
              <a:t>üzerinden</a:t>
            </a:r>
            <a:r>
              <a:rPr lang="en-US" sz="1400" dirty="0" smtClean="0"/>
              <a:t> </a:t>
            </a:r>
            <a:r>
              <a:rPr lang="en-US" sz="1400" dirty="0" err="1" smtClean="0"/>
              <a:t>yürür</a:t>
            </a:r>
            <a:r>
              <a:rPr lang="en-US" sz="1400" dirty="0" smtClean="0"/>
              <a:t>, </a:t>
            </a:r>
            <a:r>
              <a:rPr lang="en-US" sz="1400" dirty="0" err="1" smtClean="0"/>
              <a:t>aslında</a:t>
            </a:r>
            <a:r>
              <a:rPr lang="en-US" sz="1400" dirty="0" smtClean="0"/>
              <a:t> </a:t>
            </a:r>
            <a:r>
              <a:rPr lang="en-US" sz="1400" dirty="0" err="1" smtClean="0"/>
              <a:t>buradan</a:t>
            </a:r>
            <a:r>
              <a:rPr lang="en-US" sz="1400" dirty="0" smtClean="0"/>
              <a:t> </a:t>
            </a:r>
            <a:r>
              <a:rPr lang="en-US" sz="1400" dirty="0" err="1" smtClean="0"/>
              <a:t>yönetilir</a:t>
            </a:r>
            <a:r>
              <a:rPr lang="en-US" sz="1400" dirty="0" smtClean="0"/>
              <a:t>, </a:t>
            </a:r>
            <a:r>
              <a:rPr lang="en-US" sz="1400" dirty="0" err="1" smtClean="0"/>
              <a:t>kanban</a:t>
            </a:r>
            <a:r>
              <a:rPr lang="en-US" sz="1400" dirty="0" smtClean="0"/>
              <a:t> </a:t>
            </a:r>
            <a:r>
              <a:rPr lang="en-US" sz="1400" dirty="0" err="1" smtClean="0"/>
              <a:t>iş</a:t>
            </a:r>
            <a:r>
              <a:rPr lang="en-US" sz="1400" dirty="0" smtClean="0"/>
              <a:t> </a:t>
            </a:r>
            <a:r>
              <a:rPr lang="en-US" sz="1400" dirty="0" err="1" smtClean="0"/>
              <a:t>tahtası</a:t>
            </a:r>
            <a:r>
              <a:rPr lang="en-US" sz="1400" dirty="0" smtClean="0"/>
              <a:t> </a:t>
            </a:r>
            <a:r>
              <a:rPr lang="en-US" sz="1400" dirty="0" err="1" smtClean="0"/>
              <a:t>sürekli</a:t>
            </a:r>
            <a:r>
              <a:rPr lang="en-US" sz="1400" dirty="0" smtClean="0"/>
              <a:t> </a:t>
            </a:r>
            <a:r>
              <a:rPr lang="en-US" sz="1400" dirty="0" err="1" smtClean="0"/>
              <a:t>gelişime</a:t>
            </a:r>
            <a:r>
              <a:rPr lang="en-US" sz="1400" dirty="0" smtClean="0"/>
              <a:t> </a:t>
            </a:r>
            <a:r>
              <a:rPr lang="en-US" sz="1400" dirty="0" err="1" smtClean="0"/>
              <a:t>açıktır</a:t>
            </a:r>
            <a:r>
              <a:rPr lang="en-US" sz="1400" dirty="0" smtClean="0"/>
              <a:t>, </a:t>
            </a:r>
            <a:endParaRPr lang="tr-TR" sz="14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 err="1" smtClean="0"/>
              <a:t>Akış</a:t>
            </a:r>
            <a:r>
              <a:rPr lang="en-US" sz="1400" dirty="0" smtClean="0"/>
              <a:t> </a:t>
            </a:r>
            <a:r>
              <a:rPr lang="en-US" sz="1400" dirty="0" err="1" smtClean="0"/>
              <a:t>kurallarını</a:t>
            </a:r>
            <a:r>
              <a:rPr lang="en-US" sz="1400" dirty="0" smtClean="0"/>
              <a:t> </a:t>
            </a:r>
            <a:r>
              <a:rPr lang="en-US" sz="1400" dirty="0" err="1" smtClean="0"/>
              <a:t>bilinir</a:t>
            </a:r>
            <a:r>
              <a:rPr lang="en-US" sz="1400" dirty="0" smtClean="0"/>
              <a:t> hale </a:t>
            </a:r>
            <a:r>
              <a:rPr lang="en-US" sz="1400" dirty="0" err="1" smtClean="0"/>
              <a:t>getir</a:t>
            </a:r>
            <a:r>
              <a:rPr lang="en-US" sz="1400" dirty="0" smtClean="0"/>
              <a:t> -</a:t>
            </a:r>
            <a:r>
              <a:rPr lang="en-US" sz="1400" dirty="0" err="1" smtClean="0"/>
              <a:t>ekibimize</a:t>
            </a:r>
            <a:r>
              <a:rPr lang="en-US" sz="1400" dirty="0" smtClean="0"/>
              <a:t> </a:t>
            </a:r>
            <a:r>
              <a:rPr lang="en-US" sz="1400" dirty="0" err="1" smtClean="0"/>
              <a:t>gönderilen</a:t>
            </a:r>
            <a:r>
              <a:rPr lang="en-US" sz="1400" dirty="0" smtClean="0"/>
              <a:t> </a:t>
            </a:r>
            <a:r>
              <a:rPr lang="en-US" sz="1400" dirty="0" err="1" smtClean="0"/>
              <a:t>işler</a:t>
            </a:r>
            <a:r>
              <a:rPr lang="en-US" sz="1400" dirty="0" smtClean="0"/>
              <a:t> </a:t>
            </a:r>
            <a:r>
              <a:rPr lang="en-US" sz="1400" dirty="0" err="1" smtClean="0"/>
              <a:t>şu</a:t>
            </a:r>
            <a:r>
              <a:rPr lang="en-US" sz="1400" dirty="0" smtClean="0"/>
              <a:t> </a:t>
            </a:r>
            <a:r>
              <a:rPr lang="en-US" sz="1400" dirty="0" err="1" smtClean="0"/>
              <a:t>formatta</a:t>
            </a:r>
            <a:r>
              <a:rPr lang="en-US" sz="1400" dirty="0" smtClean="0"/>
              <a:t> </a:t>
            </a:r>
            <a:r>
              <a:rPr lang="en-US" sz="1400" dirty="0" err="1" smtClean="0"/>
              <a:t>olmadığı</a:t>
            </a:r>
            <a:r>
              <a:rPr lang="en-US" sz="1400" dirty="0" smtClean="0"/>
              <a:t> zaman </a:t>
            </a:r>
            <a:r>
              <a:rPr lang="en-US" sz="1400" dirty="0" err="1" smtClean="0"/>
              <a:t>iş</a:t>
            </a:r>
            <a:r>
              <a:rPr lang="en-US" sz="1400" dirty="0" smtClean="0"/>
              <a:t> </a:t>
            </a:r>
            <a:r>
              <a:rPr lang="en-US" sz="1400" dirty="0" err="1" smtClean="0"/>
              <a:t>listemize</a:t>
            </a:r>
            <a:r>
              <a:rPr lang="en-US" sz="1400" dirty="0" smtClean="0"/>
              <a:t> </a:t>
            </a:r>
            <a:r>
              <a:rPr lang="en-US" sz="1400" dirty="0" err="1" smtClean="0"/>
              <a:t>almıyoruz</a:t>
            </a:r>
            <a:r>
              <a:rPr lang="en-US" sz="1400" dirty="0" smtClean="0"/>
              <a:t>, </a:t>
            </a:r>
            <a:endParaRPr lang="tr-TR" sz="14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 smtClean="0"/>
              <a:t>Geri </a:t>
            </a:r>
            <a:r>
              <a:rPr lang="en-US" sz="1400" dirty="0" err="1" smtClean="0"/>
              <a:t>bildirim</a:t>
            </a:r>
            <a:r>
              <a:rPr lang="en-US" sz="1400" dirty="0" smtClean="0"/>
              <a:t> </a:t>
            </a:r>
            <a:r>
              <a:rPr lang="en-US" sz="1400" dirty="0" err="1" smtClean="0"/>
              <a:t>mekanizmaları</a:t>
            </a:r>
            <a:r>
              <a:rPr lang="en-US" sz="1400" dirty="0" smtClean="0"/>
              <a:t> </a:t>
            </a:r>
            <a:r>
              <a:rPr lang="en-US" sz="1400" dirty="0" err="1" smtClean="0"/>
              <a:t>kur</a:t>
            </a:r>
            <a:r>
              <a:rPr lang="en-US" sz="1400" dirty="0" smtClean="0"/>
              <a:t> -</a:t>
            </a:r>
            <a:r>
              <a:rPr lang="en-US" sz="1400" dirty="0" err="1" smtClean="0"/>
              <a:t>kanban</a:t>
            </a:r>
            <a:r>
              <a:rPr lang="en-US" sz="1400" dirty="0" smtClean="0"/>
              <a:t> </a:t>
            </a:r>
            <a:r>
              <a:rPr lang="en-US" sz="1400" dirty="0" err="1" smtClean="0"/>
              <a:t>aynı</a:t>
            </a:r>
            <a:r>
              <a:rPr lang="en-US" sz="1400" dirty="0" smtClean="0"/>
              <a:t> </a:t>
            </a:r>
            <a:r>
              <a:rPr lang="en-US" sz="1400" dirty="0" err="1" smtClean="0"/>
              <a:t>zamanda</a:t>
            </a:r>
            <a:r>
              <a:rPr lang="en-US" sz="1400" dirty="0" smtClean="0"/>
              <a:t> </a:t>
            </a:r>
            <a:r>
              <a:rPr lang="en-US" sz="1400" dirty="0" err="1" smtClean="0"/>
              <a:t>bir</a:t>
            </a:r>
            <a:r>
              <a:rPr lang="en-US" sz="1400" dirty="0" smtClean="0"/>
              <a:t> risk </a:t>
            </a:r>
            <a:r>
              <a:rPr lang="en-US" sz="1400" dirty="0" err="1" smtClean="0"/>
              <a:t>yönetim</a:t>
            </a:r>
            <a:r>
              <a:rPr lang="en-US" sz="1400" dirty="0" smtClean="0"/>
              <a:t> </a:t>
            </a:r>
            <a:r>
              <a:rPr lang="en-US" sz="1400" dirty="0" err="1" smtClean="0"/>
              <a:t>metodudur</a:t>
            </a:r>
            <a:r>
              <a:rPr lang="en-US" sz="1400" dirty="0" smtClean="0"/>
              <a:t>, </a:t>
            </a:r>
            <a:r>
              <a:rPr lang="en-US" sz="1400" dirty="0" err="1" smtClean="0"/>
              <a:t>şu</a:t>
            </a:r>
            <a:r>
              <a:rPr lang="en-US" sz="1400" dirty="0" smtClean="0"/>
              <a:t> </a:t>
            </a:r>
            <a:r>
              <a:rPr lang="en-US" sz="1400" dirty="0" err="1" smtClean="0"/>
              <a:t>anki</a:t>
            </a:r>
            <a:r>
              <a:rPr lang="en-US" sz="1400" dirty="0" smtClean="0"/>
              <a:t> </a:t>
            </a:r>
            <a:r>
              <a:rPr lang="en-US" sz="1400" dirty="0" err="1" smtClean="0"/>
              <a:t>işe</a:t>
            </a:r>
            <a:r>
              <a:rPr lang="en-US" sz="1400" dirty="0" smtClean="0"/>
              <a:t> </a:t>
            </a:r>
            <a:r>
              <a:rPr lang="en-US" sz="1400" dirty="0" err="1"/>
              <a:t>bakara</a:t>
            </a:r>
            <a:r>
              <a:rPr lang="en-US" sz="1400" dirty="0" err="1" smtClean="0"/>
              <a:t>k</a:t>
            </a:r>
            <a:r>
              <a:rPr lang="en-US" sz="1400" dirty="0" smtClean="0"/>
              <a:t> </a:t>
            </a:r>
            <a:r>
              <a:rPr lang="en-US" sz="1400" dirty="0" err="1"/>
              <a:t>bir</a:t>
            </a:r>
            <a:r>
              <a:rPr lang="en-US" sz="1400" dirty="0"/>
              <a:t> risk </a:t>
            </a:r>
            <a:r>
              <a:rPr lang="en-US" sz="1400" dirty="0" err="1"/>
              <a:t>profili</a:t>
            </a:r>
            <a:r>
              <a:rPr lang="en-US" sz="1400" dirty="0"/>
              <a:t> </a:t>
            </a:r>
            <a:r>
              <a:rPr lang="en-US" sz="1400" dirty="0" err="1"/>
              <a:t>geliştirilebilir</a:t>
            </a:r>
            <a:r>
              <a:rPr lang="en-US" sz="1400" dirty="0"/>
              <a:t>-</a:t>
            </a:r>
            <a:r>
              <a:rPr lang="en-US" sz="1400" dirty="0" smtClean="0"/>
              <a:t>,</a:t>
            </a:r>
            <a:endParaRPr lang="tr-TR" sz="14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sz="14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 err="1"/>
              <a:t>Bilimsel</a:t>
            </a:r>
            <a:r>
              <a:rPr lang="en-US" sz="1400" dirty="0"/>
              <a:t> </a:t>
            </a:r>
            <a:r>
              <a:rPr lang="en-US" sz="1400" dirty="0" err="1"/>
              <a:t>yöntemleri</a:t>
            </a:r>
            <a:r>
              <a:rPr lang="en-US" sz="1400" dirty="0"/>
              <a:t> </a:t>
            </a:r>
            <a:r>
              <a:rPr lang="en-US" sz="1400" dirty="0" err="1"/>
              <a:t>kullanarak</a:t>
            </a:r>
            <a:r>
              <a:rPr lang="en-US" sz="1400" dirty="0"/>
              <a:t>, </a:t>
            </a:r>
            <a:r>
              <a:rPr lang="en-US" sz="1400" dirty="0" err="1"/>
              <a:t>birlikte</a:t>
            </a:r>
            <a:r>
              <a:rPr lang="en-US" sz="1400" dirty="0"/>
              <a:t> </a:t>
            </a:r>
            <a:r>
              <a:rPr lang="en-US" sz="1400" dirty="0" err="1"/>
              <a:t>çalışarak</a:t>
            </a:r>
            <a:r>
              <a:rPr lang="en-US" sz="1400" dirty="0"/>
              <a:t>, </a:t>
            </a:r>
            <a:r>
              <a:rPr lang="en-US" sz="1400" dirty="0" err="1"/>
              <a:t>devamlı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geliş</a:t>
            </a:r>
            <a:r>
              <a:rPr lang="en-US" sz="1400" dirty="0"/>
              <a:t> -</a:t>
            </a:r>
            <a:r>
              <a:rPr lang="en-US" sz="1400" dirty="0" err="1"/>
              <a:t>takımlar</a:t>
            </a:r>
            <a:r>
              <a:rPr lang="en-US" sz="1400" dirty="0"/>
              <a:t> ne </a:t>
            </a:r>
            <a:r>
              <a:rPr lang="en-US" sz="1400" dirty="0" err="1"/>
              <a:t>kadar</a:t>
            </a:r>
            <a:r>
              <a:rPr lang="en-US" sz="1400" dirty="0"/>
              <a:t> </a:t>
            </a:r>
            <a:r>
              <a:rPr lang="en-US" sz="1400" dirty="0" err="1"/>
              <a:t>etkin</a:t>
            </a:r>
            <a:r>
              <a:rPr lang="en-US" sz="1400" dirty="0"/>
              <a:t> </a:t>
            </a:r>
            <a:r>
              <a:rPr lang="en-US" sz="1400" dirty="0" err="1"/>
              <a:t>çalıştıklarını</a:t>
            </a:r>
            <a:r>
              <a:rPr lang="en-US" sz="1400" dirty="0"/>
              <a:t> </a:t>
            </a:r>
            <a:r>
              <a:rPr lang="en-US" sz="1400" dirty="0" err="1"/>
              <a:t>bilimsel</a:t>
            </a:r>
            <a:r>
              <a:rPr lang="en-US" sz="1400" dirty="0"/>
              <a:t> </a:t>
            </a:r>
            <a:r>
              <a:rPr lang="en-US" sz="1400" dirty="0" err="1"/>
              <a:t>yöntemlerle</a:t>
            </a:r>
            <a:r>
              <a:rPr lang="en-US" sz="1400" dirty="0"/>
              <a:t> </a:t>
            </a:r>
            <a:r>
              <a:rPr lang="en-US" sz="1400" dirty="0" err="1"/>
              <a:t>ölçer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işlerinin</a:t>
            </a:r>
            <a:r>
              <a:rPr lang="en-US" sz="1400" dirty="0"/>
              <a:t> </a:t>
            </a:r>
            <a:r>
              <a:rPr lang="en-US" sz="1400" dirty="0" err="1"/>
              <a:t>kalitesini</a:t>
            </a:r>
            <a:r>
              <a:rPr lang="en-US" sz="1400" dirty="0"/>
              <a:t> </a:t>
            </a:r>
            <a:r>
              <a:rPr lang="en-US" sz="1400" dirty="0" err="1"/>
              <a:t>arttırır</a:t>
            </a:r>
            <a:r>
              <a:rPr lang="en-US" sz="1400" dirty="0"/>
              <a:t>, </a:t>
            </a:r>
            <a:r>
              <a:rPr lang="en-US" sz="1400" dirty="0" err="1"/>
              <a:t>hemen</a:t>
            </a:r>
            <a:r>
              <a:rPr lang="en-US" sz="1400" dirty="0"/>
              <a:t> </a:t>
            </a:r>
            <a:r>
              <a:rPr lang="en-US" sz="1400" dirty="0" err="1"/>
              <a:t>örnek</a:t>
            </a:r>
            <a:r>
              <a:rPr lang="en-US" sz="1400" dirty="0"/>
              <a:t>: 10 </a:t>
            </a:r>
            <a:r>
              <a:rPr lang="en-US" sz="1400" dirty="0" err="1"/>
              <a:t>birim</a:t>
            </a:r>
            <a:r>
              <a:rPr lang="en-US" sz="1400" dirty="0"/>
              <a:t> </a:t>
            </a:r>
            <a:r>
              <a:rPr lang="en-US" sz="1400" dirty="0" err="1"/>
              <a:t>üretimde</a:t>
            </a:r>
            <a:r>
              <a:rPr lang="en-US" sz="1400" dirty="0"/>
              <a:t> 3 </a:t>
            </a:r>
            <a:r>
              <a:rPr lang="en-US" sz="1400" dirty="0" err="1"/>
              <a:t>birim</a:t>
            </a:r>
            <a:r>
              <a:rPr lang="en-US" sz="1400" dirty="0"/>
              <a:t> </a:t>
            </a:r>
            <a:r>
              <a:rPr lang="en-US" sz="1400" dirty="0" err="1"/>
              <a:t>ziyan</a:t>
            </a:r>
            <a:r>
              <a:rPr lang="en-US" sz="1400" dirty="0"/>
              <a:t> </a:t>
            </a:r>
            <a:r>
              <a:rPr lang="en-US" sz="1400" dirty="0" err="1"/>
              <a:t>oluyorsa</a:t>
            </a:r>
            <a:r>
              <a:rPr lang="en-US" sz="1400" dirty="0"/>
              <a:t>, 7 </a:t>
            </a:r>
            <a:r>
              <a:rPr lang="en-US" sz="1400" dirty="0" err="1"/>
              <a:t>birim</a:t>
            </a:r>
            <a:r>
              <a:rPr lang="en-US" sz="1400" dirty="0"/>
              <a:t> </a:t>
            </a:r>
            <a:r>
              <a:rPr lang="en-US" sz="1400" dirty="0" err="1"/>
              <a:t>üretip</a:t>
            </a:r>
            <a:r>
              <a:rPr lang="en-US" sz="1400" dirty="0"/>
              <a:t> </a:t>
            </a:r>
            <a:r>
              <a:rPr lang="en-US" sz="1400" dirty="0" err="1"/>
              <a:t>kalan</a:t>
            </a:r>
            <a:r>
              <a:rPr lang="en-US" sz="1400" dirty="0"/>
              <a:t> 3 </a:t>
            </a:r>
            <a:r>
              <a:rPr lang="en-US" sz="1400" dirty="0" err="1"/>
              <a:t>birimlik</a:t>
            </a:r>
            <a:r>
              <a:rPr lang="en-US" sz="1400" dirty="0"/>
              <a:t> </a:t>
            </a:r>
            <a:r>
              <a:rPr lang="en-US" sz="1400" dirty="0" err="1"/>
              <a:t>enerjiyi</a:t>
            </a:r>
            <a:r>
              <a:rPr lang="en-US" sz="1400" dirty="0"/>
              <a:t> </a:t>
            </a:r>
            <a:r>
              <a:rPr lang="en-US" sz="1400" dirty="0" err="1"/>
              <a:t>ürün</a:t>
            </a:r>
            <a:r>
              <a:rPr lang="en-US" sz="1400" dirty="0"/>
              <a:t> </a:t>
            </a:r>
            <a:r>
              <a:rPr lang="en-US" sz="1400" dirty="0" err="1"/>
              <a:t>kalitesini</a:t>
            </a:r>
            <a:r>
              <a:rPr lang="en-US" sz="1400" dirty="0"/>
              <a:t> </a:t>
            </a:r>
            <a:r>
              <a:rPr lang="en-US" sz="1400" dirty="0" err="1"/>
              <a:t>iyileştirmeye</a:t>
            </a:r>
            <a:r>
              <a:rPr lang="en-US" sz="1400" dirty="0"/>
              <a:t> </a:t>
            </a:r>
            <a:r>
              <a:rPr lang="en-US" sz="1400" dirty="0" err="1"/>
              <a:t>ayırmak</a:t>
            </a:r>
            <a:r>
              <a:rPr lang="en-US" sz="14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0873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01" y="699247"/>
            <a:ext cx="8166014" cy="59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5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939" y="909122"/>
            <a:ext cx="8761413" cy="706964"/>
          </a:xfrm>
        </p:spPr>
        <p:txBody>
          <a:bodyPr/>
          <a:lstStyle/>
          <a:p>
            <a:r>
              <a:rPr lang="en-US" dirty="0"/>
              <a:t>Manuel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412376" y="2524964"/>
            <a:ext cx="5719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Manuel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Testinin</a:t>
            </a:r>
            <a:r>
              <a:rPr lang="en-US" b="1" dirty="0"/>
              <a:t> </a:t>
            </a:r>
            <a:r>
              <a:rPr lang="en-US" b="1" dirty="0" err="1"/>
              <a:t>Avantajları</a:t>
            </a:r>
            <a:r>
              <a:rPr lang="en-US" b="1" dirty="0"/>
              <a:t>: </a:t>
            </a:r>
            <a:endParaRPr lang="tr-TR" b="1" dirty="0" smtClean="0"/>
          </a:p>
          <a:p>
            <a:r>
              <a:rPr lang="en-US" dirty="0" smtClean="0"/>
              <a:t>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esnekliktir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sorunlarını</a:t>
            </a:r>
            <a:r>
              <a:rPr lang="en-US" dirty="0"/>
              <a:t> </a:t>
            </a:r>
            <a:r>
              <a:rPr lang="en-US" dirty="0" err="1"/>
              <a:t>bulma</a:t>
            </a:r>
            <a:r>
              <a:rPr lang="en-US" dirty="0"/>
              <a:t> </a:t>
            </a:r>
            <a:r>
              <a:rPr lang="en-US" dirty="0" err="1"/>
              <a:t>olasılığı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yüksektir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vadeli</a:t>
            </a:r>
            <a:r>
              <a:rPr lang="en-US" dirty="0"/>
              <a:t> </a:t>
            </a:r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Test </a:t>
            </a:r>
            <a:r>
              <a:rPr lang="en-US" dirty="0" err="1"/>
              <a:t>senaryosunun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gerektiğinde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olmaktadır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Test </a:t>
            </a:r>
            <a:r>
              <a:rPr lang="en-US" dirty="0" err="1"/>
              <a:t>durumlarını</a:t>
            </a:r>
            <a:r>
              <a:rPr lang="en-US" dirty="0"/>
              <a:t> her </a:t>
            </a:r>
            <a:r>
              <a:rPr lang="en-US" dirty="0" err="1"/>
              <a:t>seferinde</a:t>
            </a:r>
            <a:r>
              <a:rPr lang="en-US" dirty="0"/>
              <a:t> test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cihazı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miktarda</a:t>
            </a:r>
            <a:r>
              <a:rPr lang="en-US" dirty="0"/>
              <a:t> zaman </a:t>
            </a:r>
            <a:r>
              <a:rPr lang="en-US" dirty="0" err="1"/>
              <a:t>gerektirmektedir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testlerinde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olmaktadır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Test </a:t>
            </a:r>
            <a:r>
              <a:rPr lang="en-US" dirty="0" err="1"/>
              <a:t>durumlarını</a:t>
            </a:r>
            <a:r>
              <a:rPr lang="en-US" dirty="0"/>
              <a:t> ilk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manuel</a:t>
            </a:r>
            <a:r>
              <a:rPr lang="en-US" dirty="0"/>
              <a:t> test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olmaktadır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31859" y="25249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Manuel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Testinin</a:t>
            </a:r>
            <a:r>
              <a:rPr lang="en-US" b="1" dirty="0"/>
              <a:t> </a:t>
            </a:r>
            <a:r>
              <a:rPr lang="en-US" b="1" dirty="0" err="1"/>
              <a:t>Dezavantajları</a:t>
            </a:r>
            <a:r>
              <a:rPr lang="en-US" b="1" dirty="0" smtClean="0"/>
              <a:t>:</a:t>
            </a:r>
            <a:endParaRPr lang="tr-TR" b="1" dirty="0" smtClean="0"/>
          </a:p>
          <a:p>
            <a:r>
              <a:rPr lang="en-US" dirty="0" smtClean="0"/>
              <a:t>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görevlerin</a:t>
            </a:r>
            <a:r>
              <a:rPr lang="en-US" dirty="0"/>
              <a:t> </a:t>
            </a:r>
            <a:r>
              <a:rPr lang="en-US" dirty="0" err="1"/>
              <a:t>manuel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Manuel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uyarıcı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Manuel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tekrarlı</a:t>
            </a:r>
            <a:r>
              <a:rPr lang="en-US" dirty="0"/>
              <a:t> </a:t>
            </a:r>
            <a:r>
              <a:rPr lang="en-US" dirty="0" err="1"/>
              <a:t>kullanılamaz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Manuel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güvenilirdir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Programlanamaz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Zaman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sıkıcıdır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Manuel test </a:t>
            </a:r>
            <a:r>
              <a:rPr lang="en-US" dirty="0" err="1"/>
              <a:t>kullanarak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platformlarında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makinelerde</a:t>
            </a:r>
            <a:r>
              <a:rPr lang="en-US" dirty="0"/>
              <a:t> test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72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664" y="930638"/>
            <a:ext cx="8761413" cy="706964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Test </a:t>
            </a:r>
            <a:r>
              <a:rPr lang="en-US" dirty="0" err="1"/>
              <a:t>Otomasyonu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55002" y="2543778"/>
            <a:ext cx="5740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Yazılım</a:t>
            </a:r>
            <a:r>
              <a:rPr lang="en-US" b="1" dirty="0"/>
              <a:t> test </a:t>
            </a:r>
            <a:r>
              <a:rPr lang="en-US" b="1" dirty="0" err="1"/>
              <a:t>otomasyonundan</a:t>
            </a:r>
            <a:r>
              <a:rPr lang="en-US" b="1" dirty="0"/>
              <a:t> </a:t>
            </a:r>
            <a:r>
              <a:rPr lang="en-US" b="1" dirty="0" err="1"/>
              <a:t>başlıca</a:t>
            </a:r>
            <a:r>
              <a:rPr lang="en-US" b="1" dirty="0"/>
              <a:t> </a:t>
            </a:r>
            <a:r>
              <a:rPr lang="en-US" b="1" dirty="0" err="1"/>
              <a:t>beklentiler</a:t>
            </a:r>
            <a:r>
              <a:rPr lang="en-US" b="1" dirty="0" smtClean="0"/>
              <a:t>:</a:t>
            </a:r>
            <a:endParaRPr lang="tr-TR" b="1" dirty="0" smtClean="0"/>
          </a:p>
          <a:p>
            <a:r>
              <a:rPr lang="en-US" dirty="0" smtClean="0"/>
              <a:t> </a:t>
            </a:r>
            <a:r>
              <a:rPr lang="en-US" dirty="0" err="1"/>
              <a:t>Regresyon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tekrarlanması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zaman </a:t>
            </a:r>
            <a:r>
              <a:rPr lang="en-US" dirty="0" err="1"/>
              <a:t>aralığında</a:t>
            </a:r>
            <a:r>
              <a:rPr lang="en-US" dirty="0"/>
              <a:t> </a:t>
            </a:r>
            <a:r>
              <a:rPr lang="en-US" dirty="0" err="1"/>
              <a:t>yürütülmesi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Manuel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yapılabilmesi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Kararlı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kullanılabilirliği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sürümlerin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yayımlanabilmesi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güvenilirliğinin</a:t>
            </a:r>
            <a:r>
              <a:rPr lang="en-US" dirty="0"/>
              <a:t> </a:t>
            </a:r>
            <a:r>
              <a:rPr lang="en-US" dirty="0" err="1"/>
              <a:t>artırılması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54377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Yazılım</a:t>
            </a:r>
            <a:r>
              <a:rPr lang="en-US" b="1" dirty="0"/>
              <a:t> test </a:t>
            </a:r>
            <a:r>
              <a:rPr lang="en-US" b="1" dirty="0" err="1"/>
              <a:t>otomasyonundan</a:t>
            </a:r>
            <a:r>
              <a:rPr lang="en-US" b="1" dirty="0"/>
              <a:t> </a:t>
            </a:r>
            <a:r>
              <a:rPr lang="en-US" b="1" dirty="0" err="1"/>
              <a:t>beklenilmemesi</a:t>
            </a:r>
            <a:r>
              <a:rPr lang="en-US" b="1" dirty="0"/>
              <a:t> </a:t>
            </a:r>
            <a:r>
              <a:rPr lang="en-US" b="1" dirty="0" err="1"/>
              <a:t>gerekenler</a:t>
            </a:r>
            <a:r>
              <a:rPr lang="en-US" b="1" dirty="0"/>
              <a:t>: </a:t>
            </a:r>
            <a:endParaRPr lang="tr-TR" b="1" dirty="0" smtClean="0"/>
          </a:p>
          <a:p>
            <a:r>
              <a:rPr lang="en-US" dirty="0" smtClean="0"/>
              <a:t> </a:t>
            </a:r>
            <a:r>
              <a:rPr lang="en-US" dirty="0"/>
              <a:t>Test </a:t>
            </a:r>
            <a:r>
              <a:rPr lang="en-US" dirty="0" err="1"/>
              <a:t>aracından</a:t>
            </a:r>
            <a:r>
              <a:rPr lang="en-US" dirty="0"/>
              <a:t> </a:t>
            </a:r>
            <a:r>
              <a:rPr lang="en-US" dirty="0" err="1"/>
              <a:t>hatasız</a:t>
            </a:r>
            <a:r>
              <a:rPr lang="en-US" dirty="0"/>
              <a:t> test </a:t>
            </a:r>
            <a:r>
              <a:rPr lang="en-US" dirty="0" err="1"/>
              <a:t>yapmasını</a:t>
            </a:r>
            <a:r>
              <a:rPr lang="en-US" dirty="0"/>
              <a:t> </a:t>
            </a:r>
            <a:r>
              <a:rPr lang="en-US" dirty="0" err="1"/>
              <a:t>beklemek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Test </a:t>
            </a:r>
            <a:r>
              <a:rPr lang="en-US" dirty="0" err="1"/>
              <a:t>aracının</a:t>
            </a:r>
            <a:r>
              <a:rPr lang="en-US" dirty="0"/>
              <a:t> </a:t>
            </a:r>
            <a:r>
              <a:rPr lang="en-US" dirty="0" err="1"/>
              <a:t>manuel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iyileştirebileceğini</a:t>
            </a:r>
            <a:r>
              <a:rPr lang="en-US" dirty="0"/>
              <a:t> </a:t>
            </a:r>
            <a:r>
              <a:rPr lang="en-US" dirty="0" err="1"/>
              <a:t>düşünmek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bulacağını</a:t>
            </a:r>
            <a:r>
              <a:rPr lang="en-US" dirty="0"/>
              <a:t> </a:t>
            </a:r>
            <a:r>
              <a:rPr lang="en-US" dirty="0" err="1"/>
              <a:t>düşünmek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Test </a:t>
            </a:r>
            <a:r>
              <a:rPr lang="en-US" dirty="0" err="1"/>
              <a:t>aracının</a:t>
            </a:r>
            <a:r>
              <a:rPr lang="en-US" dirty="0"/>
              <a:t> </a:t>
            </a:r>
            <a:r>
              <a:rPr lang="en-US" dirty="0" err="1"/>
              <a:t>hatasız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çıkarmasını</a:t>
            </a:r>
            <a:r>
              <a:rPr lang="en-US" dirty="0"/>
              <a:t> </a:t>
            </a:r>
            <a:r>
              <a:rPr lang="en-US" dirty="0" err="1"/>
              <a:t>beklemek</a:t>
            </a:r>
            <a:r>
              <a:rPr lang="en-US" dirty="0"/>
              <a:t>. </a:t>
            </a:r>
            <a:r>
              <a:rPr lang="en-US" dirty="0" smtClean="0"/>
              <a:t>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değişikliğe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duymayacağını</a:t>
            </a:r>
            <a:r>
              <a:rPr lang="en-US" dirty="0"/>
              <a:t> </a:t>
            </a:r>
            <a:r>
              <a:rPr lang="en-US" dirty="0" err="1"/>
              <a:t>düşünmek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 </a:t>
            </a:r>
            <a:r>
              <a:rPr lang="en-US" dirty="0"/>
              <a:t>Test </a:t>
            </a:r>
            <a:r>
              <a:rPr lang="en-US" dirty="0" err="1"/>
              <a:t>aracının</a:t>
            </a:r>
            <a:r>
              <a:rPr lang="en-US" dirty="0"/>
              <a:t> </a:t>
            </a:r>
            <a:r>
              <a:rPr lang="en-US" dirty="0" err="1"/>
              <a:t>organizasyona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kusursuz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sağlayacağını</a:t>
            </a:r>
            <a:r>
              <a:rPr lang="en-US" dirty="0"/>
              <a:t> </a:t>
            </a:r>
            <a:r>
              <a:rPr lang="en-US" dirty="0" err="1"/>
              <a:t>düşünmek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25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1624</Words>
  <Application>Microsoft Office PowerPoint</Application>
  <PresentationFormat>Widescreen</PresentationFormat>
  <Paragraphs>191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Century Gothic</vt:lpstr>
      <vt:lpstr>helvetica</vt:lpstr>
      <vt:lpstr>medium-content-sans-serif-font</vt:lpstr>
      <vt:lpstr>medium-content-serif-font</vt:lpstr>
      <vt:lpstr>Raleway</vt:lpstr>
      <vt:lpstr>Roboto</vt:lpstr>
      <vt:lpstr>Wingdings 3</vt:lpstr>
      <vt:lpstr>Ion Boardroom</vt:lpstr>
      <vt:lpstr>Yazılım Testi ve Otomasyonu</vt:lpstr>
      <vt:lpstr>Konular</vt:lpstr>
      <vt:lpstr>Çevik Yazılım </vt:lpstr>
      <vt:lpstr>Uç Programlama (Extreme Programming)</vt:lpstr>
      <vt:lpstr>Scrum</vt:lpstr>
      <vt:lpstr>Kanban</vt:lpstr>
      <vt:lpstr>PowerPoint Presentation</vt:lpstr>
      <vt:lpstr>Manuel Yazılım Testi</vt:lpstr>
      <vt:lpstr>Yazılım Test Otomasyonu </vt:lpstr>
      <vt:lpstr>Yazılım Test Otomasyonu Avantajları</vt:lpstr>
      <vt:lpstr>Yazılım Test Otomasyonu Dezavantajları</vt:lpstr>
      <vt:lpstr>Test Tarafında Kariyer</vt:lpstr>
      <vt:lpstr>Test Otomasyon Araçlarına Genel Bakış</vt:lpstr>
      <vt:lpstr>Test Otomasyon Araçlarına Genel Bakış</vt:lpstr>
      <vt:lpstr>Test Otomasyon Araçlarına Genel Bakış</vt:lpstr>
      <vt:lpstr>Test Otomasyon Araçlarına Genel Bakış</vt:lpstr>
      <vt:lpstr>Selenium</vt:lpstr>
      <vt:lpstr>Selenium IDE</vt:lpstr>
      <vt:lpstr>Selenium RC</vt:lpstr>
      <vt:lpstr>Selenium Web Driver</vt:lpstr>
      <vt:lpstr>Selenium Web Driver</vt:lpstr>
      <vt:lpstr>Xpath Nedir?</vt:lpstr>
      <vt:lpstr>Xpath</vt:lpstr>
      <vt:lpstr>Absolute Xpath – Relative XPath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2020-03-31T22:13:10Z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