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39"/>
  </p:notesMasterIdLst>
  <p:handoutMasterIdLst>
    <p:handoutMasterId r:id="rId40"/>
  </p:handoutMasterIdLst>
  <p:sldIdLst>
    <p:sldId id="256" r:id="rId5"/>
    <p:sldId id="268" r:id="rId6"/>
    <p:sldId id="269" r:id="rId7"/>
    <p:sldId id="280" r:id="rId8"/>
    <p:sldId id="281" r:id="rId9"/>
    <p:sldId id="282" r:id="rId10"/>
    <p:sldId id="283" r:id="rId11"/>
    <p:sldId id="284" r:id="rId12"/>
    <p:sldId id="271" r:id="rId13"/>
    <p:sldId id="285" r:id="rId14"/>
    <p:sldId id="278" r:id="rId15"/>
    <p:sldId id="279" r:id="rId16"/>
    <p:sldId id="287" r:id="rId17"/>
    <p:sldId id="289" r:id="rId18"/>
    <p:sldId id="286" r:id="rId19"/>
    <p:sldId id="288" r:id="rId20"/>
    <p:sldId id="273" r:id="rId21"/>
    <p:sldId id="290" r:id="rId22"/>
    <p:sldId id="291" r:id="rId23"/>
    <p:sldId id="274" r:id="rId24"/>
    <p:sldId id="292" r:id="rId25"/>
    <p:sldId id="293" r:id="rId26"/>
    <p:sldId id="294" r:id="rId27"/>
    <p:sldId id="275" r:id="rId28"/>
    <p:sldId id="295" r:id="rId29"/>
    <p:sldId id="296" r:id="rId30"/>
    <p:sldId id="297" r:id="rId31"/>
    <p:sldId id="299" r:id="rId32"/>
    <p:sldId id="298" r:id="rId33"/>
    <p:sldId id="276" r:id="rId34"/>
    <p:sldId id="300" r:id="rId35"/>
    <p:sldId id="301" r:id="rId36"/>
    <p:sldId id="302" r:id="rId37"/>
    <p:sldId id="30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279"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02/08/2020</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02/08/2020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uru99.com/how-to-create-test-strategy-document.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Sistem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yazılımı</a:t>
            </a:r>
            <a:r>
              <a:rPr lang="en-US" sz="1200" b="1" i="0" kern="1200" dirty="0" smtClean="0">
                <a:solidFill>
                  <a:schemeClr val="tx1"/>
                </a:solidFill>
                <a:effectLst/>
                <a:latin typeface="+mn-lt"/>
                <a:ea typeface="+mn-ea"/>
                <a:cs typeface="+mn-cs"/>
              </a:rPr>
              <a:t> (system software)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donanımla</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uygulama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yazılımıyla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iletişim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kurmak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tasarlanmış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türüdür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bilgisayar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bileşeni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koordine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donanım</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bilgisayar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programları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arayüz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görür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İşletim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işlemcileri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aygıt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sürücüleri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yazılımlarına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örnek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verilebilir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Uygulama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yazılımı</a:t>
            </a:r>
            <a:r>
              <a:rPr lang="en-US" sz="1200" b="1" i="0" kern="1200" dirty="0" smtClean="0">
                <a:solidFill>
                  <a:schemeClr val="tx1"/>
                </a:solidFill>
                <a:effectLst/>
                <a:latin typeface="+mn-lt"/>
                <a:ea typeface="+mn-ea"/>
                <a:cs typeface="+mn-cs"/>
              </a:rPr>
              <a:t> (application software)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işletim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sistemindeki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belirli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gerçekleştirmek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tasarlanmış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türüdür</a:t>
            </a:r>
            <a:r>
              <a:rPr lang="en-US" sz="1200" b="0" i="0" kern="1200" dirty="0" smtClean="0">
                <a:solidFill>
                  <a:schemeClr val="tx1"/>
                </a:solidFill>
                <a:effectLst/>
                <a:latin typeface="+mn-lt"/>
                <a:ea typeface="+mn-ea"/>
                <a:cs typeface="+mn-cs"/>
              </a:rPr>
              <a:t>. Bu </a:t>
            </a:r>
            <a:r>
              <a:rPr lang="en-US" sz="1200" b="0" i="0" kern="1200" dirty="0" err="1" smtClean="0">
                <a:solidFill>
                  <a:schemeClr val="tx1"/>
                </a:solidFill>
                <a:effectLst/>
                <a:latin typeface="+mn-lt"/>
                <a:ea typeface="+mn-ea"/>
                <a:cs typeface="+mn-cs"/>
              </a:rPr>
              <a:t>görevlerden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bazıları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belge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kullanımı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hesaplama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resim</a:t>
            </a:r>
            <a:r>
              <a:rPr lang="en-US" sz="1200" b="0" i="0" kern="1200" dirty="0" smtClean="0">
                <a:solidFill>
                  <a:schemeClr val="tx1"/>
                </a:solidFill>
                <a:effectLst/>
                <a:latin typeface="+mn-lt"/>
                <a:ea typeface="+mn-ea"/>
                <a:cs typeface="+mn-cs"/>
              </a:rPr>
              <a:t> ve video </a:t>
            </a:r>
            <a:r>
              <a:rPr lang="en-US" sz="1200" b="0" i="0" kern="1200" dirty="0" err="1" smtClean="0">
                <a:solidFill>
                  <a:schemeClr val="tx1"/>
                </a:solidFill>
                <a:effectLst/>
                <a:latin typeface="+mn-lt"/>
                <a:ea typeface="+mn-ea"/>
                <a:cs typeface="+mn-cs"/>
              </a:rPr>
              <a:t>düzenleme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sayılabilir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Kelime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işlemcileri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elektronik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tablolar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veritabanı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yazılımları</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resim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editörleri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uygulama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örnek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verilebilir</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F167F0-0840-1348-BFE4-C6298BBC0698}" type="slidenum">
              <a:rPr lang="en-US" smtClean="0"/>
              <a:t>4</a:t>
            </a:fld>
            <a:endParaRPr lang="en-US" dirty="0"/>
          </a:p>
        </p:txBody>
      </p:sp>
    </p:spTree>
    <p:extLst>
      <p:ext uri="{BB962C8B-B14F-4D97-AF65-F5344CB8AC3E}">
        <p14:creationId xmlns:p14="http://schemas.microsoft.com/office/powerpoint/2010/main" val="1990832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24</a:t>
            </a:fld>
            <a:endParaRPr lang="en-US" dirty="0"/>
          </a:p>
        </p:txBody>
      </p:sp>
    </p:spTree>
    <p:extLst>
      <p:ext uri="{BB962C8B-B14F-4D97-AF65-F5344CB8AC3E}">
        <p14:creationId xmlns:p14="http://schemas.microsoft.com/office/powerpoint/2010/main" val="168358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Belirli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derecede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genellikle</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uzmanının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hataları</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arızaları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konusunda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daha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etkili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olmasını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Ancak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bilmek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aşina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için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engel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teşkil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etmez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nedenle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da </a:t>
            </a:r>
            <a:r>
              <a:rPr lang="en-US" sz="1200" b="0" i="0" u="none" strike="noStrike" kern="1200" baseline="0" dirty="0" err="1" smtClean="0">
                <a:solidFill>
                  <a:schemeClr val="tx1"/>
                </a:solidFill>
                <a:latin typeface="+mn-lt"/>
                <a:ea typeface="+mn-ea"/>
                <a:cs typeface="+mn-cs"/>
              </a:rPr>
              <a:t>kendi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kodlarında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hatayı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verimli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şekilde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bulabilir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Çeşitli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aşağıda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düşükten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yükseğe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doğru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tanımlanmıştır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kodu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düşük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seviyesi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ekibindeki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başka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ekibinden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farklı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örn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ekibi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dışındaki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başka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örn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dış</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kaynak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kullanımı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hizmeti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sağlayan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yüksek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seviyesi</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Kişiler</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projeler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göre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hareket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eder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Kişiler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planlarını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yönetim</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diğer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paydaşların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belirlediği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karşıladığını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doğrulamak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gibi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ulaşmaya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yönelik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yaparlar</a:t>
            </a:r>
            <a:r>
              <a:rPr lang="en-US" sz="1200" b="0" i="0" u="none" strike="noStrike" kern="1200" baseline="0" dirty="0" smtClean="0">
                <a:solidFill>
                  <a:schemeClr val="tx1"/>
                </a:solidFill>
                <a:latin typeface="+mn-lt"/>
                <a:ea typeface="+mn-ea"/>
                <a:cs typeface="+mn-cs"/>
              </a:rPr>
              <a:t>. Bu </a:t>
            </a:r>
            <a:r>
              <a:rPr lang="en-US" sz="1200" b="0" i="0" u="none" strike="noStrike" kern="1200" baseline="0" dirty="0" err="1" smtClean="0">
                <a:solidFill>
                  <a:schemeClr val="tx1"/>
                </a:solidFill>
                <a:latin typeface="+mn-lt"/>
                <a:ea typeface="+mn-ea"/>
                <a:cs typeface="+mn-cs"/>
              </a:rPr>
              <a:t>nedenle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yapılacak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testin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hedeflerini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açıkça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belirtmek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önemlidir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Test </a:t>
            </a:r>
            <a:r>
              <a:rPr lang="en-US" sz="1200" b="0" i="0" u="none" strike="noStrike" kern="1200" baseline="0" dirty="0" err="1" smtClean="0">
                <a:solidFill>
                  <a:schemeClr val="tx1"/>
                </a:solidFill>
                <a:latin typeface="+mn-lt"/>
                <a:ea typeface="+mn-ea"/>
                <a:cs typeface="+mn-cs"/>
              </a:rPr>
              <a:t>esnasında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geliştiren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eleştiri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algılanabilir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Sonuç</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risklerinin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canlıya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çıkmadan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önce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bertaraf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açısından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faydalı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olsa</a:t>
            </a:r>
            <a:r>
              <a:rPr lang="en-US" sz="1200" b="0" i="0" u="none" strike="noStrike" kern="1200" baseline="0" dirty="0" smtClean="0">
                <a:solidFill>
                  <a:schemeClr val="tx1"/>
                </a:solidFill>
                <a:latin typeface="+mn-lt"/>
                <a:ea typeface="+mn-ea"/>
                <a:cs typeface="+mn-cs"/>
              </a:rPr>
              <a:t> da </a:t>
            </a:r>
            <a:r>
              <a:rPr lang="en-US" sz="1200" b="0" i="0" u="none" strike="noStrike" kern="1200" baseline="0" dirty="0" err="1" smtClean="0">
                <a:solidFill>
                  <a:schemeClr val="tx1"/>
                </a:solidFill>
                <a:latin typeface="+mn-lt"/>
                <a:ea typeface="+mn-ea"/>
                <a:cs typeface="+mn-cs"/>
              </a:rPr>
              <a:t>sıklıkla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bünyesinde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yıkıcı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işlem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görülür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aramak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merak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profesyonel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kötümserlik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eleştirel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bakış</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detaylara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dikkat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iletişim</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tahminlemenin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dayandırılacağı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yaklaşım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gerektirir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yolla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iletilirse</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uzmanları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proje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paydaşları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kötü</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iletişimlerin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yaşanmasına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engel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olunur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Test </a:t>
            </a:r>
            <a:r>
              <a:rPr lang="en-US" sz="1200" b="0" i="0" u="none" strike="noStrike" kern="1200" baseline="0" dirty="0" err="1" smtClean="0">
                <a:solidFill>
                  <a:schemeClr val="tx1"/>
                </a:solidFill>
                <a:latin typeface="+mn-lt"/>
                <a:ea typeface="+mn-ea"/>
                <a:cs typeface="+mn-cs"/>
              </a:rPr>
              <a:t>uzmanının</a:t>
            </a:r>
            <a:r>
              <a:rPr lang="en-US" sz="1200" b="0" i="0" u="none" strike="noStrike" kern="1200" baseline="0" dirty="0" smtClean="0">
                <a:solidFill>
                  <a:schemeClr val="tx1"/>
                </a:solidFill>
                <a:latin typeface="+mn-lt"/>
                <a:ea typeface="+mn-ea"/>
                <a:cs typeface="+mn-cs"/>
              </a:rPr>
              <a:t> ve test </a:t>
            </a:r>
            <a:r>
              <a:rPr lang="en-US" sz="1200" b="0" i="0" u="none" strike="noStrike" kern="1200" baseline="0" dirty="0" err="1" smtClean="0">
                <a:solidFill>
                  <a:schemeClr val="tx1"/>
                </a:solidFill>
                <a:latin typeface="+mn-lt"/>
                <a:ea typeface="+mn-ea"/>
                <a:cs typeface="+mn-cs"/>
              </a:rPr>
              <a:t>liderinin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ilerleme</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yazılımdaki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riskler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hakkındaki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bilgileri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şekilde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becerilerine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sahip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olması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gerekir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ilgili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bilgiler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yazılımcının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becerilerini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geliştirmesine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yardımcı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olabilir</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sırasında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bulunan</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düzeltilen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zamandan</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paradan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tasarruf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sağlar</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riskleri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azaltır</a:t>
            </a:r>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25</a:t>
            </a:fld>
            <a:endParaRPr lang="en-US" dirty="0"/>
          </a:p>
        </p:txBody>
      </p:sp>
    </p:spTree>
    <p:extLst>
      <p:ext uri="{BB962C8B-B14F-4D97-AF65-F5344CB8AC3E}">
        <p14:creationId xmlns:p14="http://schemas.microsoft.com/office/powerpoint/2010/main" val="177991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Test etkisi ve test verimliliği</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27</a:t>
            </a:fld>
            <a:endParaRPr lang="en-US" dirty="0"/>
          </a:p>
        </p:txBody>
      </p:sp>
    </p:spTree>
    <p:extLst>
      <p:ext uri="{BB962C8B-B14F-4D97-AF65-F5344CB8AC3E}">
        <p14:creationId xmlns:p14="http://schemas.microsoft.com/office/powerpoint/2010/main" val="1214109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30</a:t>
            </a:fld>
            <a:endParaRPr lang="en-US" dirty="0"/>
          </a:p>
        </p:txBody>
      </p:sp>
    </p:spTree>
    <p:extLst>
      <p:ext uri="{BB962C8B-B14F-4D97-AF65-F5344CB8AC3E}">
        <p14:creationId xmlns:p14="http://schemas.microsoft.com/office/powerpoint/2010/main" val="388590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33</a:t>
            </a:fld>
            <a:endParaRPr lang="en-US" dirty="0"/>
          </a:p>
        </p:txBody>
      </p:sp>
    </p:spTree>
    <p:extLst>
      <p:ext uri="{BB962C8B-B14F-4D97-AF65-F5344CB8AC3E}">
        <p14:creationId xmlns:p14="http://schemas.microsoft.com/office/powerpoint/2010/main" val="264076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Yazılım Geliştirme 4 temel süreçten</a:t>
            </a:r>
            <a:r>
              <a:rPr lang="tr-TR" baseline="0" dirty="0" smtClean="0"/>
              <a:t> oluşmaktadır.</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5</a:t>
            </a:fld>
            <a:endParaRPr lang="en-US" dirty="0"/>
          </a:p>
        </p:txBody>
      </p:sp>
    </p:spTree>
    <p:extLst>
      <p:ext uri="{BB962C8B-B14F-4D97-AF65-F5344CB8AC3E}">
        <p14:creationId xmlns:p14="http://schemas.microsoft.com/office/powerpoint/2010/main" val="248923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Bizler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şeylerle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uğraşmayı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sevmez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herşey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güzel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olacak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sözüyle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hareket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ederiz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unutulmamalıdır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nasıl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günlük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hayatta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çeşitli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sorunlarla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karşılaşıyorsak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geliştirme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sürecinde</a:t>
            </a:r>
            <a:r>
              <a:rPr lang="en-US" sz="1200" b="0" i="0" kern="1200" dirty="0" smtClean="0">
                <a:solidFill>
                  <a:schemeClr val="tx1"/>
                </a:solidFill>
                <a:effectLst/>
                <a:latin typeface="+mn-lt"/>
                <a:ea typeface="+mn-ea"/>
                <a:cs typeface="+mn-cs"/>
              </a:rPr>
              <a:t> de </a:t>
            </a:r>
            <a:r>
              <a:rPr lang="en-US" sz="1200" b="0" i="0" kern="1200" dirty="0" err="1" smtClean="0">
                <a:solidFill>
                  <a:schemeClr val="tx1"/>
                </a:solidFill>
                <a:effectLst/>
                <a:latin typeface="+mn-lt"/>
                <a:ea typeface="+mn-ea"/>
                <a:cs typeface="+mn-cs"/>
              </a:rPr>
              <a:t>elbette</a:t>
            </a:r>
            <a:r>
              <a:rPr lang="en-US" sz="1200" b="0" i="0" kern="1200" dirty="0" smtClean="0">
                <a:solidFill>
                  <a:schemeClr val="tx1"/>
                </a:solidFill>
                <a:effectLst/>
                <a:latin typeface="+mn-lt"/>
                <a:ea typeface="+mn-ea"/>
                <a:cs typeface="+mn-cs"/>
              </a:rPr>
              <a:t> belli </a:t>
            </a:r>
            <a:r>
              <a:rPr lang="en-US" sz="1200" b="0" i="0" kern="1200" dirty="0" err="1" smtClean="0">
                <a:solidFill>
                  <a:schemeClr val="tx1"/>
                </a:solidFill>
                <a:effectLst/>
                <a:latin typeface="+mn-lt"/>
                <a:ea typeface="+mn-ea"/>
                <a:cs typeface="+mn-cs"/>
              </a:rPr>
              <a:t>sorunlar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karşılaşacağız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Burada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önemli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karşımıza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çıkan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hatayı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gruplayabilme</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hatanın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müdahaleyi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etmedir</a:t>
            </a:r>
            <a:r>
              <a:rPr lang="en-US" sz="1200" b="0" i="0" kern="1200" dirty="0" smtClean="0">
                <a:solidFill>
                  <a:schemeClr val="tx1"/>
                </a:solidFill>
                <a:effectLst/>
                <a:latin typeface="+mn-lt"/>
                <a:ea typeface="+mn-ea"/>
                <a:cs typeface="+mn-cs"/>
              </a:rPr>
              <a:t>.</a:t>
            </a:r>
            <a:endParaRPr lang="tr-TR" sz="1200" b="0" i="0" kern="1200" dirty="0" smtClean="0">
              <a:solidFill>
                <a:schemeClr val="tx1"/>
              </a:solidFill>
              <a:effectLst/>
              <a:latin typeface="+mn-lt"/>
              <a:ea typeface="+mn-ea"/>
              <a:cs typeface="+mn-cs"/>
            </a:endParaRPr>
          </a:p>
          <a:p>
            <a:endParaRPr lang="tr-T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b="0" i="0" kern="1200" dirty="0" err="1" smtClean="0">
                <a:solidFill>
                  <a:schemeClr val="tx1"/>
                </a:solidFill>
                <a:effectLst/>
                <a:latin typeface="+mn-lt"/>
                <a:ea typeface="+mn-ea"/>
                <a:cs typeface="+mn-cs"/>
              </a:rPr>
              <a:t>Error</a:t>
            </a:r>
            <a:r>
              <a:rPr lang="tr-TR" sz="1200" b="0" i="0" kern="1200" dirty="0" smtClean="0">
                <a:solidFill>
                  <a:schemeClr val="tx1"/>
                </a:solidFill>
                <a:effectLst/>
                <a:latin typeface="+mn-lt"/>
                <a:ea typeface="+mn-ea"/>
                <a:cs typeface="+mn-cs"/>
              </a:rPr>
              <a:t> </a:t>
            </a:r>
            <a:r>
              <a:rPr lang="en-US" dirty="0" err="1" smtClean="0"/>
              <a:t>Genel</a:t>
            </a:r>
            <a:r>
              <a:rPr lang="en-US" dirty="0" smtClean="0"/>
              <a:t> </a:t>
            </a:r>
            <a:r>
              <a:rPr lang="en-US" dirty="0" err="1" smtClean="0"/>
              <a:t>olarak</a:t>
            </a:r>
            <a:r>
              <a:rPr lang="en-US" dirty="0" smtClean="0"/>
              <a:t> </a:t>
            </a:r>
            <a:r>
              <a:rPr lang="en-US" dirty="0" err="1" smtClean="0"/>
              <a:t>yazılımcıların</a:t>
            </a:r>
            <a:r>
              <a:rPr lang="en-US" dirty="0" smtClean="0"/>
              <a:t> </a:t>
            </a:r>
            <a:r>
              <a:rPr lang="en-US" dirty="0" err="1" smtClean="0"/>
              <a:t>kod</a:t>
            </a:r>
            <a:r>
              <a:rPr lang="en-US" dirty="0" smtClean="0"/>
              <a:t> </a:t>
            </a:r>
            <a:r>
              <a:rPr lang="en-US" dirty="0" err="1" smtClean="0"/>
              <a:t>yazma</a:t>
            </a:r>
            <a:r>
              <a:rPr lang="en-US" dirty="0" smtClean="0"/>
              <a:t> </a:t>
            </a:r>
            <a:r>
              <a:rPr lang="en-US" dirty="0" err="1" smtClean="0"/>
              <a:t>sürecinde</a:t>
            </a:r>
            <a:r>
              <a:rPr lang="en-US" dirty="0" smtClean="0"/>
              <a:t> </a:t>
            </a:r>
            <a:r>
              <a:rPr lang="en-US" dirty="0" err="1" smtClean="0"/>
              <a:t>hatalı</a:t>
            </a:r>
            <a:r>
              <a:rPr lang="en-US" dirty="0" smtClean="0"/>
              <a:t> </a:t>
            </a:r>
            <a:r>
              <a:rPr lang="en-US" dirty="0" err="1" smtClean="0"/>
              <a:t>kod</a:t>
            </a:r>
            <a:r>
              <a:rPr lang="en-US" dirty="0" smtClean="0"/>
              <a:t> </a:t>
            </a:r>
            <a:r>
              <a:rPr lang="en-US" dirty="0" err="1" smtClean="0"/>
              <a:t>yazmaları</a:t>
            </a:r>
            <a:r>
              <a:rPr lang="en-US" dirty="0" smtClean="0"/>
              <a:t> </a:t>
            </a:r>
            <a:r>
              <a:rPr lang="en-US" dirty="0" err="1" smtClean="0"/>
              <a:t>ile</a:t>
            </a:r>
            <a:r>
              <a:rPr lang="en-US" dirty="0" smtClean="0"/>
              <a:t> </a:t>
            </a:r>
            <a:r>
              <a:rPr lang="en-US" dirty="0" err="1" smtClean="0"/>
              <a:t>ortaya</a:t>
            </a:r>
            <a:r>
              <a:rPr lang="en-US" dirty="0" smtClean="0"/>
              <a:t> </a:t>
            </a:r>
            <a:r>
              <a:rPr lang="en-US" dirty="0" err="1" smtClean="0"/>
              <a:t>çıkan</a:t>
            </a:r>
            <a:r>
              <a:rPr lang="en-US" dirty="0" smtClean="0"/>
              <a:t> </a:t>
            </a:r>
            <a:r>
              <a:rPr lang="en-US" dirty="0" err="1" smtClean="0"/>
              <a:t>durumdur</a:t>
            </a:r>
            <a:r>
              <a:rPr lang="en-US" dirty="0" smtClean="0"/>
              <a:t>. </a:t>
            </a:r>
            <a:r>
              <a:rPr lang="en-US" dirty="0" err="1" smtClean="0"/>
              <a:t>Örneğin</a:t>
            </a:r>
            <a:r>
              <a:rPr lang="en-US" dirty="0" smtClean="0"/>
              <a:t> </a:t>
            </a:r>
            <a:r>
              <a:rPr lang="en-US" dirty="0" err="1" smtClean="0"/>
              <a:t>bir</a:t>
            </a:r>
            <a:r>
              <a:rPr lang="en-US" dirty="0" smtClean="0"/>
              <a:t> </a:t>
            </a:r>
            <a:r>
              <a:rPr lang="en-US" dirty="0" err="1" smtClean="0"/>
              <a:t>kod</a:t>
            </a:r>
            <a:r>
              <a:rPr lang="en-US" dirty="0" smtClean="0"/>
              <a:t> </a:t>
            </a:r>
            <a:r>
              <a:rPr lang="en-US" dirty="0" err="1" smtClean="0"/>
              <a:t>yazdınız</a:t>
            </a:r>
            <a:r>
              <a:rPr lang="en-US" dirty="0" smtClean="0"/>
              <a:t> ve </a:t>
            </a:r>
            <a:r>
              <a:rPr lang="en-US" dirty="0" err="1" smtClean="0"/>
              <a:t>açtığınız</a:t>
            </a:r>
            <a:r>
              <a:rPr lang="en-US" dirty="0" smtClean="0"/>
              <a:t> </a:t>
            </a:r>
            <a:r>
              <a:rPr lang="en-US" dirty="0" err="1" smtClean="0"/>
              <a:t>parantezi</a:t>
            </a:r>
            <a:r>
              <a:rPr lang="en-US" dirty="0" smtClean="0"/>
              <a:t> </a:t>
            </a:r>
            <a:r>
              <a:rPr lang="en-US" dirty="0" err="1" smtClean="0"/>
              <a:t>kapamayı</a:t>
            </a:r>
            <a:r>
              <a:rPr lang="en-US" dirty="0" smtClean="0"/>
              <a:t> </a:t>
            </a:r>
            <a:r>
              <a:rPr lang="en-US" dirty="0" err="1" smtClean="0"/>
              <a:t>unuttunuz</a:t>
            </a:r>
            <a:r>
              <a:rPr lang="en-US" dirty="0" smtClean="0"/>
              <a:t>. Bu </a:t>
            </a:r>
            <a:r>
              <a:rPr lang="en-US" dirty="0" err="1" smtClean="0"/>
              <a:t>durumda</a:t>
            </a:r>
            <a:r>
              <a:rPr lang="en-US" dirty="0" smtClean="0"/>
              <a:t> </a:t>
            </a:r>
            <a:r>
              <a:rPr lang="en-US" dirty="0" err="1" smtClean="0"/>
              <a:t>derleyiciyi</a:t>
            </a:r>
            <a:r>
              <a:rPr lang="en-US" dirty="0" smtClean="0"/>
              <a:t> </a:t>
            </a:r>
            <a:r>
              <a:rPr lang="en-US" dirty="0" err="1" smtClean="0"/>
              <a:t>çalıştırdığınız</a:t>
            </a:r>
            <a:r>
              <a:rPr lang="en-US" dirty="0" smtClean="0"/>
              <a:t> zaman size </a:t>
            </a:r>
            <a:r>
              <a:rPr lang="en-US" dirty="0" err="1" smtClean="0"/>
              <a:t>vereceği</a:t>
            </a:r>
            <a:r>
              <a:rPr lang="en-US" dirty="0" smtClean="0"/>
              <a:t> </a:t>
            </a:r>
            <a:r>
              <a:rPr lang="en-US" dirty="0" err="1" smtClean="0"/>
              <a:t>hata</a:t>
            </a:r>
            <a:r>
              <a:rPr lang="en-US" dirty="0" smtClean="0"/>
              <a:t> </a:t>
            </a:r>
            <a:r>
              <a:rPr lang="en-US" dirty="0" err="1" smtClean="0"/>
              <a:t>mesajı</a:t>
            </a:r>
            <a:r>
              <a:rPr lang="en-US" dirty="0" smtClean="0"/>
              <a:t> “Syntax Error” </a:t>
            </a:r>
            <a:r>
              <a:rPr lang="en-US" dirty="0" err="1" smtClean="0"/>
              <a:t>olacaktır</a:t>
            </a:r>
            <a:r>
              <a:rPr lang="en-US" dirty="0" smtClean="0"/>
              <a:t>. Bu </a:t>
            </a:r>
            <a:r>
              <a:rPr lang="en-US" dirty="0" err="1" smtClean="0"/>
              <a:t>mesaj</a:t>
            </a:r>
            <a:r>
              <a:rPr lang="en-US" dirty="0" smtClean="0"/>
              <a:t> </a:t>
            </a:r>
            <a:r>
              <a:rPr lang="en-US" dirty="0" err="1" smtClean="0"/>
              <a:t>yazılımdan</a:t>
            </a:r>
            <a:r>
              <a:rPr lang="en-US" dirty="0" smtClean="0"/>
              <a:t> </a:t>
            </a:r>
            <a:r>
              <a:rPr lang="en-US" dirty="0" err="1" smtClean="0"/>
              <a:t>değil</a:t>
            </a:r>
            <a:r>
              <a:rPr lang="en-US" dirty="0" smtClean="0"/>
              <a:t> </a:t>
            </a:r>
            <a:r>
              <a:rPr lang="en-US" dirty="0" err="1" smtClean="0"/>
              <a:t>sizden</a:t>
            </a:r>
            <a:r>
              <a:rPr lang="en-US" dirty="0" smtClean="0"/>
              <a:t> </a:t>
            </a:r>
            <a:r>
              <a:rPr lang="en-US" dirty="0" err="1" smtClean="0"/>
              <a:t>kaynaklı</a:t>
            </a:r>
            <a:r>
              <a:rPr lang="en-US" dirty="0" smtClean="0"/>
              <a:t> </a:t>
            </a:r>
            <a:r>
              <a:rPr lang="en-US" dirty="0" err="1" smtClean="0"/>
              <a:t>bir</a:t>
            </a:r>
            <a:r>
              <a:rPr lang="en-US" dirty="0" smtClean="0"/>
              <a:t> </a:t>
            </a:r>
            <a:r>
              <a:rPr lang="en-US" dirty="0" err="1" smtClean="0"/>
              <a:t>hata</a:t>
            </a:r>
            <a:r>
              <a:rPr lang="en-US" dirty="0" smtClean="0"/>
              <a:t> </a:t>
            </a:r>
            <a:r>
              <a:rPr lang="en-US" dirty="0" err="1" smtClean="0"/>
              <a:t>olduğunu</a:t>
            </a:r>
            <a:r>
              <a:rPr lang="en-US" dirty="0" smtClean="0"/>
              <a:t> </a:t>
            </a:r>
            <a:r>
              <a:rPr lang="en-US" dirty="0" err="1" smtClean="0"/>
              <a:t>göstermektedir</a:t>
            </a:r>
            <a:r>
              <a:rPr lang="en-US" dirty="0" smtClean="0"/>
              <a:t>. Bu </a:t>
            </a:r>
            <a:r>
              <a:rPr lang="en-US" dirty="0" err="1" smtClean="0"/>
              <a:t>hata</a:t>
            </a:r>
            <a:r>
              <a:rPr lang="en-US" dirty="0" smtClean="0"/>
              <a:t> </a:t>
            </a:r>
            <a:r>
              <a:rPr lang="en-US" dirty="0" err="1" smtClean="0"/>
              <a:t>derleyici</a:t>
            </a:r>
            <a:r>
              <a:rPr lang="en-US" dirty="0" smtClean="0"/>
              <a:t> </a:t>
            </a:r>
            <a:r>
              <a:rPr lang="en-US" dirty="0" err="1" smtClean="0"/>
              <a:t>tarafından</a:t>
            </a:r>
            <a:r>
              <a:rPr lang="en-US" dirty="0" smtClean="0"/>
              <a:t> </a:t>
            </a:r>
            <a:r>
              <a:rPr lang="en-US" dirty="0" err="1" smtClean="0"/>
              <a:t>yakalanmasaydı</a:t>
            </a:r>
            <a:r>
              <a:rPr lang="en-US" dirty="0" smtClean="0"/>
              <a:t>, </a:t>
            </a:r>
            <a:r>
              <a:rPr lang="en-US" dirty="0" err="1" smtClean="0"/>
              <a:t>yazılımın</a:t>
            </a:r>
            <a:r>
              <a:rPr lang="en-US" dirty="0" smtClean="0"/>
              <a:t> </a:t>
            </a:r>
            <a:r>
              <a:rPr lang="en-US" dirty="0" err="1" smtClean="0"/>
              <a:t>içine</a:t>
            </a:r>
            <a:r>
              <a:rPr lang="en-US" dirty="0" smtClean="0"/>
              <a:t> </a:t>
            </a:r>
            <a:r>
              <a:rPr lang="en-US" dirty="0" err="1" smtClean="0"/>
              <a:t>bir</a:t>
            </a:r>
            <a:r>
              <a:rPr lang="en-US" dirty="0" smtClean="0"/>
              <a:t> </a:t>
            </a:r>
            <a:r>
              <a:rPr lang="en-US" dirty="0" err="1" smtClean="0"/>
              <a:t>insan</a:t>
            </a:r>
            <a:r>
              <a:rPr lang="en-US" dirty="0" smtClean="0"/>
              <a:t> </a:t>
            </a:r>
            <a:r>
              <a:rPr lang="en-US" dirty="0" err="1" smtClean="0"/>
              <a:t>hatası</a:t>
            </a:r>
            <a:r>
              <a:rPr lang="en-US" dirty="0" smtClean="0"/>
              <a:t> </a:t>
            </a:r>
            <a:r>
              <a:rPr lang="en-US" dirty="0" err="1" smtClean="0"/>
              <a:t>eklenmiş</a:t>
            </a:r>
            <a:r>
              <a:rPr lang="en-US" dirty="0" smtClean="0"/>
              <a:t> </a:t>
            </a:r>
            <a:r>
              <a:rPr lang="en-US" dirty="0" err="1" smtClean="0"/>
              <a:t>olacaktı</a:t>
            </a:r>
            <a:r>
              <a:rPr lang="en-US" dirty="0" smtClean="0"/>
              <a:t>. Syntax Error </a:t>
            </a:r>
            <a:r>
              <a:rPr lang="en-US" dirty="0" err="1" smtClean="0"/>
              <a:t>bulunduğu</a:t>
            </a:r>
            <a:r>
              <a:rPr lang="en-US" dirty="0" smtClean="0"/>
              <a:t> </a:t>
            </a:r>
            <a:r>
              <a:rPr lang="en-US" dirty="0" err="1" smtClean="0"/>
              <a:t>fonksiyon</a:t>
            </a:r>
            <a:r>
              <a:rPr lang="en-US" dirty="0" smtClean="0"/>
              <a:t> </a:t>
            </a:r>
            <a:r>
              <a:rPr lang="en-US" dirty="0" err="1" smtClean="0"/>
              <a:t>veya</a:t>
            </a:r>
            <a:r>
              <a:rPr lang="en-US" dirty="0" smtClean="0"/>
              <a:t> </a:t>
            </a:r>
            <a:r>
              <a:rPr lang="en-US" dirty="0" err="1" smtClean="0"/>
              <a:t>modül</a:t>
            </a:r>
            <a:r>
              <a:rPr lang="en-US" dirty="0" smtClean="0"/>
              <a:t> </a:t>
            </a:r>
            <a:r>
              <a:rPr lang="en-US" dirty="0" err="1" smtClean="0"/>
              <a:t>canlıda</a:t>
            </a:r>
            <a:r>
              <a:rPr lang="en-US" dirty="0" smtClean="0"/>
              <a:t> </a:t>
            </a:r>
            <a:r>
              <a:rPr lang="en-US" dirty="0" err="1" smtClean="0"/>
              <a:t>çağrılırsa</a:t>
            </a:r>
            <a:r>
              <a:rPr lang="en-US" dirty="0" smtClean="0"/>
              <a:t> </a:t>
            </a:r>
            <a:r>
              <a:rPr lang="en-US" dirty="0" err="1" smtClean="0"/>
              <a:t>yazılımın</a:t>
            </a:r>
            <a:r>
              <a:rPr lang="en-US" dirty="0" smtClean="0"/>
              <a:t> </a:t>
            </a:r>
            <a:r>
              <a:rPr lang="en-US" dirty="0" err="1" smtClean="0"/>
              <a:t>arıza</a:t>
            </a:r>
            <a:r>
              <a:rPr lang="en-US" dirty="0" smtClean="0"/>
              <a:t> </a:t>
            </a:r>
            <a:r>
              <a:rPr lang="en-US" dirty="0" err="1" smtClean="0"/>
              <a:t>yapmasına</a:t>
            </a:r>
            <a:r>
              <a:rPr lang="en-US" dirty="0" smtClean="0"/>
              <a:t>, </a:t>
            </a:r>
            <a:r>
              <a:rPr lang="en-US" dirty="0" err="1" smtClean="0"/>
              <a:t>çökmesine</a:t>
            </a:r>
            <a:r>
              <a:rPr lang="en-US" dirty="0" smtClean="0"/>
              <a:t> </a:t>
            </a:r>
            <a:r>
              <a:rPr lang="en-US" dirty="0" err="1" smtClean="0"/>
              <a:t>sebep</a:t>
            </a:r>
            <a:r>
              <a:rPr lang="en-US" dirty="0" smtClean="0"/>
              <a:t> </a:t>
            </a:r>
            <a:r>
              <a:rPr lang="en-US" dirty="0" err="1" smtClean="0"/>
              <a:t>olabileceği</a:t>
            </a:r>
            <a:r>
              <a:rPr lang="en-US" dirty="0" smtClean="0"/>
              <a:t> </a:t>
            </a:r>
            <a:r>
              <a:rPr lang="en-US" dirty="0" err="1" smtClean="0"/>
              <a:t>gibi</a:t>
            </a:r>
            <a:r>
              <a:rPr lang="en-US" dirty="0" smtClean="0"/>
              <a:t> </a:t>
            </a:r>
            <a:r>
              <a:rPr lang="en-US" dirty="0" err="1" smtClean="0"/>
              <a:t>yazılımın</a:t>
            </a:r>
            <a:r>
              <a:rPr lang="en-US" dirty="0" smtClean="0"/>
              <a:t> </a:t>
            </a:r>
            <a:r>
              <a:rPr lang="en-US" dirty="0" err="1" smtClean="0"/>
              <a:t>içinde</a:t>
            </a:r>
            <a:r>
              <a:rPr lang="en-US" dirty="0" smtClean="0"/>
              <a:t>, </a:t>
            </a:r>
            <a:r>
              <a:rPr lang="en-US" dirty="0" err="1" smtClean="0"/>
              <a:t>canlı</a:t>
            </a:r>
            <a:r>
              <a:rPr lang="en-US" dirty="0" smtClean="0"/>
              <a:t> </a:t>
            </a:r>
            <a:r>
              <a:rPr lang="en-US" dirty="0" err="1" smtClean="0"/>
              <a:t>ortamda</a:t>
            </a:r>
            <a:r>
              <a:rPr lang="en-US" dirty="0" smtClean="0"/>
              <a:t> </a:t>
            </a:r>
            <a:r>
              <a:rPr lang="en-US" dirty="0" err="1" smtClean="0"/>
              <a:t>hiç</a:t>
            </a:r>
            <a:r>
              <a:rPr lang="en-US" dirty="0" smtClean="0"/>
              <a:t> </a:t>
            </a:r>
            <a:r>
              <a:rPr lang="en-US" dirty="0" err="1" smtClean="0"/>
              <a:t>çağrılmadan</a:t>
            </a:r>
            <a:r>
              <a:rPr lang="en-US" dirty="0" smtClean="0"/>
              <a:t> </a:t>
            </a:r>
            <a:r>
              <a:rPr lang="en-US" dirty="0" err="1" smtClean="0"/>
              <a:t>yıllarca</a:t>
            </a:r>
            <a:r>
              <a:rPr lang="en-US" dirty="0" smtClean="0"/>
              <a:t> </a:t>
            </a:r>
            <a:r>
              <a:rPr lang="en-US" dirty="0" err="1" smtClean="0"/>
              <a:t>uykuda</a:t>
            </a:r>
            <a:r>
              <a:rPr lang="en-US" dirty="0" smtClean="0"/>
              <a:t> da </a:t>
            </a:r>
            <a:r>
              <a:rPr lang="en-US" dirty="0" err="1" smtClean="0"/>
              <a:t>kalabilir</a:t>
            </a:r>
            <a:r>
              <a:rPr lang="en-US" dirty="0" smtClean="0"/>
              <a:t>.</a:t>
            </a:r>
          </a:p>
          <a:p>
            <a:endParaRPr lang="tr-TR" sz="1200" b="0" i="0" kern="1200" dirty="0" smtClean="0">
              <a:solidFill>
                <a:schemeClr val="tx1"/>
              </a:solidFill>
              <a:effectLst/>
              <a:latin typeface="+mn-lt"/>
              <a:ea typeface="+mn-ea"/>
              <a:cs typeface="+mn-cs"/>
            </a:endParaRPr>
          </a:p>
          <a:p>
            <a:r>
              <a:rPr lang="tr-TR" sz="1200" b="0" i="0" kern="1200" dirty="0" err="1" smtClean="0">
                <a:solidFill>
                  <a:schemeClr val="tx1"/>
                </a:solidFill>
                <a:effectLst/>
                <a:latin typeface="+mn-lt"/>
                <a:ea typeface="+mn-ea"/>
                <a:cs typeface="+mn-cs"/>
              </a:rPr>
              <a:t>Bug</a:t>
            </a:r>
            <a:r>
              <a:rPr lang="tr-TR" sz="1200" b="0" i="0" kern="1200" dirty="0" smtClean="0">
                <a:solidFill>
                  <a:schemeClr val="tx1"/>
                </a:solidFill>
                <a:effectLst/>
                <a:latin typeface="+mn-lt"/>
                <a:ea typeface="+mn-ea"/>
                <a:cs typeface="+mn-cs"/>
              </a:rPr>
              <a:t>/</a:t>
            </a:r>
            <a:r>
              <a:rPr lang="tr-TR" sz="1200" b="0" i="0" kern="1200" dirty="0" err="1" smtClean="0">
                <a:solidFill>
                  <a:schemeClr val="tx1"/>
                </a:solidFill>
                <a:effectLst/>
                <a:latin typeface="+mn-lt"/>
                <a:ea typeface="+mn-ea"/>
                <a:cs typeface="+mn-cs"/>
              </a:rPr>
              <a:t>Defect</a:t>
            </a:r>
            <a:r>
              <a:rPr lang="tr-TR" sz="1200" b="0" i="0" kern="1200" baseline="0" dirty="0" smtClean="0">
                <a:solidFill>
                  <a:schemeClr val="tx1"/>
                </a:solidFill>
                <a:effectLst/>
                <a:latin typeface="+mn-lt"/>
                <a:ea typeface="+mn-ea"/>
                <a:cs typeface="+mn-cs"/>
              </a:rPr>
              <a:t> </a:t>
            </a:r>
            <a:r>
              <a:rPr lang="en-US" dirty="0" err="1" smtClean="0"/>
              <a:t>Yapılan</a:t>
            </a:r>
            <a:r>
              <a:rPr lang="en-US" dirty="0" smtClean="0"/>
              <a:t> </a:t>
            </a:r>
            <a:r>
              <a:rPr lang="en-US" dirty="0" err="1" smtClean="0"/>
              <a:t>hata</a:t>
            </a:r>
            <a:r>
              <a:rPr lang="en-US" dirty="0" smtClean="0"/>
              <a:t> </a:t>
            </a:r>
            <a:r>
              <a:rPr lang="en-US" dirty="0" err="1" smtClean="0"/>
              <a:t>eğer</a:t>
            </a:r>
            <a:r>
              <a:rPr lang="en-US" dirty="0" smtClean="0"/>
              <a:t> test </a:t>
            </a:r>
            <a:r>
              <a:rPr lang="en-US" dirty="0" err="1" smtClean="0"/>
              <a:t>ortamında</a:t>
            </a:r>
            <a:r>
              <a:rPr lang="en-US" dirty="0" smtClean="0"/>
              <a:t> </a:t>
            </a:r>
            <a:r>
              <a:rPr lang="en-US" dirty="0" err="1" smtClean="0"/>
              <a:t>yakalanıyorsa</a:t>
            </a:r>
            <a:r>
              <a:rPr lang="en-US" dirty="0" smtClean="0"/>
              <a:t> </a:t>
            </a:r>
            <a:r>
              <a:rPr lang="en-US" dirty="0" err="1" smtClean="0"/>
              <a:t>yakalanan</a:t>
            </a:r>
            <a:r>
              <a:rPr lang="en-US" dirty="0" smtClean="0"/>
              <a:t> </a:t>
            </a:r>
            <a:r>
              <a:rPr lang="en-US" dirty="0" err="1" smtClean="0"/>
              <a:t>bu</a:t>
            </a:r>
            <a:r>
              <a:rPr lang="en-US" dirty="0" smtClean="0"/>
              <a:t> </a:t>
            </a:r>
            <a:r>
              <a:rPr lang="en-US" dirty="0" err="1" smtClean="0"/>
              <a:t>hataya</a:t>
            </a:r>
            <a:r>
              <a:rPr lang="en-US" dirty="0" smtClean="0"/>
              <a:t> bug </a:t>
            </a:r>
            <a:r>
              <a:rPr lang="en-US" dirty="0" err="1" smtClean="0"/>
              <a:t>veya</a:t>
            </a:r>
            <a:r>
              <a:rPr lang="en-US" dirty="0" smtClean="0"/>
              <a:t> defect </a:t>
            </a:r>
            <a:r>
              <a:rPr lang="en-US" dirty="0" err="1" smtClean="0"/>
              <a:t>bulduk</a:t>
            </a:r>
            <a:r>
              <a:rPr lang="en-US" dirty="0" smtClean="0"/>
              <a:t> </a:t>
            </a:r>
            <a:r>
              <a:rPr lang="en-US" dirty="0" err="1" smtClean="0"/>
              <a:t>diyoruz</a:t>
            </a:r>
            <a:r>
              <a:rPr lang="en-US" dirty="0" smtClean="0"/>
              <a:t>. “</a:t>
            </a:r>
            <a:r>
              <a:rPr lang="en-US" dirty="0" err="1" smtClean="0"/>
              <a:t>Böcek</a:t>
            </a:r>
            <a:r>
              <a:rPr lang="en-US" dirty="0" smtClean="0"/>
              <a:t>” </a:t>
            </a:r>
            <a:r>
              <a:rPr lang="en-US" dirty="0" err="1" smtClean="0"/>
              <a:t>anlamına</a:t>
            </a:r>
            <a:r>
              <a:rPr lang="en-US" dirty="0" smtClean="0"/>
              <a:t> </a:t>
            </a:r>
            <a:r>
              <a:rPr lang="en-US" dirty="0" err="1" smtClean="0"/>
              <a:t>gelen</a:t>
            </a:r>
            <a:r>
              <a:rPr lang="en-US" dirty="0" smtClean="0"/>
              <a:t> “bug” </a:t>
            </a:r>
            <a:r>
              <a:rPr lang="en-US" dirty="0" err="1" smtClean="0"/>
              <a:t>kelimesinin</a:t>
            </a:r>
            <a:r>
              <a:rPr lang="en-US" dirty="0" smtClean="0"/>
              <a:t> </a:t>
            </a:r>
            <a:r>
              <a:rPr lang="en-US" dirty="0" err="1" smtClean="0"/>
              <a:t>hata</a:t>
            </a:r>
            <a:r>
              <a:rPr lang="en-US" dirty="0" smtClean="0"/>
              <a:t> </a:t>
            </a:r>
            <a:r>
              <a:rPr lang="en-US" dirty="0" err="1" smtClean="0"/>
              <a:t>ile</a:t>
            </a:r>
            <a:r>
              <a:rPr lang="en-US" dirty="0" smtClean="0"/>
              <a:t> ne </a:t>
            </a:r>
            <a:r>
              <a:rPr lang="en-US" dirty="0" err="1" smtClean="0"/>
              <a:t>alakası</a:t>
            </a:r>
            <a:r>
              <a:rPr lang="en-US" dirty="0" smtClean="0"/>
              <a:t> </a:t>
            </a:r>
            <a:r>
              <a:rPr lang="en-US" dirty="0" err="1" smtClean="0"/>
              <a:t>var</a:t>
            </a:r>
            <a:r>
              <a:rPr lang="en-US" dirty="0" smtClean="0"/>
              <a:t> </a:t>
            </a:r>
            <a:r>
              <a:rPr lang="en-US" dirty="0" err="1" smtClean="0"/>
              <a:t>diye</a:t>
            </a:r>
            <a:r>
              <a:rPr lang="en-US" dirty="0" smtClean="0"/>
              <a:t> </a:t>
            </a:r>
            <a:r>
              <a:rPr lang="en-US" dirty="0" err="1" smtClean="0"/>
              <a:t>düşünecek</a:t>
            </a:r>
            <a:r>
              <a:rPr lang="en-US" dirty="0" smtClean="0"/>
              <a:t> </a:t>
            </a:r>
            <a:r>
              <a:rPr lang="en-US" dirty="0" err="1" smtClean="0"/>
              <a:t>olursak</a:t>
            </a:r>
            <a:r>
              <a:rPr lang="en-US" dirty="0" smtClean="0"/>
              <a:t> </a:t>
            </a:r>
            <a:r>
              <a:rPr lang="en-US" dirty="0" err="1" smtClean="0"/>
              <a:t>bulacağımız</a:t>
            </a:r>
            <a:r>
              <a:rPr lang="en-US" dirty="0" smtClean="0"/>
              <a:t> </a:t>
            </a:r>
            <a:r>
              <a:rPr lang="en-US" dirty="0" err="1" smtClean="0"/>
              <a:t>cevap</a:t>
            </a:r>
            <a:r>
              <a:rPr lang="en-US" dirty="0" smtClean="0"/>
              <a:t> </a:t>
            </a:r>
            <a:r>
              <a:rPr lang="en-US" dirty="0" err="1" smtClean="0"/>
              <a:t>bizi</a:t>
            </a:r>
            <a:r>
              <a:rPr lang="en-US" dirty="0" smtClean="0"/>
              <a:t> 1945 </a:t>
            </a:r>
            <a:r>
              <a:rPr lang="en-US" dirty="0" err="1" smtClean="0"/>
              <a:t>yılına</a:t>
            </a:r>
            <a:r>
              <a:rPr lang="en-US" dirty="0" smtClean="0"/>
              <a:t> </a:t>
            </a:r>
            <a:r>
              <a:rPr lang="en-US" dirty="0" err="1" smtClean="0"/>
              <a:t>götürecektir</a:t>
            </a:r>
            <a:r>
              <a:rPr lang="en-US" dirty="0" smtClean="0"/>
              <a:t>. 9 </a:t>
            </a:r>
            <a:r>
              <a:rPr lang="en-US" dirty="0" err="1" smtClean="0"/>
              <a:t>Eylül</a:t>
            </a:r>
            <a:r>
              <a:rPr lang="en-US" dirty="0" smtClean="0"/>
              <a:t> 1945 </a:t>
            </a:r>
            <a:r>
              <a:rPr lang="en-US" dirty="0" err="1" smtClean="0"/>
              <a:t>günü</a:t>
            </a:r>
            <a:r>
              <a:rPr lang="en-US" dirty="0" smtClean="0"/>
              <a:t> </a:t>
            </a:r>
            <a:r>
              <a:rPr lang="en-US" dirty="0" err="1" smtClean="0"/>
              <a:t>yaptığı</a:t>
            </a:r>
            <a:r>
              <a:rPr lang="en-US" dirty="0" smtClean="0"/>
              <a:t> </a:t>
            </a:r>
            <a:r>
              <a:rPr lang="en-US" dirty="0" err="1" smtClean="0"/>
              <a:t>iş</a:t>
            </a:r>
            <a:r>
              <a:rPr lang="en-US" dirty="0" smtClean="0"/>
              <a:t> </a:t>
            </a:r>
            <a:r>
              <a:rPr lang="en-US" dirty="0" err="1" smtClean="0"/>
              <a:t>sadece</a:t>
            </a:r>
            <a:r>
              <a:rPr lang="en-US" dirty="0" smtClean="0"/>
              <a:t> </a:t>
            </a:r>
            <a:r>
              <a:rPr lang="en-US" dirty="0" err="1" smtClean="0"/>
              <a:t>basit</a:t>
            </a:r>
            <a:r>
              <a:rPr lang="en-US" dirty="0" smtClean="0"/>
              <a:t> </a:t>
            </a:r>
            <a:r>
              <a:rPr lang="en-US" dirty="0" err="1" smtClean="0"/>
              <a:t>hesaplamalar</a:t>
            </a:r>
            <a:r>
              <a:rPr lang="en-US" dirty="0" smtClean="0"/>
              <a:t> </a:t>
            </a:r>
            <a:r>
              <a:rPr lang="en-US" dirty="0" err="1" smtClean="0"/>
              <a:t>olan</a:t>
            </a:r>
            <a:r>
              <a:rPr lang="en-US" dirty="0" smtClean="0"/>
              <a:t>, </a:t>
            </a:r>
            <a:r>
              <a:rPr lang="en-US" dirty="0" err="1" smtClean="0"/>
              <a:t>oda</a:t>
            </a:r>
            <a:r>
              <a:rPr lang="en-US" dirty="0" smtClean="0"/>
              <a:t> </a:t>
            </a:r>
            <a:r>
              <a:rPr lang="en-US" dirty="0" err="1" smtClean="0"/>
              <a:t>büyüklüğündeki</a:t>
            </a:r>
            <a:r>
              <a:rPr lang="en-US" dirty="0" smtClean="0"/>
              <a:t> Mark II Aiken Relay </a:t>
            </a:r>
            <a:r>
              <a:rPr lang="en-US" dirty="0" err="1" smtClean="0"/>
              <a:t>bilgisayarının</a:t>
            </a:r>
            <a:r>
              <a:rPr lang="en-US" dirty="0" smtClean="0"/>
              <a:t> </a:t>
            </a:r>
            <a:r>
              <a:rPr lang="en-US" dirty="0" err="1" smtClean="0"/>
              <a:t>bir</a:t>
            </a:r>
            <a:r>
              <a:rPr lang="en-US" dirty="0" smtClean="0"/>
              <a:t> </a:t>
            </a:r>
            <a:r>
              <a:rPr lang="en-US" dirty="0" err="1" smtClean="0"/>
              <a:t>gün</a:t>
            </a:r>
            <a:r>
              <a:rPr lang="en-US" dirty="0" smtClean="0"/>
              <a:t> </a:t>
            </a:r>
            <a:r>
              <a:rPr lang="en-US" dirty="0" err="1" smtClean="0"/>
              <a:t>önce</a:t>
            </a:r>
            <a:r>
              <a:rPr lang="en-US" dirty="0" smtClean="0"/>
              <a:t> </a:t>
            </a:r>
            <a:r>
              <a:rPr lang="en-US" dirty="0" err="1" smtClean="0"/>
              <a:t>yaptığı</a:t>
            </a:r>
            <a:r>
              <a:rPr lang="en-US" dirty="0" smtClean="0"/>
              <a:t> </a:t>
            </a:r>
            <a:r>
              <a:rPr lang="en-US" dirty="0" err="1" smtClean="0"/>
              <a:t>işlemlerden</a:t>
            </a:r>
            <a:r>
              <a:rPr lang="en-US" dirty="0" smtClean="0"/>
              <a:t> </a:t>
            </a:r>
            <a:r>
              <a:rPr lang="en-US" dirty="0" err="1" smtClean="0"/>
              <a:t>bazılarında</a:t>
            </a:r>
            <a:r>
              <a:rPr lang="en-US" dirty="0" smtClean="0"/>
              <a:t> </a:t>
            </a:r>
            <a:r>
              <a:rPr lang="en-US" dirty="0" err="1" smtClean="0"/>
              <a:t>hata</a:t>
            </a:r>
            <a:r>
              <a:rPr lang="en-US" dirty="0" smtClean="0"/>
              <a:t> </a:t>
            </a:r>
            <a:r>
              <a:rPr lang="en-US" dirty="0" err="1" smtClean="0"/>
              <a:t>olduğu</a:t>
            </a:r>
            <a:r>
              <a:rPr lang="en-US" dirty="0" smtClean="0"/>
              <a:t> </a:t>
            </a:r>
            <a:r>
              <a:rPr lang="en-US" dirty="0" err="1" smtClean="0"/>
              <a:t>tespit</a:t>
            </a:r>
            <a:r>
              <a:rPr lang="en-US" dirty="0" smtClean="0"/>
              <a:t> </a:t>
            </a:r>
            <a:r>
              <a:rPr lang="en-US" dirty="0" err="1" smtClean="0"/>
              <a:t>edilir</a:t>
            </a:r>
            <a:r>
              <a:rPr lang="en-US" dirty="0" smtClean="0"/>
              <a:t>. </a:t>
            </a:r>
            <a:r>
              <a:rPr lang="en-US" dirty="0" err="1" smtClean="0"/>
              <a:t>Hatanın</a:t>
            </a:r>
            <a:r>
              <a:rPr lang="en-US" dirty="0" smtClean="0"/>
              <a:t> </a:t>
            </a:r>
            <a:r>
              <a:rPr lang="en-US" dirty="0" err="1" smtClean="0"/>
              <a:t>neden</a:t>
            </a:r>
            <a:r>
              <a:rPr lang="en-US" dirty="0" smtClean="0"/>
              <a:t> </a:t>
            </a:r>
            <a:r>
              <a:rPr lang="en-US" dirty="0" err="1" smtClean="0"/>
              <a:t>olduğu</a:t>
            </a:r>
            <a:r>
              <a:rPr lang="en-US" dirty="0" smtClean="0"/>
              <a:t> </a:t>
            </a:r>
            <a:r>
              <a:rPr lang="en-US" dirty="0" err="1" smtClean="0"/>
              <a:t>araştırıldığında</a:t>
            </a:r>
            <a:r>
              <a:rPr lang="en-US" dirty="0" smtClean="0"/>
              <a:t> </a:t>
            </a:r>
            <a:r>
              <a:rPr lang="en-US" dirty="0" err="1" smtClean="0"/>
              <a:t>buna</a:t>
            </a:r>
            <a:r>
              <a:rPr lang="en-US" dirty="0" smtClean="0"/>
              <a:t> </a:t>
            </a:r>
            <a:r>
              <a:rPr lang="en-US" dirty="0" err="1" smtClean="0"/>
              <a:t>transistörler</a:t>
            </a:r>
            <a:r>
              <a:rPr lang="en-US" dirty="0" smtClean="0"/>
              <a:t> </a:t>
            </a:r>
            <a:r>
              <a:rPr lang="en-US" dirty="0" err="1" smtClean="0"/>
              <a:t>arasında</a:t>
            </a:r>
            <a:r>
              <a:rPr lang="en-US" dirty="0" smtClean="0"/>
              <a:t> </a:t>
            </a:r>
            <a:r>
              <a:rPr lang="en-US" dirty="0" err="1" smtClean="0"/>
              <a:t>sıkışmış</a:t>
            </a:r>
            <a:r>
              <a:rPr lang="en-US" dirty="0" smtClean="0"/>
              <a:t> </a:t>
            </a:r>
            <a:r>
              <a:rPr lang="en-US" dirty="0" err="1" smtClean="0"/>
              <a:t>bir</a:t>
            </a:r>
            <a:r>
              <a:rPr lang="en-US" dirty="0" smtClean="0"/>
              <a:t> </a:t>
            </a:r>
            <a:r>
              <a:rPr lang="en-US" dirty="0" err="1" smtClean="0"/>
              <a:t>güvenin</a:t>
            </a:r>
            <a:r>
              <a:rPr lang="en-US" dirty="0" smtClean="0"/>
              <a:t> </a:t>
            </a:r>
            <a:r>
              <a:rPr lang="en-US" dirty="0" err="1" smtClean="0"/>
              <a:t>sebep</a:t>
            </a:r>
            <a:r>
              <a:rPr lang="en-US" dirty="0" smtClean="0"/>
              <a:t> </a:t>
            </a:r>
            <a:r>
              <a:rPr lang="en-US" dirty="0" err="1" smtClean="0"/>
              <a:t>olduğu</a:t>
            </a:r>
            <a:r>
              <a:rPr lang="en-US" dirty="0" smtClean="0"/>
              <a:t> </a:t>
            </a:r>
            <a:r>
              <a:rPr lang="en-US" dirty="0" err="1" smtClean="0"/>
              <a:t>kısa</a:t>
            </a:r>
            <a:r>
              <a:rPr lang="en-US" dirty="0" smtClean="0"/>
              <a:t> </a:t>
            </a:r>
            <a:r>
              <a:rPr lang="en-US" dirty="0" err="1" smtClean="0"/>
              <a:t>devreden</a:t>
            </a:r>
            <a:r>
              <a:rPr lang="en-US" dirty="0" smtClean="0"/>
              <a:t> </a:t>
            </a:r>
            <a:r>
              <a:rPr lang="en-US" dirty="0" err="1" smtClean="0"/>
              <a:t>kaynaklandığı</a:t>
            </a:r>
            <a:r>
              <a:rPr lang="en-US" dirty="0" smtClean="0"/>
              <a:t> </a:t>
            </a:r>
            <a:r>
              <a:rPr lang="en-US" dirty="0" err="1" smtClean="0"/>
              <a:t>gözlemlenmiş</a:t>
            </a:r>
            <a:r>
              <a:rPr lang="en-US" dirty="0" smtClean="0"/>
              <a:t> ve </a:t>
            </a:r>
            <a:r>
              <a:rPr lang="en-US" dirty="0" err="1" smtClean="0"/>
              <a:t>bu</a:t>
            </a:r>
            <a:r>
              <a:rPr lang="en-US" dirty="0" smtClean="0"/>
              <a:t> durum “bug” </a:t>
            </a:r>
            <a:r>
              <a:rPr lang="en-US" dirty="0" err="1" smtClean="0"/>
              <a:t>bulundu</a:t>
            </a:r>
            <a:r>
              <a:rPr lang="en-US" dirty="0" smtClean="0"/>
              <a:t> ve “debug” </a:t>
            </a:r>
            <a:r>
              <a:rPr lang="en-US" dirty="0" err="1" smtClean="0"/>
              <a:t>edildi</a:t>
            </a:r>
            <a:r>
              <a:rPr lang="en-US" dirty="0" smtClean="0"/>
              <a:t> </a:t>
            </a:r>
            <a:r>
              <a:rPr lang="en-US" dirty="0" err="1" smtClean="0"/>
              <a:t>diye</a:t>
            </a:r>
            <a:r>
              <a:rPr lang="en-US" dirty="0" smtClean="0"/>
              <a:t> </a:t>
            </a:r>
            <a:r>
              <a:rPr lang="en-US" dirty="0" err="1" smtClean="0"/>
              <a:t>raporlanmıştır</a:t>
            </a:r>
            <a:r>
              <a:rPr lang="en-US" dirty="0" smtClean="0"/>
              <a:t>. </a:t>
            </a:r>
            <a:r>
              <a:rPr lang="en-US" dirty="0" err="1" smtClean="0"/>
              <a:t>Günümüze</a:t>
            </a:r>
            <a:r>
              <a:rPr lang="en-US" dirty="0" smtClean="0"/>
              <a:t> de </a:t>
            </a:r>
            <a:r>
              <a:rPr lang="en-US" dirty="0" err="1" smtClean="0"/>
              <a:t>bu</a:t>
            </a:r>
            <a:r>
              <a:rPr lang="en-US" dirty="0" smtClean="0"/>
              <a:t> </a:t>
            </a:r>
            <a:r>
              <a:rPr lang="en-US" dirty="0" err="1" smtClean="0"/>
              <a:t>şekilde</a:t>
            </a:r>
            <a:r>
              <a:rPr lang="en-US" dirty="0" smtClean="0"/>
              <a:t> </a:t>
            </a:r>
            <a:r>
              <a:rPr lang="en-US" dirty="0" err="1" smtClean="0"/>
              <a:t>süregelmiştir</a:t>
            </a:r>
            <a:r>
              <a:rPr lang="en-US" dirty="0" smtClean="0"/>
              <a:t>.</a:t>
            </a:r>
            <a:endParaRPr lang="tr-TR" dirty="0" smtClean="0"/>
          </a:p>
          <a:p>
            <a:endParaRPr lang="tr-T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Failure </a:t>
            </a:r>
            <a:r>
              <a:rPr lang="en-US" dirty="0" err="1" smtClean="0"/>
              <a:t>kelimesinin</a:t>
            </a:r>
            <a:r>
              <a:rPr lang="en-US" dirty="0" smtClean="0"/>
              <a:t> </a:t>
            </a:r>
            <a:r>
              <a:rPr lang="en-US" dirty="0" err="1" smtClean="0"/>
              <a:t>anlamına</a:t>
            </a:r>
            <a:r>
              <a:rPr lang="en-US" dirty="0" smtClean="0"/>
              <a:t> </a:t>
            </a:r>
            <a:r>
              <a:rPr lang="en-US" dirty="0" err="1" smtClean="0"/>
              <a:t>baktığımızda</a:t>
            </a:r>
            <a:r>
              <a:rPr lang="en-US" dirty="0" smtClean="0"/>
              <a:t> </a:t>
            </a:r>
            <a:r>
              <a:rPr lang="en-US" dirty="0" err="1" smtClean="0"/>
              <a:t>hatanın</a:t>
            </a:r>
            <a:r>
              <a:rPr lang="en-US" dirty="0" smtClean="0"/>
              <a:t> </a:t>
            </a:r>
            <a:r>
              <a:rPr lang="en-US" dirty="0" err="1" smtClean="0"/>
              <a:t>canlıda</a:t>
            </a:r>
            <a:r>
              <a:rPr lang="en-US" dirty="0" smtClean="0"/>
              <a:t> </a:t>
            </a:r>
            <a:r>
              <a:rPr lang="en-US" dirty="0" err="1" smtClean="0"/>
              <a:t>gerçekleştiğini</a:t>
            </a:r>
            <a:r>
              <a:rPr lang="en-US" dirty="0" smtClean="0"/>
              <a:t> ve </a:t>
            </a:r>
            <a:r>
              <a:rPr lang="en-US" dirty="0" err="1" smtClean="0"/>
              <a:t>sistemin</a:t>
            </a:r>
            <a:r>
              <a:rPr lang="en-US" dirty="0" smtClean="0"/>
              <a:t> </a:t>
            </a:r>
            <a:r>
              <a:rPr lang="en-US" dirty="0" err="1" smtClean="0"/>
              <a:t>beklenenin</a:t>
            </a:r>
            <a:r>
              <a:rPr lang="en-US" dirty="0" smtClean="0"/>
              <a:t> </a:t>
            </a:r>
            <a:r>
              <a:rPr lang="en-US" dirty="0" err="1" smtClean="0"/>
              <a:t>dışında</a:t>
            </a:r>
            <a:r>
              <a:rPr lang="en-US" dirty="0" smtClean="0"/>
              <a:t> </a:t>
            </a:r>
            <a:r>
              <a:rPr lang="en-US" dirty="0" err="1" smtClean="0"/>
              <a:t>bir</a:t>
            </a:r>
            <a:r>
              <a:rPr lang="en-US" dirty="0" smtClean="0"/>
              <a:t> </a:t>
            </a:r>
            <a:r>
              <a:rPr lang="en-US" dirty="0" err="1" smtClean="0"/>
              <a:t>davranışta</a:t>
            </a:r>
            <a:r>
              <a:rPr lang="en-US" dirty="0" smtClean="0"/>
              <a:t> </a:t>
            </a:r>
            <a:r>
              <a:rPr lang="en-US" dirty="0" err="1" smtClean="0"/>
              <a:t>bulunduğunu</a:t>
            </a:r>
            <a:r>
              <a:rPr lang="en-US" dirty="0" smtClean="0"/>
              <a:t> </a:t>
            </a:r>
            <a:r>
              <a:rPr lang="en-US" dirty="0" err="1" smtClean="0"/>
              <a:t>anlıyoruz</a:t>
            </a:r>
            <a:r>
              <a:rPr lang="en-US" dirty="0" smtClean="0"/>
              <a:t>. </a:t>
            </a:r>
            <a:r>
              <a:rPr lang="en-US" dirty="0" err="1" smtClean="0"/>
              <a:t>Türkçede</a:t>
            </a:r>
            <a:r>
              <a:rPr lang="en-US" dirty="0" smtClean="0"/>
              <a:t> de </a:t>
            </a:r>
            <a:r>
              <a:rPr lang="en-US" dirty="0" err="1" smtClean="0"/>
              <a:t>bu</a:t>
            </a:r>
            <a:r>
              <a:rPr lang="en-US" dirty="0" smtClean="0"/>
              <a:t> </a:t>
            </a:r>
            <a:r>
              <a:rPr lang="en-US" dirty="0" err="1" smtClean="0"/>
              <a:t>durumu</a:t>
            </a:r>
            <a:r>
              <a:rPr lang="en-US" dirty="0" smtClean="0"/>
              <a:t> </a:t>
            </a:r>
            <a:r>
              <a:rPr lang="en-US" dirty="0" err="1" smtClean="0"/>
              <a:t>aslında</a:t>
            </a:r>
            <a:r>
              <a:rPr lang="en-US" dirty="0" smtClean="0"/>
              <a:t> “</a:t>
            </a:r>
            <a:r>
              <a:rPr lang="en-US" dirty="0" err="1" smtClean="0"/>
              <a:t>sistem</a:t>
            </a:r>
            <a:r>
              <a:rPr lang="en-US" dirty="0" smtClean="0"/>
              <a:t> </a:t>
            </a:r>
            <a:r>
              <a:rPr lang="en-US" dirty="0" err="1" smtClean="0"/>
              <a:t>arıza</a:t>
            </a:r>
            <a:r>
              <a:rPr lang="en-US" dirty="0" smtClean="0"/>
              <a:t> </a:t>
            </a:r>
            <a:r>
              <a:rPr lang="en-US" dirty="0" err="1" smtClean="0"/>
              <a:t>yaptı</a:t>
            </a:r>
            <a:r>
              <a:rPr lang="en-US" dirty="0" smtClean="0"/>
              <a:t>” </a:t>
            </a:r>
            <a:r>
              <a:rPr lang="en-US" dirty="0" err="1" smtClean="0"/>
              <a:t>şeklinde</a:t>
            </a:r>
            <a:r>
              <a:rPr lang="en-US" dirty="0" smtClean="0"/>
              <a:t> </a:t>
            </a:r>
            <a:r>
              <a:rPr lang="en-US" dirty="0" err="1" smtClean="0"/>
              <a:t>tanımlıyoruz</a:t>
            </a:r>
            <a:r>
              <a:rPr lang="en-US" dirty="0" smtClean="0"/>
              <a:t>.</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10</a:t>
            </a:fld>
            <a:endParaRPr lang="en-US" dirty="0"/>
          </a:p>
        </p:txBody>
      </p:sp>
    </p:spTree>
    <p:extLst>
      <p:ext uri="{BB962C8B-B14F-4D97-AF65-F5344CB8AC3E}">
        <p14:creationId xmlns:p14="http://schemas.microsoft.com/office/powerpoint/2010/main" val="17361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Vakıfbank</a:t>
            </a:r>
            <a:r>
              <a:rPr lang="tr-TR" baseline="0" dirty="0" smtClean="0"/>
              <a:t> iade hatası</a:t>
            </a:r>
          </a:p>
          <a:p>
            <a:r>
              <a:rPr lang="tr-TR" baseline="0" dirty="0" smtClean="0"/>
              <a:t>Tutar kontrolü yapmadığım için bankanın fazla para çekmesi uçak biletinden (</a:t>
            </a:r>
            <a:r>
              <a:rPr lang="tr-TR" baseline="0" dirty="0" err="1" smtClean="0"/>
              <a:t>fidelity</a:t>
            </a:r>
            <a:r>
              <a:rPr lang="tr-TR" baseline="0" dirty="0" smtClean="0"/>
              <a:t>)</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12</a:t>
            </a:fld>
            <a:endParaRPr lang="en-US" dirty="0"/>
          </a:p>
        </p:txBody>
      </p:sp>
    </p:spTree>
    <p:extLst>
      <p:ext uri="{BB962C8B-B14F-4D97-AF65-F5344CB8AC3E}">
        <p14:creationId xmlns:p14="http://schemas.microsoft.com/office/powerpoint/2010/main" val="122346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15</a:t>
            </a:fld>
            <a:endParaRPr lang="en-US" dirty="0"/>
          </a:p>
        </p:txBody>
      </p:sp>
    </p:spTree>
    <p:extLst>
      <p:ext uri="{BB962C8B-B14F-4D97-AF65-F5344CB8AC3E}">
        <p14:creationId xmlns:p14="http://schemas.microsoft.com/office/powerpoint/2010/main" val="62774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smtClean="0">
                <a:latin typeface="medium-content-serif-font"/>
              </a:rPr>
              <a:t>ISTQB Test </a:t>
            </a:r>
            <a:r>
              <a:rPr lang="en-US" dirty="0" err="1" smtClean="0">
                <a:latin typeface="medium-content-serif-font"/>
              </a:rPr>
              <a:t>Prensipleri</a:t>
            </a:r>
            <a:r>
              <a:rPr lang="en-US" dirty="0" smtClean="0">
                <a:latin typeface="medium-content-serif-font"/>
              </a:rPr>
              <a:t> (International Software Testing Qualifications Board)</a:t>
            </a:r>
            <a:endParaRPr lang="tr-TR" dirty="0" smtClean="0">
              <a:latin typeface="medium-content-serif-font"/>
            </a:endParaRPr>
          </a:p>
          <a:p>
            <a:pPr>
              <a:buFont typeface="+mj-lt"/>
              <a:buAutoNum type="arabicPeriod"/>
            </a:pPr>
            <a:endParaRPr lang="en-US" dirty="0" smtClean="0">
              <a:latin typeface="medium-content-serif-font"/>
            </a:endParaRPr>
          </a:p>
          <a:p>
            <a:pPr>
              <a:buFont typeface="+mj-lt"/>
              <a:buAutoNum type="arabicPeriod"/>
            </a:pPr>
            <a:r>
              <a:rPr lang="en-US" dirty="0" smtClean="0">
                <a:latin typeface="medium-content-serif-font"/>
              </a:rPr>
              <a:t>Bertrand Meyer Test </a:t>
            </a:r>
            <a:r>
              <a:rPr lang="en-US" dirty="0" err="1" smtClean="0">
                <a:latin typeface="medium-content-serif-font"/>
              </a:rPr>
              <a:t>Prensipleri</a:t>
            </a:r>
            <a:endParaRPr lang="en-US" b="0" i="0" dirty="0" smtClean="0">
              <a:effectLst/>
              <a:latin typeface="medium-content-serif-font"/>
            </a:endParaRP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varlığını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gösterir</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olduğunu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gösterir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fakat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hiç</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kalmayacağını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garanti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etmez</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yapılması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gizli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riskini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azaltır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fakat</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bizi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ulaştırmaz</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2: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ürünün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komple</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edilmesi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değildir</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Hangi</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tekniği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kullanılırsa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kullanılsın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detayları</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etmek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değildir</a:t>
            </a:r>
            <a:r>
              <a:rPr lang="en-US" sz="1200" b="0" i="0" kern="1200" dirty="0" smtClean="0">
                <a:solidFill>
                  <a:schemeClr val="tx1"/>
                </a:solidFill>
                <a:effectLst/>
                <a:latin typeface="+mn-lt"/>
                <a:ea typeface="+mn-ea"/>
                <a:cs typeface="+mn-cs"/>
              </a:rPr>
              <a:t>. Bu </a:t>
            </a:r>
            <a:r>
              <a:rPr lang="en-US" sz="1200" b="0" i="0" kern="1200" dirty="0" err="1" smtClean="0">
                <a:solidFill>
                  <a:schemeClr val="tx1"/>
                </a:solidFill>
                <a:effectLst/>
                <a:latin typeface="+mn-lt"/>
                <a:ea typeface="+mn-ea"/>
                <a:cs typeface="+mn-cs"/>
              </a:rPr>
              <a:t>tarz</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yerine</a:t>
            </a:r>
            <a:r>
              <a:rPr lang="en-US" sz="1200" b="0" i="0" kern="1200" dirty="0" smtClean="0">
                <a:solidFill>
                  <a:schemeClr val="tx1"/>
                </a:solidFill>
                <a:effectLst/>
                <a:latin typeface="+mn-lt"/>
                <a:ea typeface="+mn-ea"/>
                <a:cs typeface="+mn-cs"/>
              </a:rPr>
              <a:t>, risk </a:t>
            </a:r>
            <a:r>
              <a:rPr lang="en-US" sz="1200" b="0" i="0" kern="1200" dirty="0" err="1" smtClean="0">
                <a:solidFill>
                  <a:schemeClr val="tx1"/>
                </a:solidFill>
                <a:effectLst/>
                <a:latin typeface="+mn-lt"/>
                <a:ea typeface="+mn-ea"/>
                <a:cs typeface="+mn-cs"/>
              </a:rPr>
              <a:t>analizleri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öncelikler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verilerek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gerçekleştirilmelidir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3: </a:t>
            </a:r>
            <a:r>
              <a:rPr lang="en-US" sz="1200" b="0" i="0" kern="1200" dirty="0" err="1" smtClean="0">
                <a:solidFill>
                  <a:schemeClr val="tx1"/>
                </a:solidFill>
                <a:effectLst/>
                <a:latin typeface="+mn-lt"/>
                <a:ea typeface="+mn-ea"/>
                <a:cs typeface="+mn-cs"/>
              </a:rPr>
              <a:t>Erken</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edin</a:t>
            </a:r>
            <a:r>
              <a:rPr lang="en-US" sz="1200" b="0" i="0" kern="1200" dirty="0" smtClean="0">
                <a:solidFill>
                  <a:schemeClr val="tx1"/>
                </a:solidFill>
                <a:effectLst/>
                <a:latin typeface="+mn-lt"/>
                <a:ea typeface="+mn-ea"/>
                <a:cs typeface="+mn-cs"/>
              </a:rPr>
              <a:t> (Early testing).</a:t>
            </a:r>
          </a:p>
          <a:p>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geliştirme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a:t>
            </a:r>
            <a:r>
              <a:rPr lang="en-US" sz="1200" b="0" i="0" kern="1200" dirty="0" smtClean="0">
                <a:solidFill>
                  <a:schemeClr val="tx1"/>
                </a:solidFill>
                <a:effectLst/>
                <a:latin typeface="+mn-lt"/>
                <a:ea typeface="+mn-ea"/>
                <a:cs typeface="+mn-cs"/>
              </a:rPr>
              <a:t> ne </a:t>
            </a:r>
            <a:r>
              <a:rPr lang="en-US" sz="1200" b="0" i="0" kern="1200" dirty="0" err="1" smtClean="0">
                <a:solidFill>
                  <a:schemeClr val="tx1"/>
                </a:solidFill>
                <a:effectLst/>
                <a:latin typeface="+mn-lt"/>
                <a:ea typeface="+mn-ea"/>
                <a:cs typeface="+mn-cs"/>
              </a:rPr>
              <a:t>olursa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olsun</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aktivitesine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erken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zamanda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başlanmalıdır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Oluşan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analiz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sürecinde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maliyeti</a:t>
            </a:r>
            <a:r>
              <a:rPr lang="en-US" sz="1200" b="0"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birim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ürün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sahaya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verildikten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sonra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maliyet</a:t>
            </a:r>
            <a:r>
              <a:rPr lang="en-US" sz="1200" b="0" i="0" kern="1200" dirty="0" smtClean="0">
                <a:solidFill>
                  <a:schemeClr val="tx1"/>
                </a:solidFill>
                <a:effectLst/>
                <a:latin typeface="+mn-lt"/>
                <a:ea typeface="+mn-ea"/>
                <a:cs typeface="+mn-cs"/>
              </a:rPr>
              <a:t> 100’lerce </a:t>
            </a:r>
            <a:r>
              <a:rPr lang="en-US" sz="1200" b="0" i="0" kern="1200" dirty="0" err="1" smtClean="0">
                <a:solidFill>
                  <a:schemeClr val="tx1"/>
                </a:solidFill>
                <a:effectLst/>
                <a:latin typeface="+mn-lt"/>
                <a:ea typeface="+mn-ea"/>
                <a:cs typeface="+mn-cs"/>
              </a:rPr>
              <a:t>birimdir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4: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kümelenmesi</a:t>
            </a:r>
            <a:r>
              <a:rPr lang="en-US" sz="1200" b="0" i="0" kern="1200" dirty="0" smtClean="0">
                <a:solidFill>
                  <a:schemeClr val="tx1"/>
                </a:solidFill>
                <a:effectLst/>
                <a:latin typeface="+mn-lt"/>
                <a:ea typeface="+mn-ea"/>
                <a:cs typeface="+mn-cs"/>
              </a:rPr>
              <a:t> (Defect clustering).</a:t>
            </a:r>
          </a:p>
          <a:p>
            <a:r>
              <a:rPr lang="en-US" sz="1200" b="0" i="0" kern="1200" dirty="0" err="1" smtClean="0">
                <a:solidFill>
                  <a:schemeClr val="tx1"/>
                </a:solidFill>
                <a:effectLst/>
                <a:latin typeface="+mn-lt"/>
                <a:ea typeface="+mn-ea"/>
                <a:cs typeface="+mn-cs"/>
              </a:rPr>
              <a:t>Hatalar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belirli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bölümlerinde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kümelenebilir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çoğunu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önemli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operasyonel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sayıda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modül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kapsıyor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olabilir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17</a:t>
            </a:fld>
            <a:endParaRPr lang="en-US" dirty="0"/>
          </a:p>
        </p:txBody>
      </p:sp>
    </p:spTree>
    <p:extLst>
      <p:ext uri="{BB962C8B-B14F-4D97-AF65-F5344CB8AC3E}">
        <p14:creationId xmlns:p14="http://schemas.microsoft.com/office/powerpoint/2010/main" val="34211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5: </a:t>
            </a:r>
            <a:r>
              <a:rPr lang="en-US" sz="1200" b="0" i="0" kern="1200" dirty="0" smtClean="0">
                <a:solidFill>
                  <a:schemeClr val="tx1"/>
                </a:solidFill>
                <a:effectLst/>
                <a:latin typeface="+mn-lt"/>
                <a:ea typeface="+mn-ea"/>
                <a:cs typeface="+mn-cs"/>
              </a:rPr>
              <a:t>DNT-</a:t>
            </a:r>
            <a:r>
              <a:rPr lang="en-US" sz="1200" b="0" i="0" kern="1200" dirty="0" err="1" smtClean="0">
                <a:solidFill>
                  <a:schemeClr val="tx1"/>
                </a:solidFill>
                <a:effectLst/>
                <a:latin typeface="+mn-lt"/>
                <a:ea typeface="+mn-ea"/>
                <a:cs typeface="+mn-cs"/>
              </a:rPr>
              <a:t>Tarım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ilacı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paradoksu</a:t>
            </a:r>
            <a:r>
              <a:rPr lang="en-US" sz="1200" b="0" i="0" kern="1200" dirty="0" smtClean="0">
                <a:solidFill>
                  <a:schemeClr val="tx1"/>
                </a:solidFill>
                <a:effectLst/>
                <a:latin typeface="+mn-lt"/>
                <a:ea typeface="+mn-ea"/>
                <a:cs typeface="+mn-cs"/>
              </a:rPr>
              <a:t> (Pesticide paradox).</a:t>
            </a:r>
          </a:p>
          <a:p>
            <a:r>
              <a:rPr lang="en-US" sz="1200" b="0" i="0" kern="1200" dirty="0" err="1" smtClean="0">
                <a:solidFill>
                  <a:schemeClr val="tx1"/>
                </a:solidFill>
                <a:effectLst/>
                <a:latin typeface="+mn-lt"/>
                <a:ea typeface="+mn-ea"/>
                <a:cs typeface="+mn-cs"/>
              </a:rPr>
              <a:t>Tekrarlayan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aynı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tipteki</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benzer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bulunmasına</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yeni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gizli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kalmasına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olurlar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Dolayısıyla</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koşulları</a:t>
            </a:r>
            <a:r>
              <a:rPr lang="en-US" sz="1200" b="0" i="0" kern="1200" dirty="0" smtClean="0">
                <a:solidFill>
                  <a:schemeClr val="tx1"/>
                </a:solidFill>
                <a:effectLst/>
                <a:latin typeface="+mn-lt"/>
                <a:ea typeface="+mn-ea"/>
                <a:cs typeface="+mn-cs"/>
              </a:rPr>
              <a:t> (test case) </a:t>
            </a:r>
            <a:r>
              <a:rPr lang="en-US" sz="1200" b="0" i="0" kern="1200" dirty="0" err="1" smtClean="0">
                <a:solidFill>
                  <a:schemeClr val="tx1"/>
                </a:solidFill>
                <a:effectLst/>
                <a:latin typeface="+mn-lt"/>
                <a:ea typeface="+mn-ea"/>
                <a:cs typeface="+mn-cs"/>
              </a:rPr>
              <a:t>sürekli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yenilenmeli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revize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edilmelidir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Amacımız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bataklıkta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sivrisinek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avlamak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bataklığı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kurutmak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olmalıdır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6: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içerik</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konu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bağımlıdır</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modül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içeriğine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alanlarına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bakılarak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farklı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tipte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derinlikte</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uygulanmalıdır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7: </a:t>
            </a:r>
            <a:r>
              <a:rPr lang="en-US" sz="1200" b="0" i="0" kern="1200" dirty="0" err="1" smtClean="0">
                <a:solidFill>
                  <a:schemeClr val="tx1"/>
                </a:solidFill>
                <a:effectLst/>
                <a:latin typeface="+mn-lt"/>
                <a:ea typeface="+mn-ea"/>
                <a:cs typeface="+mn-cs"/>
              </a:rPr>
              <a:t>Hatalar</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giderilemez</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esnasında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hatalardan</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arındırıldığı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kalite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standartları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anlamında</a:t>
            </a:r>
            <a:r>
              <a:rPr lang="en-US" sz="1200" b="0" i="0" kern="1200" dirty="0" smtClean="0">
                <a:solidFill>
                  <a:schemeClr val="tx1"/>
                </a:solidFill>
                <a:effectLst/>
                <a:latin typeface="+mn-lt"/>
                <a:ea typeface="+mn-ea"/>
                <a:cs typeface="+mn-cs"/>
              </a:rPr>
              <a:t> son </a:t>
            </a:r>
            <a:r>
              <a:rPr lang="en-US" sz="1200" b="0" i="0" kern="1200" dirty="0" err="1" smtClean="0">
                <a:solidFill>
                  <a:schemeClr val="tx1"/>
                </a:solidFill>
                <a:effectLst/>
                <a:latin typeface="+mn-lt"/>
                <a:ea typeface="+mn-ea"/>
                <a:cs typeface="+mn-cs"/>
              </a:rPr>
              <a:t>kullanıcının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ihtiyaçlarının</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kapsandığı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anlamına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gelmez</a:t>
            </a:r>
            <a:r>
              <a:rPr lang="en-US" sz="1200" b="0" i="0" kern="1200" dirty="0" smtClean="0">
                <a:solidFill>
                  <a:schemeClr val="tx1"/>
                </a:solidFill>
                <a:effectLst/>
                <a:latin typeface="+mn-lt"/>
                <a:ea typeface="+mn-ea"/>
                <a:cs typeface="+mn-cs"/>
              </a:rPr>
              <a:t>.</a:t>
            </a:r>
          </a:p>
          <a:p>
            <a:pPr>
              <a:buFont typeface="+mj-lt"/>
              <a:buNone/>
            </a:pPr>
            <a:endParaRPr lang="tr-TR" b="0" i="0" dirty="0" smtClean="0">
              <a:effectLst/>
              <a:latin typeface="medium-content-serif-font"/>
            </a:endParaRPr>
          </a:p>
          <a:p>
            <a:pPr>
              <a:buFont typeface="+mj-lt"/>
              <a:buNone/>
            </a:pPr>
            <a:endParaRPr lang="en-US" b="0" i="0" dirty="0" smtClean="0">
              <a:effectLst/>
              <a:latin typeface="medium-content-serif-font"/>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18</a:t>
            </a:fld>
            <a:endParaRPr lang="en-US" dirty="0"/>
          </a:p>
        </p:txBody>
      </p:sp>
    </p:spTree>
    <p:extLst>
      <p:ext uri="{BB962C8B-B14F-4D97-AF65-F5344CB8AC3E}">
        <p14:creationId xmlns:p14="http://schemas.microsoft.com/office/powerpoint/2010/main" val="258520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Myth: "Principles are just for reference. I will not use them in practice ."</a:t>
            </a:r>
          </a:p>
          <a:p>
            <a:r>
              <a:rPr lang="en-US" sz="1200" b="0" i="0" kern="1200" dirty="0" smtClean="0">
                <a:solidFill>
                  <a:schemeClr val="tx1"/>
                </a:solidFill>
                <a:effectLst/>
                <a:latin typeface="+mn-lt"/>
                <a:ea typeface="+mn-ea"/>
                <a:cs typeface="+mn-cs"/>
              </a:rPr>
              <a:t>This is so very untrue. Test Principles will help you create an effective</a:t>
            </a:r>
            <a:r>
              <a:rPr lang="en-US" sz="1200" b="0" i="0" u="none" strike="noStrike" kern="1200" dirty="0" smtClean="0">
                <a:solidFill>
                  <a:schemeClr val="tx1"/>
                </a:solidFill>
                <a:effectLst/>
                <a:latin typeface="+mn-lt"/>
                <a:ea typeface="+mn-ea"/>
                <a:cs typeface="+mn-cs"/>
                <a:hlinkClick r:id="rId3"/>
              </a:rPr>
              <a:t> Test Strategy </a:t>
            </a:r>
            <a:r>
              <a:rPr lang="en-US" sz="1200" b="0" i="0" kern="1200" dirty="0" smtClean="0">
                <a:solidFill>
                  <a:schemeClr val="tx1"/>
                </a:solidFill>
                <a:effectLst/>
                <a:latin typeface="+mn-lt"/>
                <a:ea typeface="+mn-ea"/>
                <a:cs typeface="+mn-cs"/>
              </a:rPr>
              <a:t>and draft error catching test cases.</a:t>
            </a:r>
          </a:p>
          <a:p>
            <a:r>
              <a:rPr lang="en-US" sz="1200" b="0" i="0" kern="1200" dirty="0" smtClean="0">
                <a:solidFill>
                  <a:schemeClr val="tx1"/>
                </a:solidFill>
                <a:effectLst/>
                <a:latin typeface="+mn-lt"/>
                <a:ea typeface="+mn-ea"/>
                <a:cs typeface="+mn-cs"/>
              </a:rPr>
              <a:t>But learning testing principles is just like learning to drive for the first time.</a:t>
            </a:r>
          </a:p>
          <a:p>
            <a:r>
              <a:rPr lang="en-US" sz="1200" b="0" i="0" kern="1200" dirty="0" smtClean="0">
                <a:solidFill>
                  <a:schemeClr val="tx1"/>
                </a:solidFill>
                <a:effectLst/>
                <a:latin typeface="+mn-lt"/>
                <a:ea typeface="+mn-ea"/>
                <a:cs typeface="+mn-cs"/>
              </a:rPr>
              <a:t>Initially, while you learn to drive, you pay attention to each and everything like gear shifts, speed, clutch handling, etc. But with experience, you just focus on driving the rest comes naturally. Such that you even hold conversations with other passengers in the car.</a:t>
            </a:r>
          </a:p>
          <a:p>
            <a:r>
              <a:rPr lang="en-US" sz="1200" b="0" i="0" kern="1200" dirty="0" smtClean="0">
                <a:solidFill>
                  <a:schemeClr val="tx1"/>
                </a:solidFill>
                <a:effectLst/>
                <a:latin typeface="+mn-lt"/>
                <a:ea typeface="+mn-ea"/>
                <a:cs typeface="+mn-cs"/>
              </a:rPr>
              <a:t>Same is true for testing principles. Experienced testers have internalized these principles to a level that they apply them even without thinking. Hence the myth that the principles are not used in practice is simply not true.</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19</a:t>
            </a:fld>
            <a:endParaRPr lang="en-US" dirty="0"/>
          </a:p>
        </p:txBody>
      </p:sp>
    </p:spTree>
    <p:extLst>
      <p:ext uri="{BB962C8B-B14F-4D97-AF65-F5344CB8AC3E}">
        <p14:creationId xmlns:p14="http://schemas.microsoft.com/office/powerpoint/2010/main" val="85105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Kalitenin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Getirileri</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Müşteri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memnuniyetinin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Pazar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payının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Karın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Çalışan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memnuniyetinin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Maliyetlerin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azalması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Yüksek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rekabet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gücü</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21</a:t>
            </a:fld>
            <a:endParaRPr lang="en-US" dirty="0"/>
          </a:p>
        </p:txBody>
      </p:sp>
    </p:spTree>
    <p:extLst>
      <p:ext uri="{BB962C8B-B14F-4D97-AF65-F5344CB8AC3E}">
        <p14:creationId xmlns:p14="http://schemas.microsoft.com/office/powerpoint/2010/main" val="2480097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02/08/2020</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02/08/2020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02/08/2020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02/08/2020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02/08/2020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02/08/2020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02/08/2020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02/08/2020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02/08/2020</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www.istqb.org/"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34.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hyperlink" Target="https://github.com/handanyarici/Medipol_SoftwareTesting_2020" TargetMode="External"/><Relationship Id="rId4" Type="http://schemas.openxmlformats.org/officeDocument/2006/relationships/image" Target="../media/image3.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guru99.com/automation-testing.html"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hyperlink" Target="https://www.guru99.com/regression-testing.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tr-TR" dirty="0" smtClean="0">
                <a:solidFill>
                  <a:schemeClr val="bg1"/>
                </a:solidFill>
              </a:rPr>
              <a:t>Yazılım Testi ve Otomasyonu</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tr-TR" dirty="0" smtClean="0">
                <a:solidFill>
                  <a:schemeClr val="bg1"/>
                </a:solidFill>
              </a:rPr>
              <a:t>Handan yarıcı</a:t>
            </a:r>
            <a:endParaRPr lang="en-US" dirty="0">
              <a:solidFill>
                <a:schemeClr val="bg1"/>
              </a:solidFill>
            </a:endParaRPr>
          </a:p>
        </p:txBody>
      </p:sp>
      <p:sp>
        <p:nvSpPr>
          <p:cNvPr id="4"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a:t>
            </a:fld>
            <a:endParaRPr lang="en-US" dirty="0"/>
          </a:p>
        </p:txBody>
      </p:sp>
    </p:spTree>
    <p:extLst>
      <p:ext uri="{BB962C8B-B14F-4D97-AF65-F5344CB8AC3E}">
        <p14:creationId xmlns:p14="http://schemas.microsoft.com/office/powerpoint/2010/main"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123" y="938499"/>
            <a:ext cx="5456862" cy="706964"/>
          </a:xfrm>
        </p:spPr>
        <p:txBody>
          <a:bodyPr/>
          <a:lstStyle/>
          <a:p>
            <a:r>
              <a:rPr lang="tr-TR" dirty="0" smtClean="0"/>
              <a:t>Yazılım Hata Terimleri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10</a:t>
            </a:fld>
            <a:endParaRPr lang="en-US" noProof="0" dirty="0"/>
          </a:p>
        </p:txBody>
      </p:sp>
      <p:sp>
        <p:nvSpPr>
          <p:cNvPr id="4" name="Text Placeholder 3"/>
          <p:cNvSpPr>
            <a:spLocks noGrp="1"/>
          </p:cNvSpPr>
          <p:nvPr>
            <p:ph type="body" sz="quarter" idx="13"/>
          </p:nvPr>
        </p:nvSpPr>
        <p:spPr>
          <a:xfrm>
            <a:off x="1688840" y="2688004"/>
            <a:ext cx="8663700" cy="3477682"/>
          </a:xfrm>
        </p:spPr>
        <p:txBody>
          <a:bodyPr>
            <a:normAutofit fontScale="25000" lnSpcReduction="20000"/>
          </a:bodyPr>
          <a:lstStyle/>
          <a:p>
            <a:pPr algn="l"/>
            <a:r>
              <a:rPr lang="en-US" sz="7200" b="1" dirty="0"/>
              <a:t>Incident:</a:t>
            </a:r>
            <a:r>
              <a:rPr lang="en-US" sz="7200" dirty="0"/>
              <a:t> </a:t>
            </a:r>
            <a:r>
              <a:rPr lang="en-US" sz="7200" dirty="0" err="1"/>
              <a:t>Herhangi</a:t>
            </a:r>
            <a:r>
              <a:rPr lang="en-US" sz="7200" dirty="0"/>
              <a:t> </a:t>
            </a:r>
            <a:r>
              <a:rPr lang="en-US" sz="7200" dirty="0" err="1"/>
              <a:t>bir</a:t>
            </a:r>
            <a:r>
              <a:rPr lang="en-US" sz="7200" dirty="0"/>
              <a:t> </a:t>
            </a:r>
            <a:r>
              <a:rPr lang="en-US" sz="7200" dirty="0" err="1"/>
              <a:t>meydana</a:t>
            </a:r>
            <a:r>
              <a:rPr lang="en-US" sz="7200" dirty="0"/>
              <a:t> </a:t>
            </a:r>
            <a:r>
              <a:rPr lang="en-US" sz="7200" dirty="0" err="1"/>
              <a:t>gelen</a:t>
            </a:r>
            <a:r>
              <a:rPr lang="en-US" sz="7200" dirty="0"/>
              <a:t> </a:t>
            </a:r>
            <a:r>
              <a:rPr lang="en-US" sz="7200" dirty="0" err="1"/>
              <a:t>olan</a:t>
            </a:r>
            <a:r>
              <a:rPr lang="en-US" sz="7200" dirty="0"/>
              <a:t> </a:t>
            </a:r>
            <a:r>
              <a:rPr lang="en-US" sz="7200" dirty="0" err="1"/>
              <a:t>araştırma</a:t>
            </a:r>
            <a:r>
              <a:rPr lang="en-US" sz="7200" dirty="0"/>
              <a:t> </a:t>
            </a:r>
            <a:r>
              <a:rPr lang="en-US" sz="7200" dirty="0" err="1"/>
              <a:t>gerektirir</a:t>
            </a:r>
            <a:r>
              <a:rPr lang="en-US" sz="7200" dirty="0"/>
              <a:t>.</a:t>
            </a:r>
            <a:br>
              <a:rPr lang="en-US" sz="7200" dirty="0"/>
            </a:br>
            <a:r>
              <a:rPr lang="en-US" sz="7200" dirty="0" err="1"/>
              <a:t>Türkçeye</a:t>
            </a:r>
            <a:r>
              <a:rPr lang="en-US" sz="7200" dirty="0"/>
              <a:t> </a:t>
            </a:r>
            <a:r>
              <a:rPr lang="en-US" sz="7200" dirty="0" err="1"/>
              <a:t>genelde</a:t>
            </a:r>
            <a:r>
              <a:rPr lang="en-US" sz="7200" dirty="0"/>
              <a:t> “</a:t>
            </a:r>
            <a:r>
              <a:rPr lang="en-US" sz="7200" dirty="0" err="1"/>
              <a:t>olay</a:t>
            </a:r>
            <a:r>
              <a:rPr lang="en-US" sz="7200" dirty="0"/>
              <a:t>” </a:t>
            </a:r>
            <a:r>
              <a:rPr lang="en-US" sz="7200" dirty="0" err="1"/>
              <a:t>diye</a:t>
            </a:r>
            <a:r>
              <a:rPr lang="en-US" sz="7200" dirty="0"/>
              <a:t> </a:t>
            </a:r>
            <a:r>
              <a:rPr lang="en-US" sz="7200" dirty="0" err="1"/>
              <a:t>çevrilen</a:t>
            </a:r>
            <a:r>
              <a:rPr lang="en-US" sz="7200" dirty="0"/>
              <a:t> “incident” </a:t>
            </a:r>
            <a:r>
              <a:rPr lang="en-US" sz="7200" dirty="0" err="1"/>
              <a:t>kelimesi</a:t>
            </a:r>
            <a:r>
              <a:rPr lang="en-US" sz="7200" dirty="0"/>
              <a:t> </a:t>
            </a:r>
            <a:r>
              <a:rPr lang="en-US" sz="7200" dirty="0" err="1"/>
              <a:t>aslında</a:t>
            </a:r>
            <a:r>
              <a:rPr lang="en-US" sz="7200" dirty="0"/>
              <a:t> </a:t>
            </a:r>
            <a:r>
              <a:rPr lang="en-US" sz="7200" dirty="0" err="1"/>
              <a:t>ortada</a:t>
            </a:r>
            <a:r>
              <a:rPr lang="en-US" sz="7200" dirty="0"/>
              <a:t> </a:t>
            </a:r>
            <a:r>
              <a:rPr lang="en-US" sz="7200" dirty="0" err="1"/>
              <a:t>bir</a:t>
            </a:r>
            <a:r>
              <a:rPr lang="en-US" sz="7200" dirty="0"/>
              <a:t> </a:t>
            </a:r>
            <a:r>
              <a:rPr lang="en-US" sz="7200" dirty="0" err="1"/>
              <a:t>tersliğin</a:t>
            </a:r>
            <a:r>
              <a:rPr lang="en-US" sz="7200" dirty="0"/>
              <a:t>, </a:t>
            </a:r>
            <a:r>
              <a:rPr lang="en-US" sz="7200" dirty="0" err="1"/>
              <a:t>bir</a:t>
            </a:r>
            <a:r>
              <a:rPr lang="en-US" sz="7200" dirty="0"/>
              <a:t> </a:t>
            </a:r>
            <a:r>
              <a:rPr lang="en-US" sz="7200" dirty="0" err="1"/>
              <a:t>sıkıntının</a:t>
            </a:r>
            <a:r>
              <a:rPr lang="en-US" sz="7200" dirty="0"/>
              <a:t> </a:t>
            </a:r>
            <a:r>
              <a:rPr lang="en-US" sz="7200" dirty="0" err="1"/>
              <a:t>olduğunu</a:t>
            </a:r>
            <a:r>
              <a:rPr lang="en-US" sz="7200" dirty="0"/>
              <a:t> ve </a:t>
            </a:r>
            <a:r>
              <a:rPr lang="en-US" sz="7200" dirty="0" err="1"/>
              <a:t>bu</a:t>
            </a:r>
            <a:r>
              <a:rPr lang="en-US" sz="7200" dirty="0"/>
              <a:t> </a:t>
            </a:r>
            <a:r>
              <a:rPr lang="en-US" sz="7200" dirty="0" err="1"/>
              <a:t>olayın</a:t>
            </a:r>
            <a:r>
              <a:rPr lang="en-US" sz="7200" dirty="0"/>
              <a:t>, </a:t>
            </a:r>
            <a:r>
              <a:rPr lang="en-US" sz="7200" dirty="0" err="1"/>
              <a:t>durumun</a:t>
            </a:r>
            <a:r>
              <a:rPr lang="en-US" sz="7200" dirty="0"/>
              <a:t> </a:t>
            </a:r>
            <a:r>
              <a:rPr lang="en-US" sz="7200" dirty="0" err="1"/>
              <a:t>incelenip</a:t>
            </a:r>
            <a:r>
              <a:rPr lang="en-US" sz="7200" dirty="0"/>
              <a:t> </a:t>
            </a:r>
            <a:r>
              <a:rPr lang="en-US" sz="7200" dirty="0" err="1"/>
              <a:t>hata</a:t>
            </a:r>
            <a:r>
              <a:rPr lang="en-US" sz="7200" dirty="0"/>
              <a:t> </a:t>
            </a:r>
            <a:r>
              <a:rPr lang="en-US" sz="7200" dirty="0" err="1"/>
              <a:t>olarak</a:t>
            </a:r>
            <a:r>
              <a:rPr lang="en-US" sz="7200" dirty="0"/>
              <a:t> </a:t>
            </a:r>
            <a:r>
              <a:rPr lang="en-US" sz="7200" dirty="0" err="1"/>
              <a:t>adlandırılıp</a:t>
            </a:r>
            <a:r>
              <a:rPr lang="en-US" sz="7200" dirty="0"/>
              <a:t> </a:t>
            </a:r>
            <a:r>
              <a:rPr lang="en-US" sz="7200" dirty="0" err="1"/>
              <a:t>adlandırılmayacağına</a:t>
            </a:r>
            <a:r>
              <a:rPr lang="en-US" sz="7200" dirty="0"/>
              <a:t> </a:t>
            </a:r>
            <a:r>
              <a:rPr lang="en-US" sz="7200" dirty="0" err="1"/>
              <a:t>karar</a:t>
            </a:r>
            <a:r>
              <a:rPr lang="en-US" sz="7200" dirty="0"/>
              <a:t> </a:t>
            </a:r>
            <a:r>
              <a:rPr lang="en-US" sz="7200" dirty="0" err="1"/>
              <a:t>verilmesi</a:t>
            </a:r>
            <a:r>
              <a:rPr lang="en-US" sz="7200" dirty="0"/>
              <a:t> </a:t>
            </a:r>
            <a:r>
              <a:rPr lang="en-US" sz="7200" dirty="0" err="1"/>
              <a:t>gerektiğini</a:t>
            </a:r>
            <a:r>
              <a:rPr lang="en-US" sz="7200" dirty="0"/>
              <a:t> </a:t>
            </a:r>
            <a:r>
              <a:rPr lang="en-US" sz="7200" dirty="0" err="1"/>
              <a:t>anlatmak</a:t>
            </a:r>
            <a:r>
              <a:rPr lang="en-US" sz="7200" dirty="0"/>
              <a:t> </a:t>
            </a:r>
            <a:r>
              <a:rPr lang="en-US" sz="7200" dirty="0" err="1"/>
              <a:t>için</a:t>
            </a:r>
            <a:r>
              <a:rPr lang="en-US" sz="7200" dirty="0"/>
              <a:t> </a:t>
            </a:r>
            <a:r>
              <a:rPr lang="en-US" sz="7200" dirty="0" err="1"/>
              <a:t>kullanılır</a:t>
            </a:r>
            <a:r>
              <a:rPr lang="en-US" sz="7200" dirty="0" smtClean="0"/>
              <a:t>.</a:t>
            </a:r>
            <a:endParaRPr lang="tr-TR" sz="7200" dirty="0"/>
          </a:p>
          <a:p>
            <a:pPr algn="l"/>
            <a:endParaRPr lang="en-US" sz="7200" dirty="0"/>
          </a:p>
          <a:p>
            <a:pPr algn="l"/>
            <a:r>
              <a:rPr lang="en-US" sz="7200" b="1" dirty="0"/>
              <a:t>Error:</a:t>
            </a:r>
            <a:r>
              <a:rPr lang="en-US" sz="7200" dirty="0"/>
              <a:t> </a:t>
            </a:r>
            <a:r>
              <a:rPr lang="en-US" sz="7200" dirty="0" err="1"/>
              <a:t>Hatalı</a:t>
            </a:r>
            <a:r>
              <a:rPr lang="en-US" sz="7200" dirty="0"/>
              <a:t> </a:t>
            </a:r>
            <a:r>
              <a:rPr lang="en-US" sz="7200" dirty="0" err="1"/>
              <a:t>bir</a:t>
            </a:r>
            <a:r>
              <a:rPr lang="en-US" sz="7200" dirty="0"/>
              <a:t>  </a:t>
            </a:r>
            <a:r>
              <a:rPr lang="en-US" sz="7200" dirty="0" err="1"/>
              <a:t>sonuç</a:t>
            </a:r>
            <a:r>
              <a:rPr lang="en-US" sz="7200" dirty="0"/>
              <a:t> </a:t>
            </a:r>
            <a:r>
              <a:rPr lang="en-US" sz="7200" dirty="0" err="1"/>
              <a:t>üreten</a:t>
            </a:r>
            <a:r>
              <a:rPr lang="en-US" sz="7200" dirty="0"/>
              <a:t> </a:t>
            </a:r>
            <a:r>
              <a:rPr lang="en-US" sz="7200" dirty="0" err="1"/>
              <a:t>insan</a:t>
            </a:r>
            <a:r>
              <a:rPr lang="en-US" sz="7200" dirty="0"/>
              <a:t> </a:t>
            </a:r>
            <a:r>
              <a:rPr lang="en-US" sz="7200" dirty="0" err="1"/>
              <a:t>eylemi</a:t>
            </a:r>
            <a:r>
              <a:rPr lang="en-US" sz="7200" dirty="0" smtClean="0"/>
              <a:t>.</a:t>
            </a:r>
            <a:endParaRPr lang="tr-TR" sz="7200" dirty="0" smtClean="0"/>
          </a:p>
          <a:p>
            <a:pPr algn="l"/>
            <a:r>
              <a:rPr lang="en-US" sz="7200" dirty="0"/>
              <a:t/>
            </a:r>
            <a:br>
              <a:rPr lang="en-US" sz="7200" dirty="0"/>
            </a:br>
            <a:r>
              <a:rPr lang="en-US" sz="7200" b="1" dirty="0" smtClean="0"/>
              <a:t>Bug/defect</a:t>
            </a:r>
            <a:r>
              <a:rPr lang="en-US" sz="7200" b="1" dirty="0"/>
              <a:t>:</a:t>
            </a:r>
            <a:r>
              <a:rPr lang="en-US" sz="7200" dirty="0"/>
              <a:t> </a:t>
            </a:r>
            <a:r>
              <a:rPr lang="en-US" sz="7200" dirty="0" err="1"/>
              <a:t>En</a:t>
            </a:r>
            <a:r>
              <a:rPr lang="en-US" sz="7200" dirty="0"/>
              <a:t> </a:t>
            </a:r>
            <a:r>
              <a:rPr lang="en-US" sz="7200" dirty="0" err="1"/>
              <a:t>genel</a:t>
            </a:r>
            <a:r>
              <a:rPr lang="en-US" sz="7200" dirty="0"/>
              <a:t> </a:t>
            </a:r>
            <a:r>
              <a:rPr lang="en-US" sz="7200" dirty="0" err="1"/>
              <a:t>tanımı</a:t>
            </a:r>
            <a:r>
              <a:rPr lang="en-US" sz="7200" dirty="0"/>
              <a:t> </a:t>
            </a:r>
            <a:r>
              <a:rPr lang="en-US" sz="7200" dirty="0" err="1"/>
              <a:t>ile</a:t>
            </a:r>
            <a:r>
              <a:rPr lang="en-US" sz="7200" dirty="0"/>
              <a:t>  </a:t>
            </a:r>
            <a:r>
              <a:rPr lang="en-US" sz="7200" dirty="0" err="1"/>
              <a:t>sistem</a:t>
            </a:r>
            <a:r>
              <a:rPr lang="en-US" sz="7200" dirty="0"/>
              <a:t> </a:t>
            </a:r>
            <a:r>
              <a:rPr lang="en-US" sz="7200" dirty="0" err="1"/>
              <a:t>hataları</a:t>
            </a:r>
            <a:r>
              <a:rPr lang="en-US" sz="7200" dirty="0"/>
              <a:t>, </a:t>
            </a:r>
            <a:r>
              <a:rPr lang="en-US" sz="7200" dirty="0" err="1"/>
              <a:t>beklenmeyen</a:t>
            </a:r>
            <a:r>
              <a:rPr lang="en-US" sz="7200" dirty="0"/>
              <a:t> </a:t>
            </a:r>
            <a:r>
              <a:rPr lang="en-US" sz="7200" dirty="0" err="1"/>
              <a:t>sonuçlar</a:t>
            </a:r>
            <a:r>
              <a:rPr lang="en-US" sz="7200" dirty="0"/>
              <a:t> </a:t>
            </a:r>
            <a:r>
              <a:rPr lang="en-US" sz="7200" dirty="0" err="1"/>
              <a:t>veya</a:t>
            </a:r>
            <a:r>
              <a:rPr lang="en-US" sz="7200" dirty="0"/>
              <a:t> </a:t>
            </a:r>
            <a:r>
              <a:rPr lang="en-US" sz="7200" dirty="0" err="1"/>
              <a:t>sistemin</a:t>
            </a:r>
            <a:r>
              <a:rPr lang="en-US" sz="7200" dirty="0"/>
              <a:t> </a:t>
            </a:r>
            <a:r>
              <a:rPr lang="en-US" sz="7200" dirty="0" err="1"/>
              <a:t>alışılmadık</a:t>
            </a:r>
            <a:r>
              <a:rPr lang="en-US" sz="7200" dirty="0"/>
              <a:t> </a:t>
            </a:r>
            <a:r>
              <a:rPr lang="en-US" sz="7200" dirty="0" err="1"/>
              <a:t>biçimde</a:t>
            </a:r>
            <a:r>
              <a:rPr lang="en-US" sz="7200" dirty="0"/>
              <a:t> </a:t>
            </a:r>
            <a:r>
              <a:rPr lang="en-US" sz="7200" dirty="0" err="1"/>
              <a:t>çalışması</a:t>
            </a:r>
            <a:r>
              <a:rPr lang="en-US" sz="7200" dirty="0"/>
              <a:t> </a:t>
            </a:r>
            <a:r>
              <a:rPr lang="en-US" sz="7200" dirty="0" err="1"/>
              <a:t>olarak</a:t>
            </a:r>
            <a:r>
              <a:rPr lang="en-US" sz="7200" dirty="0"/>
              <a:t> </a:t>
            </a:r>
            <a:r>
              <a:rPr lang="en-US" sz="7200" dirty="0" err="1"/>
              <a:t>tanımlanabilir</a:t>
            </a:r>
            <a:r>
              <a:rPr lang="en-US" sz="7200" dirty="0" smtClean="0"/>
              <a:t>.</a:t>
            </a:r>
            <a:endParaRPr lang="tr-TR" sz="7200" dirty="0" smtClean="0"/>
          </a:p>
          <a:p>
            <a:pPr algn="l"/>
            <a:endParaRPr lang="en-US" sz="7200" dirty="0"/>
          </a:p>
          <a:p>
            <a:pPr algn="l"/>
            <a:r>
              <a:rPr lang="en-US" sz="7200" b="1" dirty="0"/>
              <a:t>Failure:</a:t>
            </a:r>
            <a:r>
              <a:rPr lang="en-US" sz="7200" dirty="0"/>
              <a:t> </a:t>
            </a:r>
            <a:r>
              <a:rPr lang="en-US" sz="7200" dirty="0" err="1"/>
              <a:t>Sistemin</a:t>
            </a:r>
            <a:r>
              <a:rPr lang="en-US" sz="7200" dirty="0"/>
              <a:t> </a:t>
            </a:r>
            <a:r>
              <a:rPr lang="en-US" sz="7200" dirty="0" err="1"/>
              <a:t>beklenin</a:t>
            </a:r>
            <a:r>
              <a:rPr lang="en-US" sz="7200" dirty="0"/>
              <a:t> </a:t>
            </a:r>
            <a:r>
              <a:rPr lang="en-US" sz="7200" dirty="0" err="1"/>
              <a:t>dışına</a:t>
            </a:r>
            <a:r>
              <a:rPr lang="en-US" sz="7200" dirty="0"/>
              <a:t> </a:t>
            </a:r>
            <a:r>
              <a:rPr lang="en-US" sz="7200" dirty="0" err="1"/>
              <a:t>sapması</a:t>
            </a:r>
            <a:r>
              <a:rPr lang="en-US" sz="7200" dirty="0"/>
              <a:t>.</a:t>
            </a:r>
            <a:r>
              <a:rPr lang="en-US" dirty="0"/>
              <a:t/>
            </a:r>
            <a:br>
              <a:rPr lang="en-US" dirty="0"/>
            </a:br>
            <a:endParaRPr lang="en-US" dirty="0"/>
          </a:p>
        </p:txBody>
      </p:sp>
    </p:spTree>
    <p:extLst>
      <p:ext uri="{BB962C8B-B14F-4D97-AF65-F5344CB8AC3E}">
        <p14:creationId xmlns:p14="http://schemas.microsoft.com/office/powerpoint/2010/main" val="22168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72248" y="940417"/>
            <a:ext cx="3773977" cy="706964"/>
          </a:xfrm>
        </p:spPr>
        <p:txBody>
          <a:bodyPr/>
          <a:lstStyle/>
          <a:p>
            <a:r>
              <a:rPr lang="tr-TR" dirty="0" smtClean="0"/>
              <a:t>Yazılım Hataları</a:t>
            </a:r>
            <a:endParaRPr lang="en-US" dirty="0"/>
          </a:p>
        </p:txBody>
      </p:sp>
      <p:pic>
        <p:nvPicPr>
          <p:cNvPr id="2" name="Picture 1"/>
          <p:cNvPicPr>
            <a:picLocks noChangeAspect="1"/>
          </p:cNvPicPr>
          <p:nvPr/>
        </p:nvPicPr>
        <p:blipFill>
          <a:blip r:embed="rId2"/>
          <a:stretch>
            <a:fillRect/>
          </a:stretch>
        </p:blipFill>
        <p:spPr>
          <a:xfrm>
            <a:off x="2852305" y="2326494"/>
            <a:ext cx="6524452" cy="4437721"/>
          </a:xfrm>
          <a:prstGeom prst="rect">
            <a:avLst/>
          </a:prstGeom>
        </p:spPr>
      </p:pic>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11</a:t>
            </a:fld>
            <a:endParaRPr lang="en-US" dirty="0"/>
          </a:p>
        </p:txBody>
      </p:sp>
    </p:spTree>
    <p:extLst>
      <p:ext uri="{BB962C8B-B14F-4D97-AF65-F5344CB8AC3E}">
        <p14:creationId xmlns:p14="http://schemas.microsoft.com/office/powerpoint/2010/main" val="3918814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217026" y="940417"/>
            <a:ext cx="5029200" cy="706964"/>
          </a:xfrm>
        </p:spPr>
        <p:txBody>
          <a:bodyPr/>
          <a:lstStyle/>
          <a:p>
            <a:r>
              <a:rPr lang="tr-TR" dirty="0" smtClean="0"/>
              <a:t>Büyük Yazılım Hataları</a:t>
            </a:r>
            <a:endParaRPr lang="en-US" dirty="0"/>
          </a:p>
        </p:txBody>
      </p:sp>
      <p:sp>
        <p:nvSpPr>
          <p:cNvPr id="6" name="Rectangle 5"/>
          <p:cNvSpPr/>
          <p:nvPr/>
        </p:nvSpPr>
        <p:spPr>
          <a:xfrm>
            <a:off x="901931" y="2722419"/>
            <a:ext cx="9659390" cy="3539430"/>
          </a:xfrm>
          <a:prstGeom prst="rect">
            <a:avLst/>
          </a:prstGeom>
        </p:spPr>
        <p:txBody>
          <a:bodyPr wrap="square">
            <a:spAutoFit/>
          </a:bodyPr>
          <a:lstStyle/>
          <a:p>
            <a:r>
              <a:rPr lang="en-US" sz="1400" b="1" dirty="0"/>
              <a:t>Ariane 5:</a:t>
            </a:r>
            <a:r>
              <a:rPr lang="en-US" sz="1400" dirty="0"/>
              <a:t>  4 </a:t>
            </a:r>
            <a:r>
              <a:rPr lang="en-US" sz="1400" dirty="0" err="1"/>
              <a:t>Haziran</a:t>
            </a:r>
            <a:r>
              <a:rPr lang="en-US" sz="1400" dirty="0"/>
              <a:t> 1996’da </a:t>
            </a:r>
            <a:r>
              <a:rPr lang="en-US" sz="1400" dirty="0" err="1"/>
              <a:t>Avrupa</a:t>
            </a:r>
            <a:r>
              <a:rPr lang="en-US" sz="1400" dirty="0"/>
              <a:t> </a:t>
            </a:r>
            <a:r>
              <a:rPr lang="en-US" sz="1400" dirty="0" err="1"/>
              <a:t>Hava</a:t>
            </a:r>
            <a:r>
              <a:rPr lang="en-US" sz="1400" dirty="0"/>
              <a:t> </a:t>
            </a:r>
            <a:r>
              <a:rPr lang="en-US" sz="1400" dirty="0" err="1"/>
              <a:t>Ajansının</a:t>
            </a:r>
            <a:r>
              <a:rPr lang="en-US" sz="1400" dirty="0"/>
              <a:t> (ESA) ilk </a:t>
            </a:r>
            <a:r>
              <a:rPr lang="en-US" sz="1400" dirty="0" err="1"/>
              <a:t>roket</a:t>
            </a:r>
            <a:r>
              <a:rPr lang="en-US" sz="1400" dirty="0"/>
              <a:t> </a:t>
            </a:r>
            <a:r>
              <a:rPr lang="en-US" sz="1400" dirty="0" err="1"/>
              <a:t>havalandıktan</a:t>
            </a:r>
            <a:r>
              <a:rPr lang="en-US" sz="1400" dirty="0"/>
              <a:t> </a:t>
            </a:r>
            <a:r>
              <a:rPr lang="en-US" sz="1400" dirty="0" err="1"/>
              <a:t>kısa</a:t>
            </a:r>
            <a:r>
              <a:rPr lang="en-US" sz="1400" dirty="0"/>
              <a:t> </a:t>
            </a:r>
            <a:r>
              <a:rPr lang="en-US" sz="1400" dirty="0" err="1"/>
              <a:t>bir</a:t>
            </a:r>
            <a:r>
              <a:rPr lang="en-US" sz="1400" dirty="0"/>
              <a:t> </a:t>
            </a:r>
            <a:r>
              <a:rPr lang="en-US" sz="1400" dirty="0" err="1"/>
              <a:t>süre</a:t>
            </a:r>
            <a:r>
              <a:rPr lang="en-US" sz="1400" dirty="0"/>
              <a:t> </a:t>
            </a:r>
            <a:r>
              <a:rPr lang="en-US" sz="1400" dirty="0" err="1"/>
              <a:t>sonra</a:t>
            </a:r>
            <a:r>
              <a:rPr lang="en-US" sz="1400" dirty="0"/>
              <a:t> </a:t>
            </a:r>
            <a:r>
              <a:rPr lang="en-US" sz="1400" dirty="0" err="1"/>
              <a:t>düştü</a:t>
            </a:r>
            <a:r>
              <a:rPr lang="en-US" sz="1400" dirty="0"/>
              <a:t>. </a:t>
            </a:r>
            <a:r>
              <a:rPr lang="en-US" sz="1400" dirty="0" err="1"/>
              <a:t>Düşme</a:t>
            </a:r>
            <a:r>
              <a:rPr lang="en-US" sz="1400" dirty="0"/>
              <a:t> </a:t>
            </a:r>
            <a:r>
              <a:rPr lang="en-US" sz="1400" dirty="0" err="1"/>
              <a:t>sebebinin</a:t>
            </a:r>
            <a:r>
              <a:rPr lang="en-US" sz="1400" dirty="0"/>
              <a:t> </a:t>
            </a:r>
            <a:r>
              <a:rPr lang="en-US" sz="1400" dirty="0" err="1"/>
              <a:t>daha</a:t>
            </a:r>
            <a:r>
              <a:rPr lang="en-US" sz="1400" dirty="0"/>
              <a:t> </a:t>
            </a:r>
            <a:r>
              <a:rPr lang="en-US" sz="1400" dirty="0" err="1"/>
              <a:t>sonradan</a:t>
            </a:r>
            <a:r>
              <a:rPr lang="en-US" sz="1400" dirty="0"/>
              <a:t> </a:t>
            </a:r>
            <a:r>
              <a:rPr lang="en-US" sz="1400" dirty="0" err="1"/>
              <a:t>yazılımdaki</a:t>
            </a:r>
            <a:r>
              <a:rPr lang="en-US" sz="1400" dirty="0"/>
              <a:t> </a:t>
            </a:r>
            <a:r>
              <a:rPr lang="en-US" sz="1400" dirty="0" err="1"/>
              <a:t>bir</a:t>
            </a:r>
            <a:r>
              <a:rPr lang="en-US" sz="1400" dirty="0"/>
              <a:t> </a:t>
            </a:r>
            <a:r>
              <a:rPr lang="en-US" sz="1400" dirty="0" err="1"/>
              <a:t>hatadan</a:t>
            </a:r>
            <a:r>
              <a:rPr lang="en-US" sz="1400" dirty="0"/>
              <a:t> </a:t>
            </a:r>
            <a:r>
              <a:rPr lang="en-US" sz="1400" dirty="0" err="1"/>
              <a:t>kaynaklandığı</a:t>
            </a:r>
            <a:r>
              <a:rPr lang="en-US" sz="1400" dirty="0"/>
              <a:t> </a:t>
            </a:r>
            <a:r>
              <a:rPr lang="en-US" sz="1400" dirty="0" err="1"/>
              <a:t>anlaşıldı</a:t>
            </a:r>
            <a:r>
              <a:rPr lang="en-US" sz="1400" dirty="0"/>
              <a:t>. </a:t>
            </a:r>
            <a:r>
              <a:rPr lang="en-US" sz="1400" dirty="0" err="1"/>
              <a:t>Hatanın</a:t>
            </a:r>
            <a:r>
              <a:rPr lang="en-US" sz="1400" dirty="0"/>
              <a:t> 64 bit </a:t>
            </a:r>
            <a:r>
              <a:rPr lang="en-US" sz="1400" dirty="0" err="1"/>
              <a:t>ondalıklı</a:t>
            </a:r>
            <a:r>
              <a:rPr lang="en-US" sz="1400" dirty="0"/>
              <a:t> </a:t>
            </a:r>
            <a:r>
              <a:rPr lang="en-US" sz="1400" dirty="0" err="1"/>
              <a:t>integerın</a:t>
            </a:r>
            <a:r>
              <a:rPr lang="en-US" sz="1400" dirty="0"/>
              <a:t> 16 bit </a:t>
            </a:r>
            <a:r>
              <a:rPr lang="en-US" sz="1400" dirty="0" err="1"/>
              <a:t>işaretli</a:t>
            </a:r>
            <a:r>
              <a:rPr lang="en-US" sz="1400" dirty="0"/>
              <a:t> </a:t>
            </a:r>
            <a:r>
              <a:rPr lang="en-US" sz="1400" dirty="0" err="1"/>
              <a:t>integere</a:t>
            </a:r>
            <a:r>
              <a:rPr lang="en-US" sz="1400" dirty="0"/>
              <a:t> </a:t>
            </a:r>
            <a:r>
              <a:rPr lang="en-US" sz="1400" dirty="0" err="1"/>
              <a:t>dönüştürülürken</a:t>
            </a:r>
            <a:r>
              <a:rPr lang="en-US" sz="1400" dirty="0"/>
              <a:t> </a:t>
            </a:r>
            <a:r>
              <a:rPr lang="en-US" sz="1400" dirty="0" err="1"/>
              <a:t>ondalık</a:t>
            </a:r>
            <a:r>
              <a:rPr lang="en-US" sz="1400" dirty="0"/>
              <a:t> </a:t>
            </a:r>
            <a:r>
              <a:rPr lang="en-US" sz="1400" dirty="0" err="1"/>
              <a:t>kısımda</a:t>
            </a:r>
            <a:r>
              <a:rPr lang="en-US" sz="1400" dirty="0"/>
              <a:t> </a:t>
            </a:r>
            <a:r>
              <a:rPr lang="en-US" sz="1400" dirty="0" err="1"/>
              <a:t>oluşan</a:t>
            </a:r>
            <a:r>
              <a:rPr lang="en-US" sz="1400" dirty="0"/>
              <a:t> </a:t>
            </a:r>
            <a:r>
              <a:rPr lang="en-US" sz="1400" dirty="0" err="1"/>
              <a:t>hatayı</a:t>
            </a:r>
            <a:r>
              <a:rPr lang="en-US" sz="1400" dirty="0"/>
              <a:t> </a:t>
            </a:r>
            <a:r>
              <a:rPr lang="en-US" sz="1400" dirty="0" err="1"/>
              <a:t>kontrol</a:t>
            </a:r>
            <a:r>
              <a:rPr lang="en-US" sz="1400" dirty="0"/>
              <a:t> </a:t>
            </a:r>
            <a:r>
              <a:rPr lang="en-US" sz="1400" dirty="0" err="1"/>
              <a:t>eden</a:t>
            </a:r>
            <a:r>
              <a:rPr lang="en-US" sz="1400" dirty="0"/>
              <a:t> exception handling </a:t>
            </a:r>
            <a:r>
              <a:rPr lang="en-US" sz="1400" dirty="0" err="1"/>
              <a:t>yapısının</a:t>
            </a:r>
            <a:r>
              <a:rPr lang="en-US" sz="1400" dirty="0"/>
              <a:t> </a:t>
            </a:r>
            <a:r>
              <a:rPr lang="en-US" sz="1400" dirty="0" err="1"/>
              <a:t>olmamasından</a:t>
            </a:r>
            <a:r>
              <a:rPr lang="en-US" sz="1400" dirty="0"/>
              <a:t> </a:t>
            </a:r>
            <a:r>
              <a:rPr lang="en-US" sz="1400" dirty="0" err="1"/>
              <a:t>kaynaklandığı</a:t>
            </a:r>
            <a:r>
              <a:rPr lang="en-US" sz="1400" dirty="0"/>
              <a:t> </a:t>
            </a:r>
            <a:r>
              <a:rPr lang="en-US" sz="1400" dirty="0" err="1"/>
              <a:t>anlaşıldı</a:t>
            </a:r>
            <a:r>
              <a:rPr lang="en-US" sz="1400" dirty="0"/>
              <a:t>.</a:t>
            </a:r>
          </a:p>
          <a:p>
            <a:r>
              <a:rPr lang="en-US" sz="1400" b="1" dirty="0"/>
              <a:t>Marine Space Probe to Venus:</a:t>
            </a:r>
            <a:r>
              <a:rPr lang="en-US" sz="1400" dirty="0"/>
              <a:t> 28 </a:t>
            </a:r>
            <a:r>
              <a:rPr lang="en-US" sz="1400" dirty="0" err="1"/>
              <a:t>Temmuz</a:t>
            </a:r>
            <a:r>
              <a:rPr lang="en-US" sz="1400" dirty="0"/>
              <a:t> 1962’de Mariner1 </a:t>
            </a:r>
            <a:r>
              <a:rPr lang="en-US" sz="1400" dirty="0" err="1"/>
              <a:t>isimli</a:t>
            </a:r>
            <a:r>
              <a:rPr lang="en-US" sz="1400" dirty="0"/>
              <a:t> </a:t>
            </a:r>
            <a:r>
              <a:rPr lang="en-US" sz="1400" dirty="0" err="1"/>
              <a:t>hava</a:t>
            </a:r>
            <a:r>
              <a:rPr lang="en-US" sz="1400" dirty="0"/>
              <a:t> </a:t>
            </a:r>
            <a:r>
              <a:rPr lang="en-US" sz="1400" dirty="0" err="1"/>
              <a:t>taşıtın</a:t>
            </a:r>
            <a:r>
              <a:rPr lang="en-US" sz="1400" dirty="0"/>
              <a:t> </a:t>
            </a:r>
            <a:r>
              <a:rPr lang="en-US" sz="1400" dirty="0" err="1"/>
              <a:t>roketinin</a:t>
            </a:r>
            <a:r>
              <a:rPr lang="en-US" sz="1400" dirty="0"/>
              <a:t> </a:t>
            </a:r>
            <a:r>
              <a:rPr lang="en-US" sz="1400" dirty="0" err="1"/>
              <a:t>yönü</a:t>
            </a:r>
            <a:r>
              <a:rPr lang="en-US" sz="1400" dirty="0"/>
              <a:t> </a:t>
            </a:r>
            <a:r>
              <a:rPr lang="en-US" sz="1400" dirty="0" err="1"/>
              <a:t>belirlenen</a:t>
            </a:r>
            <a:r>
              <a:rPr lang="en-US" sz="1400" dirty="0"/>
              <a:t> </a:t>
            </a:r>
            <a:r>
              <a:rPr lang="en-US" sz="1400" dirty="0" err="1"/>
              <a:t>yönden</a:t>
            </a:r>
            <a:r>
              <a:rPr lang="en-US" sz="1400" dirty="0"/>
              <a:t> </a:t>
            </a:r>
            <a:r>
              <a:rPr lang="en-US" sz="1400" dirty="0" err="1"/>
              <a:t>aniden</a:t>
            </a:r>
            <a:r>
              <a:rPr lang="en-US" sz="1400" dirty="0"/>
              <a:t> </a:t>
            </a:r>
            <a:r>
              <a:rPr lang="en-US" sz="1400" dirty="0" err="1"/>
              <a:t>çıkarak</a:t>
            </a:r>
            <a:r>
              <a:rPr lang="en-US" sz="1400" dirty="0"/>
              <a:t> </a:t>
            </a:r>
            <a:r>
              <a:rPr lang="en-US" sz="1400" dirty="0" err="1"/>
              <a:t>tehlikeli</a:t>
            </a:r>
            <a:r>
              <a:rPr lang="en-US" sz="1400" dirty="0"/>
              <a:t> </a:t>
            </a:r>
            <a:r>
              <a:rPr lang="en-US" sz="1400" dirty="0" err="1"/>
              <a:t>yola</a:t>
            </a:r>
            <a:r>
              <a:rPr lang="en-US" sz="1400" dirty="0"/>
              <a:t> </a:t>
            </a:r>
            <a:r>
              <a:rPr lang="en-US" sz="1400" dirty="0" err="1"/>
              <a:t>girdiğinde</a:t>
            </a:r>
            <a:r>
              <a:rPr lang="en-US" sz="1400" dirty="0"/>
              <a:t> </a:t>
            </a:r>
            <a:r>
              <a:rPr lang="en-US" sz="1400" dirty="0" err="1"/>
              <a:t>başka</a:t>
            </a:r>
            <a:r>
              <a:rPr lang="en-US" sz="1400" dirty="0"/>
              <a:t> </a:t>
            </a:r>
            <a:r>
              <a:rPr lang="en-US" sz="1400" dirty="0" err="1"/>
              <a:t>bir</a:t>
            </a:r>
            <a:r>
              <a:rPr lang="en-US" sz="1400" dirty="0"/>
              <a:t> </a:t>
            </a:r>
            <a:r>
              <a:rPr lang="en-US" sz="1400" dirty="0" err="1"/>
              <a:t>roket</a:t>
            </a:r>
            <a:r>
              <a:rPr lang="en-US" sz="1400" dirty="0"/>
              <a:t> </a:t>
            </a:r>
            <a:r>
              <a:rPr lang="en-US" sz="1400" dirty="0" err="1"/>
              <a:t>Atlantik</a:t>
            </a:r>
            <a:r>
              <a:rPr lang="en-US" sz="1400" dirty="0"/>
              <a:t> </a:t>
            </a:r>
            <a:r>
              <a:rPr lang="en-US" sz="1400" dirty="0" err="1"/>
              <a:t>okyanusundan</a:t>
            </a:r>
            <a:r>
              <a:rPr lang="en-US" sz="1400" dirty="0"/>
              <a:t> </a:t>
            </a:r>
            <a:r>
              <a:rPr lang="en-US" sz="1400" dirty="0" err="1"/>
              <a:t>imha</a:t>
            </a:r>
            <a:r>
              <a:rPr lang="en-US" sz="1400" dirty="0"/>
              <a:t> </a:t>
            </a:r>
            <a:r>
              <a:rPr lang="en-US" sz="1400" dirty="0" err="1"/>
              <a:t>etti</a:t>
            </a:r>
            <a:r>
              <a:rPr lang="en-US" sz="1400" dirty="0"/>
              <a:t>. </a:t>
            </a:r>
            <a:r>
              <a:rPr lang="en-US" sz="1400" dirty="0" err="1"/>
              <a:t>Roketin</a:t>
            </a:r>
            <a:r>
              <a:rPr lang="en-US" sz="1400" dirty="0"/>
              <a:t> </a:t>
            </a:r>
            <a:r>
              <a:rPr lang="en-US" sz="1400" dirty="0" err="1"/>
              <a:t>yönündeki</a:t>
            </a:r>
            <a:r>
              <a:rPr lang="en-US" sz="1400" dirty="0"/>
              <a:t> </a:t>
            </a:r>
            <a:r>
              <a:rPr lang="en-US" sz="1400" dirty="0" err="1"/>
              <a:t>değişime</a:t>
            </a:r>
            <a:r>
              <a:rPr lang="en-US" sz="1400" dirty="0"/>
              <a:t> </a:t>
            </a:r>
            <a:r>
              <a:rPr lang="en-US" sz="1400" dirty="0" err="1"/>
              <a:t>neden</a:t>
            </a:r>
            <a:r>
              <a:rPr lang="en-US" sz="1400" dirty="0"/>
              <a:t> </a:t>
            </a:r>
            <a:r>
              <a:rPr lang="en-US" sz="1400" dirty="0" err="1"/>
              <a:t>olan</a:t>
            </a:r>
            <a:r>
              <a:rPr lang="en-US" sz="1400" dirty="0"/>
              <a:t> </a:t>
            </a:r>
            <a:r>
              <a:rPr lang="en-US" sz="1400" dirty="0" err="1"/>
              <a:t>hata</a:t>
            </a:r>
            <a:r>
              <a:rPr lang="en-US" sz="1400" dirty="0"/>
              <a:t>, </a:t>
            </a:r>
            <a:r>
              <a:rPr lang="en-US" sz="1400" dirty="0" err="1"/>
              <a:t>mühendislerin</a:t>
            </a:r>
            <a:r>
              <a:rPr lang="en-US" sz="1400" dirty="0"/>
              <a:t> </a:t>
            </a:r>
            <a:r>
              <a:rPr lang="en-US" sz="1400" dirty="0" err="1"/>
              <a:t>kağıt</a:t>
            </a:r>
            <a:r>
              <a:rPr lang="en-US" sz="1400" dirty="0"/>
              <a:t> </a:t>
            </a:r>
            <a:r>
              <a:rPr lang="en-US" sz="1400" dirty="0" err="1"/>
              <a:t>üzerine</a:t>
            </a:r>
            <a:r>
              <a:rPr lang="en-US" sz="1400" dirty="0"/>
              <a:t> </a:t>
            </a:r>
            <a:r>
              <a:rPr lang="en-US" sz="1400" dirty="0" err="1"/>
              <a:t>yazdıkları</a:t>
            </a:r>
            <a:r>
              <a:rPr lang="en-US" sz="1400" dirty="0"/>
              <a:t> </a:t>
            </a:r>
            <a:r>
              <a:rPr lang="en-US" sz="1400" dirty="0" err="1"/>
              <a:t>formülün</a:t>
            </a:r>
            <a:r>
              <a:rPr lang="en-US" sz="1400" dirty="0"/>
              <a:t> </a:t>
            </a:r>
            <a:r>
              <a:rPr lang="en-US" sz="1400" dirty="0" err="1"/>
              <a:t>koda</a:t>
            </a:r>
            <a:r>
              <a:rPr lang="en-US" sz="1400" dirty="0"/>
              <a:t> </a:t>
            </a:r>
            <a:r>
              <a:rPr lang="en-US" sz="1400" dirty="0" err="1"/>
              <a:t>aktarılırken</a:t>
            </a:r>
            <a:r>
              <a:rPr lang="en-US" sz="1400" dirty="0"/>
              <a:t> </a:t>
            </a:r>
            <a:r>
              <a:rPr lang="en-US" sz="1400" dirty="0" err="1"/>
              <a:t>yanlışlık</a:t>
            </a:r>
            <a:r>
              <a:rPr lang="en-US" sz="1400" dirty="0"/>
              <a:t> </a:t>
            </a:r>
            <a:r>
              <a:rPr lang="en-US" sz="1400" dirty="0" err="1"/>
              <a:t>yapmasından</a:t>
            </a:r>
            <a:r>
              <a:rPr lang="en-US" sz="1400" dirty="0"/>
              <a:t> </a:t>
            </a:r>
            <a:r>
              <a:rPr lang="en-US" sz="1400" dirty="0" err="1"/>
              <a:t>kaynaklanıyordu</a:t>
            </a:r>
            <a:r>
              <a:rPr lang="en-US" sz="1400" dirty="0"/>
              <a:t>.</a:t>
            </a:r>
          </a:p>
          <a:p>
            <a:r>
              <a:rPr lang="en-US" sz="1400" b="1" dirty="0"/>
              <a:t>Hartford Coliseum Collapse:</a:t>
            </a:r>
            <a:r>
              <a:rPr lang="en-US" sz="1400" dirty="0"/>
              <a:t> 1978’de Hartford, </a:t>
            </a:r>
            <a:r>
              <a:rPr lang="en-US" sz="1400" dirty="0" err="1"/>
              <a:t>Connecticut’da</a:t>
            </a:r>
            <a:r>
              <a:rPr lang="en-US" sz="1400" dirty="0"/>
              <a:t> </a:t>
            </a:r>
            <a:r>
              <a:rPr lang="en-US" sz="1400" dirty="0" err="1"/>
              <a:t>bulunan</a:t>
            </a:r>
            <a:r>
              <a:rPr lang="en-US" sz="1400" dirty="0"/>
              <a:t> </a:t>
            </a:r>
            <a:r>
              <a:rPr lang="en-US" sz="1400" dirty="0" err="1"/>
              <a:t>spor</a:t>
            </a:r>
            <a:r>
              <a:rPr lang="en-US" sz="1400" dirty="0"/>
              <a:t> </a:t>
            </a:r>
            <a:r>
              <a:rPr lang="en-US" sz="1400" dirty="0" err="1"/>
              <a:t>salonunun</a:t>
            </a:r>
            <a:r>
              <a:rPr lang="en-US" sz="1400" dirty="0"/>
              <a:t> </a:t>
            </a:r>
            <a:r>
              <a:rPr lang="en-US" sz="1400" dirty="0" err="1"/>
              <a:t>çatısında</a:t>
            </a:r>
            <a:r>
              <a:rPr lang="en-US" sz="1400" dirty="0"/>
              <a:t> </a:t>
            </a:r>
            <a:r>
              <a:rPr lang="en-US" sz="1400" dirty="0" err="1"/>
              <a:t>biriken</a:t>
            </a:r>
            <a:r>
              <a:rPr lang="en-US" sz="1400" dirty="0"/>
              <a:t> </a:t>
            </a:r>
            <a:r>
              <a:rPr lang="en-US" sz="1400" dirty="0" err="1"/>
              <a:t>sulu</a:t>
            </a:r>
            <a:r>
              <a:rPr lang="en-US" sz="1400" dirty="0"/>
              <a:t> </a:t>
            </a:r>
            <a:r>
              <a:rPr lang="en-US" sz="1400" dirty="0" err="1"/>
              <a:t>karın</a:t>
            </a:r>
            <a:r>
              <a:rPr lang="en-US" sz="1400" dirty="0"/>
              <a:t> </a:t>
            </a:r>
            <a:r>
              <a:rPr lang="en-US" sz="1400" dirty="0" err="1"/>
              <a:t>ağırlığı</a:t>
            </a:r>
            <a:r>
              <a:rPr lang="en-US" sz="1400" dirty="0"/>
              <a:t> </a:t>
            </a:r>
            <a:r>
              <a:rPr lang="en-US" sz="1400" dirty="0" err="1"/>
              <a:t>çatının</a:t>
            </a:r>
            <a:r>
              <a:rPr lang="en-US" sz="1400" dirty="0"/>
              <a:t> </a:t>
            </a:r>
            <a:r>
              <a:rPr lang="en-US" sz="1400" dirty="0" err="1"/>
              <a:t>çökmesine</a:t>
            </a:r>
            <a:r>
              <a:rPr lang="en-US" sz="1400" dirty="0"/>
              <a:t> </a:t>
            </a:r>
            <a:r>
              <a:rPr lang="en-US" sz="1400" dirty="0" err="1"/>
              <a:t>neden</a:t>
            </a:r>
            <a:r>
              <a:rPr lang="en-US" sz="1400" dirty="0"/>
              <a:t> </a:t>
            </a:r>
            <a:r>
              <a:rPr lang="en-US" sz="1400" dirty="0" err="1"/>
              <a:t>olmuş</a:t>
            </a:r>
            <a:r>
              <a:rPr lang="en-US" sz="1400" dirty="0"/>
              <a:t>. </a:t>
            </a:r>
            <a:r>
              <a:rPr lang="en-US" sz="1400" dirty="0" err="1"/>
              <a:t>Çökme</a:t>
            </a:r>
            <a:r>
              <a:rPr lang="en-US" sz="1400" dirty="0"/>
              <a:t> </a:t>
            </a:r>
            <a:r>
              <a:rPr lang="en-US" sz="1400" dirty="0" err="1"/>
              <a:t>sebebi</a:t>
            </a:r>
            <a:r>
              <a:rPr lang="en-US" sz="1400" dirty="0"/>
              <a:t> </a:t>
            </a:r>
            <a:r>
              <a:rPr lang="en-US" sz="1400" dirty="0" err="1"/>
              <a:t>projenin</a:t>
            </a:r>
            <a:r>
              <a:rPr lang="en-US" sz="1400" dirty="0"/>
              <a:t> </a:t>
            </a:r>
            <a:r>
              <a:rPr lang="en-US" sz="1400" dirty="0" err="1"/>
              <a:t>hesaplanmasında</a:t>
            </a:r>
            <a:r>
              <a:rPr lang="en-US" sz="1400" dirty="0"/>
              <a:t> </a:t>
            </a:r>
            <a:r>
              <a:rPr lang="en-US" sz="1400" dirty="0" err="1"/>
              <a:t>kullanılan</a:t>
            </a:r>
            <a:r>
              <a:rPr lang="en-US" sz="1400" dirty="0"/>
              <a:t> CAD </a:t>
            </a:r>
            <a:r>
              <a:rPr lang="en-US" sz="1400" dirty="0" err="1"/>
              <a:t>programının</a:t>
            </a:r>
            <a:r>
              <a:rPr lang="en-US" sz="1400" dirty="0"/>
              <a:t> </a:t>
            </a:r>
            <a:r>
              <a:rPr lang="en-US" sz="1400" dirty="0" err="1"/>
              <a:t>çatı</a:t>
            </a:r>
            <a:r>
              <a:rPr lang="en-US" sz="1400" dirty="0"/>
              <a:t> </a:t>
            </a:r>
            <a:r>
              <a:rPr lang="en-US" sz="1400" dirty="0" err="1"/>
              <a:t>yük</a:t>
            </a:r>
            <a:r>
              <a:rPr lang="en-US" sz="1400" dirty="0"/>
              <a:t> </a:t>
            </a:r>
            <a:r>
              <a:rPr lang="en-US" sz="1400" dirty="0" err="1"/>
              <a:t>hesabını</a:t>
            </a:r>
            <a:r>
              <a:rPr lang="en-US" sz="1400" dirty="0"/>
              <a:t> </a:t>
            </a:r>
            <a:r>
              <a:rPr lang="en-US" sz="1400" dirty="0" err="1"/>
              <a:t>yanlış</a:t>
            </a:r>
            <a:r>
              <a:rPr lang="en-US" sz="1400" dirty="0"/>
              <a:t> </a:t>
            </a:r>
            <a:r>
              <a:rPr lang="en-US" sz="1400" dirty="0" err="1"/>
              <a:t>yapmasından</a:t>
            </a:r>
            <a:r>
              <a:rPr lang="en-US" sz="1400" dirty="0"/>
              <a:t> </a:t>
            </a:r>
            <a:r>
              <a:rPr lang="en-US" sz="1400" dirty="0" err="1"/>
              <a:t>kaynaklanıyordu</a:t>
            </a:r>
            <a:r>
              <a:rPr lang="en-US" sz="1400" dirty="0"/>
              <a:t>.</a:t>
            </a:r>
          </a:p>
          <a:p>
            <a:r>
              <a:rPr lang="en-US" sz="1400" b="1" dirty="0"/>
              <a:t>World War III… Almost (1983):</a:t>
            </a:r>
            <a:r>
              <a:rPr lang="en-US" sz="1400" dirty="0"/>
              <a:t> Radar </a:t>
            </a:r>
            <a:r>
              <a:rPr lang="en-US" sz="1400" dirty="0" err="1"/>
              <a:t>sistemi</a:t>
            </a:r>
            <a:r>
              <a:rPr lang="en-US" sz="1400" dirty="0"/>
              <a:t> Amerika </a:t>
            </a:r>
            <a:r>
              <a:rPr lang="en-US" sz="1400" dirty="0" err="1"/>
              <a:t>tarafından</a:t>
            </a:r>
            <a:r>
              <a:rPr lang="en-US" sz="1400" dirty="0"/>
              <a:t> 5 </a:t>
            </a:r>
            <a:r>
              <a:rPr lang="en-US" sz="1400" dirty="0" err="1"/>
              <a:t>adet</a:t>
            </a:r>
            <a:r>
              <a:rPr lang="en-US" sz="1400" dirty="0"/>
              <a:t> </a:t>
            </a:r>
            <a:r>
              <a:rPr lang="en-US" sz="1400" dirty="0" err="1"/>
              <a:t>bazilistik</a:t>
            </a:r>
            <a:r>
              <a:rPr lang="en-US" sz="1400" dirty="0"/>
              <a:t> </a:t>
            </a:r>
            <a:r>
              <a:rPr lang="en-US" sz="1400" dirty="0" err="1"/>
              <a:t>füzesinin</a:t>
            </a:r>
            <a:r>
              <a:rPr lang="en-US" sz="1400" dirty="0"/>
              <a:t> </a:t>
            </a:r>
            <a:r>
              <a:rPr lang="en-US" sz="1400" dirty="0" err="1"/>
              <a:t>üzerlerine</a:t>
            </a:r>
            <a:r>
              <a:rPr lang="en-US" sz="1400" dirty="0"/>
              <a:t> </a:t>
            </a:r>
            <a:r>
              <a:rPr lang="en-US" sz="1400" dirty="0" err="1"/>
              <a:t>gönderildiğini</a:t>
            </a:r>
            <a:r>
              <a:rPr lang="en-US" sz="1400" dirty="0"/>
              <a:t> </a:t>
            </a:r>
            <a:r>
              <a:rPr lang="en-US" sz="1400" dirty="0" err="1"/>
              <a:t>raporlayınca</a:t>
            </a:r>
            <a:r>
              <a:rPr lang="en-US" sz="1400" dirty="0"/>
              <a:t>, </a:t>
            </a:r>
            <a:r>
              <a:rPr lang="en-US" sz="1400" dirty="0" err="1"/>
              <a:t>savunmak</a:t>
            </a:r>
            <a:r>
              <a:rPr lang="en-US" sz="1400" dirty="0"/>
              <a:t> </a:t>
            </a:r>
            <a:r>
              <a:rPr lang="en-US" sz="1400" dirty="0" err="1"/>
              <a:t>amaçlı</a:t>
            </a:r>
            <a:r>
              <a:rPr lang="en-US" sz="1400" dirty="0"/>
              <a:t> </a:t>
            </a:r>
            <a:r>
              <a:rPr lang="en-US" sz="1400" dirty="0" err="1"/>
              <a:t>nükleer</a:t>
            </a:r>
            <a:r>
              <a:rPr lang="en-US" sz="1400" dirty="0"/>
              <a:t> </a:t>
            </a:r>
            <a:r>
              <a:rPr lang="en-US" sz="1400" dirty="0" err="1"/>
              <a:t>füzelerin</a:t>
            </a:r>
            <a:r>
              <a:rPr lang="en-US" sz="1400" dirty="0"/>
              <a:t> </a:t>
            </a:r>
            <a:r>
              <a:rPr lang="en-US" sz="1400" dirty="0" err="1"/>
              <a:t>gönderilmesi</a:t>
            </a:r>
            <a:r>
              <a:rPr lang="en-US" sz="1400" dirty="0"/>
              <a:t> son </a:t>
            </a:r>
            <a:r>
              <a:rPr lang="en-US" sz="1400" dirty="0" err="1"/>
              <a:t>anda</a:t>
            </a:r>
            <a:r>
              <a:rPr lang="en-US" sz="1400" dirty="0"/>
              <a:t> </a:t>
            </a:r>
            <a:r>
              <a:rPr lang="en-US" sz="1400" dirty="0" err="1"/>
              <a:t>iptal</a:t>
            </a:r>
            <a:r>
              <a:rPr lang="en-US" sz="1400" dirty="0"/>
              <a:t> </a:t>
            </a:r>
            <a:r>
              <a:rPr lang="en-US" sz="1400" dirty="0" err="1"/>
              <a:t>edildi</a:t>
            </a:r>
            <a:r>
              <a:rPr lang="en-US" sz="1400" dirty="0"/>
              <a:t>. </a:t>
            </a:r>
            <a:r>
              <a:rPr lang="en-US" sz="1400" dirty="0" err="1"/>
              <a:t>Sorumlu</a:t>
            </a:r>
            <a:r>
              <a:rPr lang="en-US" sz="1400" dirty="0"/>
              <a:t> asker </a:t>
            </a:r>
            <a:r>
              <a:rPr lang="en-US" sz="1400" dirty="0" err="1"/>
              <a:t>Amerika’nın</a:t>
            </a:r>
            <a:r>
              <a:rPr lang="en-US" sz="1400" dirty="0"/>
              <a:t> </a:t>
            </a:r>
            <a:r>
              <a:rPr lang="en-US" sz="1400" dirty="0" err="1"/>
              <a:t>böyle</a:t>
            </a:r>
            <a:r>
              <a:rPr lang="en-US" sz="1400" dirty="0"/>
              <a:t> </a:t>
            </a:r>
            <a:r>
              <a:rPr lang="en-US" sz="1400" dirty="0" err="1"/>
              <a:t>bir</a:t>
            </a:r>
            <a:r>
              <a:rPr lang="en-US" sz="1400" dirty="0"/>
              <a:t> </a:t>
            </a:r>
            <a:r>
              <a:rPr lang="en-US" sz="1400" dirty="0" err="1"/>
              <a:t>saldırıyı</a:t>
            </a:r>
            <a:r>
              <a:rPr lang="en-US" sz="1400" dirty="0"/>
              <a:t> </a:t>
            </a:r>
            <a:r>
              <a:rPr lang="en-US" sz="1400" dirty="0" err="1"/>
              <a:t>yapmak</a:t>
            </a:r>
            <a:r>
              <a:rPr lang="en-US" sz="1400" dirty="0"/>
              <a:t> </a:t>
            </a:r>
            <a:r>
              <a:rPr lang="en-US" sz="1400" dirty="0" err="1"/>
              <a:t>için</a:t>
            </a:r>
            <a:r>
              <a:rPr lang="en-US" sz="1400" dirty="0"/>
              <a:t> 5 </a:t>
            </a:r>
            <a:r>
              <a:rPr lang="en-US" sz="1400" dirty="0" err="1"/>
              <a:t>adet</a:t>
            </a:r>
            <a:r>
              <a:rPr lang="en-US" sz="1400" dirty="0"/>
              <a:t> </a:t>
            </a:r>
            <a:r>
              <a:rPr lang="en-US" sz="1400" dirty="0" err="1"/>
              <a:t>füzeden</a:t>
            </a:r>
            <a:r>
              <a:rPr lang="en-US" sz="1400" dirty="0"/>
              <a:t> </a:t>
            </a:r>
            <a:r>
              <a:rPr lang="en-US" sz="1400" dirty="0" err="1"/>
              <a:t>çok</a:t>
            </a:r>
            <a:r>
              <a:rPr lang="en-US" sz="1400" dirty="0"/>
              <a:t> </a:t>
            </a:r>
            <a:r>
              <a:rPr lang="en-US" sz="1400" dirty="0" err="1"/>
              <a:t>daha</a:t>
            </a:r>
            <a:r>
              <a:rPr lang="en-US" sz="1400" dirty="0"/>
              <a:t> </a:t>
            </a:r>
            <a:r>
              <a:rPr lang="en-US" sz="1400" dirty="0" err="1"/>
              <a:t>fazla</a:t>
            </a:r>
            <a:r>
              <a:rPr lang="en-US" sz="1400" dirty="0"/>
              <a:t> </a:t>
            </a:r>
            <a:r>
              <a:rPr lang="en-US" sz="1400" dirty="0" err="1"/>
              <a:t>füze</a:t>
            </a:r>
            <a:r>
              <a:rPr lang="en-US" sz="1400" dirty="0"/>
              <a:t> </a:t>
            </a:r>
            <a:r>
              <a:rPr lang="en-US" sz="1400" dirty="0" err="1"/>
              <a:t>göndermesi</a:t>
            </a:r>
            <a:r>
              <a:rPr lang="en-US" sz="1400" dirty="0"/>
              <a:t> </a:t>
            </a:r>
            <a:r>
              <a:rPr lang="en-US" sz="1400" dirty="0" err="1"/>
              <a:t>gerektiğini</a:t>
            </a:r>
            <a:r>
              <a:rPr lang="en-US" sz="1400" dirty="0"/>
              <a:t> </a:t>
            </a:r>
            <a:r>
              <a:rPr lang="en-US" sz="1400" dirty="0" err="1"/>
              <a:t>düşünerek</a:t>
            </a:r>
            <a:r>
              <a:rPr lang="en-US" sz="1400" dirty="0"/>
              <a:t> </a:t>
            </a:r>
            <a:r>
              <a:rPr lang="en-US" sz="1400" dirty="0" err="1"/>
              <a:t>savunma</a:t>
            </a:r>
            <a:r>
              <a:rPr lang="en-US" sz="1400" dirty="0"/>
              <a:t> </a:t>
            </a:r>
            <a:r>
              <a:rPr lang="en-US" sz="1400" dirty="0" err="1"/>
              <a:t>füzelerinden</a:t>
            </a:r>
            <a:r>
              <a:rPr lang="en-US" sz="1400" dirty="0"/>
              <a:t> </a:t>
            </a:r>
            <a:r>
              <a:rPr lang="en-US" sz="1400" dirty="0" err="1"/>
              <a:t>vazgeçti</a:t>
            </a:r>
            <a:r>
              <a:rPr lang="en-US" sz="1400" dirty="0"/>
              <a:t>. </a:t>
            </a:r>
            <a:r>
              <a:rPr lang="en-US" sz="1400" dirty="0" err="1"/>
              <a:t>Hata</a:t>
            </a:r>
            <a:r>
              <a:rPr lang="en-US" sz="1400" dirty="0"/>
              <a:t> </a:t>
            </a:r>
            <a:r>
              <a:rPr lang="en-US" sz="1400" dirty="0" err="1"/>
              <a:t>radarın</a:t>
            </a:r>
            <a:r>
              <a:rPr lang="en-US" sz="1400" dirty="0"/>
              <a:t> </a:t>
            </a:r>
            <a:r>
              <a:rPr lang="en-US" sz="1400" dirty="0" err="1"/>
              <a:t>filtrelemesini</a:t>
            </a:r>
            <a:r>
              <a:rPr lang="en-US" sz="1400" dirty="0"/>
              <a:t> </a:t>
            </a:r>
            <a:r>
              <a:rPr lang="en-US" sz="1400" dirty="0" err="1"/>
              <a:t>yapan</a:t>
            </a:r>
            <a:r>
              <a:rPr lang="en-US" sz="1400" dirty="0"/>
              <a:t> </a:t>
            </a:r>
            <a:r>
              <a:rPr lang="en-US" sz="1400" dirty="0" err="1"/>
              <a:t>kodda</a:t>
            </a:r>
            <a:r>
              <a:rPr lang="en-US" sz="1400" dirty="0"/>
              <a:t> </a:t>
            </a:r>
            <a:r>
              <a:rPr lang="en-US" sz="1400" dirty="0" err="1"/>
              <a:t>olduğu</a:t>
            </a:r>
            <a:r>
              <a:rPr lang="en-US" sz="1400" dirty="0"/>
              <a:t> </a:t>
            </a:r>
            <a:r>
              <a:rPr lang="en-US" sz="1400" dirty="0" err="1"/>
              <a:t>anlaşıldı</a:t>
            </a:r>
            <a:r>
              <a:rPr lang="en-US" sz="1400" dirty="0"/>
              <a:t>, </a:t>
            </a:r>
            <a:r>
              <a:rPr lang="en-US" sz="1400" dirty="0" err="1"/>
              <a:t>güneş</a:t>
            </a:r>
            <a:r>
              <a:rPr lang="en-US" sz="1400" dirty="0"/>
              <a:t> </a:t>
            </a:r>
            <a:r>
              <a:rPr lang="en-US" sz="1400" dirty="0" err="1"/>
              <a:t>ışığı</a:t>
            </a:r>
            <a:r>
              <a:rPr lang="en-US" sz="1400" dirty="0"/>
              <a:t> </a:t>
            </a:r>
            <a:r>
              <a:rPr lang="en-US" sz="1400" dirty="0" err="1"/>
              <a:t>yansımasının</a:t>
            </a:r>
            <a:r>
              <a:rPr lang="en-US" sz="1400" dirty="0"/>
              <a:t> </a:t>
            </a:r>
            <a:r>
              <a:rPr lang="en-US" sz="1400" dirty="0" err="1"/>
              <a:t>formüle</a:t>
            </a:r>
            <a:r>
              <a:rPr lang="en-US" sz="1400" dirty="0"/>
              <a:t> </a:t>
            </a:r>
            <a:r>
              <a:rPr lang="en-US" sz="1400" dirty="0" err="1"/>
              <a:t>dahil</a:t>
            </a:r>
            <a:r>
              <a:rPr lang="en-US" sz="1400" dirty="0"/>
              <a:t> </a:t>
            </a:r>
            <a:r>
              <a:rPr lang="en-US" sz="1400" dirty="0" err="1"/>
              <a:t>edilmemiş</a:t>
            </a:r>
            <a:r>
              <a:rPr lang="en-US" sz="1400" dirty="0"/>
              <a:t>.</a:t>
            </a:r>
          </a:p>
        </p:txBody>
      </p:sp>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12</a:t>
            </a:fld>
            <a:endParaRPr lang="en-US" dirty="0"/>
          </a:p>
        </p:txBody>
      </p:sp>
    </p:spTree>
    <p:extLst>
      <p:ext uri="{BB962C8B-B14F-4D97-AF65-F5344CB8AC3E}">
        <p14:creationId xmlns:p14="http://schemas.microsoft.com/office/powerpoint/2010/main" val="4150927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845555" y="948730"/>
            <a:ext cx="2876045" cy="706964"/>
          </a:xfrm>
        </p:spPr>
        <p:txBody>
          <a:bodyPr/>
          <a:lstStyle/>
          <a:p>
            <a:r>
              <a:rPr lang="tr-TR" dirty="0" smtClean="0"/>
              <a:t>Test Nedir?</a:t>
            </a:r>
            <a:endParaRPr lang="en-US" dirty="0"/>
          </a:p>
        </p:txBody>
      </p:sp>
      <p:sp>
        <p:nvSpPr>
          <p:cNvPr id="2" name="Rectangle 1"/>
          <p:cNvSpPr/>
          <p:nvPr/>
        </p:nvSpPr>
        <p:spPr>
          <a:xfrm>
            <a:off x="681643" y="2621018"/>
            <a:ext cx="10673541" cy="3693319"/>
          </a:xfrm>
          <a:prstGeom prst="rect">
            <a:avLst/>
          </a:prstGeom>
        </p:spPr>
        <p:txBody>
          <a:bodyPr wrap="square">
            <a:spAutoFit/>
          </a:bodyPr>
          <a:lstStyle/>
          <a:p>
            <a:pPr marL="285750" indent="-285750">
              <a:buFont typeface="Arial" panose="020B0604020202020204" pitchFamily="34" charset="0"/>
              <a:buChar char="•"/>
            </a:pPr>
            <a:r>
              <a:rPr lang="en-US" dirty="0"/>
              <a:t>Test, </a:t>
            </a:r>
            <a:r>
              <a:rPr lang="en-US" dirty="0" err="1"/>
              <a:t>ürünün</a:t>
            </a:r>
            <a:r>
              <a:rPr lang="en-US" dirty="0"/>
              <a:t> </a:t>
            </a:r>
            <a:r>
              <a:rPr lang="en-US" dirty="0" err="1"/>
              <a:t>beklenilen</a:t>
            </a:r>
            <a:r>
              <a:rPr lang="en-US" dirty="0"/>
              <a:t> </a:t>
            </a:r>
            <a:r>
              <a:rPr lang="en-US" dirty="0" err="1"/>
              <a:t>seviyede</a:t>
            </a:r>
            <a:r>
              <a:rPr lang="en-US" dirty="0"/>
              <a:t> </a:t>
            </a:r>
            <a:r>
              <a:rPr lang="en-US" dirty="0" err="1"/>
              <a:t>olduğunu</a:t>
            </a:r>
            <a:r>
              <a:rPr lang="en-US" dirty="0"/>
              <a:t> </a:t>
            </a:r>
            <a:r>
              <a:rPr lang="en-US" dirty="0" err="1"/>
              <a:t>belirlemek</a:t>
            </a:r>
            <a:r>
              <a:rPr lang="en-US" dirty="0"/>
              <a:t>, </a:t>
            </a:r>
            <a:r>
              <a:rPr lang="en-US" dirty="0" err="1"/>
              <a:t>değilse</a:t>
            </a:r>
            <a:r>
              <a:rPr lang="en-US" dirty="0"/>
              <a:t> de </a:t>
            </a:r>
            <a:r>
              <a:rPr lang="en-US" dirty="0" err="1"/>
              <a:t>istenilen</a:t>
            </a:r>
            <a:r>
              <a:rPr lang="en-US" dirty="0"/>
              <a:t> </a:t>
            </a:r>
            <a:r>
              <a:rPr lang="en-US" dirty="0" err="1"/>
              <a:t>ölçüye</a:t>
            </a:r>
            <a:r>
              <a:rPr lang="en-US" dirty="0"/>
              <a:t> </a:t>
            </a:r>
            <a:r>
              <a:rPr lang="en-US" dirty="0" err="1"/>
              <a:t>gelmesini</a:t>
            </a:r>
            <a:r>
              <a:rPr lang="en-US" dirty="0"/>
              <a:t> </a:t>
            </a:r>
            <a:r>
              <a:rPr lang="en-US" dirty="0" err="1"/>
              <a:t>sağlamak</a:t>
            </a:r>
            <a:r>
              <a:rPr lang="en-US" dirty="0"/>
              <a:t> </a:t>
            </a:r>
            <a:r>
              <a:rPr lang="en-US" dirty="0" err="1"/>
              <a:t>için</a:t>
            </a:r>
            <a:r>
              <a:rPr lang="en-US" dirty="0"/>
              <a:t> </a:t>
            </a:r>
            <a:r>
              <a:rPr lang="en-US" dirty="0" err="1"/>
              <a:t>kullanılan</a:t>
            </a:r>
            <a:r>
              <a:rPr lang="en-US" dirty="0"/>
              <a:t>, </a:t>
            </a:r>
            <a:r>
              <a:rPr lang="en-US" dirty="0" err="1"/>
              <a:t>belirli</a:t>
            </a:r>
            <a:r>
              <a:rPr lang="en-US" dirty="0"/>
              <a:t> </a:t>
            </a:r>
            <a:r>
              <a:rPr lang="en-US" dirty="0" err="1"/>
              <a:t>birtakım</a:t>
            </a:r>
            <a:r>
              <a:rPr lang="en-US" dirty="0"/>
              <a:t> </a:t>
            </a:r>
            <a:r>
              <a:rPr lang="en-US" dirty="0" err="1"/>
              <a:t>kurallar</a:t>
            </a:r>
            <a:r>
              <a:rPr lang="en-US" dirty="0"/>
              <a:t> </a:t>
            </a:r>
            <a:r>
              <a:rPr lang="en-US" dirty="0" err="1"/>
              <a:t>dahilinde</a:t>
            </a:r>
            <a:r>
              <a:rPr lang="en-US" dirty="0"/>
              <a:t> </a:t>
            </a:r>
            <a:r>
              <a:rPr lang="en-US" dirty="0" err="1"/>
              <a:t>işletilen</a:t>
            </a:r>
            <a:r>
              <a:rPr lang="en-US" dirty="0"/>
              <a:t> </a:t>
            </a:r>
            <a:r>
              <a:rPr lang="en-US" dirty="0" err="1"/>
              <a:t>bir</a:t>
            </a:r>
            <a:r>
              <a:rPr lang="en-US" dirty="0"/>
              <a:t> </a:t>
            </a:r>
            <a:r>
              <a:rPr lang="en-US" dirty="0" err="1"/>
              <a:t>süreçtir</a:t>
            </a:r>
            <a:r>
              <a:rPr lang="en-US" dirty="0" smtClean="0"/>
              <a:t>.</a:t>
            </a:r>
            <a:endParaRPr lang="tr-TR" dirty="0" smtClean="0"/>
          </a:p>
          <a:p>
            <a:endParaRPr lang="tr-TR" dirty="0"/>
          </a:p>
          <a:p>
            <a:pPr marL="285750" indent="-285750">
              <a:buFont typeface="Arial" panose="020B0604020202020204" pitchFamily="34" charset="0"/>
              <a:buChar char="•"/>
            </a:pPr>
            <a:r>
              <a:rPr lang="en-US" dirty="0" err="1" smtClean="0"/>
              <a:t>Yazılım</a:t>
            </a:r>
            <a:r>
              <a:rPr lang="en-US" dirty="0" smtClean="0"/>
              <a:t> </a:t>
            </a:r>
            <a:r>
              <a:rPr lang="en-US" dirty="0" err="1"/>
              <a:t>testi</a:t>
            </a:r>
            <a:r>
              <a:rPr lang="en-US" dirty="0"/>
              <a:t>, </a:t>
            </a:r>
            <a:r>
              <a:rPr lang="en-US" dirty="0" err="1"/>
              <a:t>bir</a:t>
            </a:r>
            <a:r>
              <a:rPr lang="en-US" dirty="0"/>
              <a:t> </a:t>
            </a:r>
            <a:r>
              <a:rPr lang="en-US" dirty="0" err="1"/>
              <a:t>sistem</a:t>
            </a:r>
            <a:r>
              <a:rPr lang="en-US" dirty="0"/>
              <a:t> </a:t>
            </a:r>
            <a:r>
              <a:rPr lang="en-US" dirty="0" err="1"/>
              <a:t>veya</a:t>
            </a:r>
            <a:r>
              <a:rPr lang="en-US" dirty="0"/>
              <a:t> </a:t>
            </a:r>
            <a:r>
              <a:rPr lang="en-US" dirty="0" err="1"/>
              <a:t>uygulamanın</a:t>
            </a:r>
            <a:r>
              <a:rPr lang="en-US" dirty="0"/>
              <a:t> </a:t>
            </a:r>
            <a:r>
              <a:rPr lang="en-US" dirty="0" err="1"/>
              <a:t>denetlenebilir</a:t>
            </a:r>
            <a:r>
              <a:rPr lang="en-US" dirty="0"/>
              <a:t> </a:t>
            </a:r>
            <a:r>
              <a:rPr lang="en-US" dirty="0" err="1"/>
              <a:t>koşullar</a:t>
            </a:r>
            <a:r>
              <a:rPr lang="en-US" dirty="0"/>
              <a:t> </a:t>
            </a:r>
            <a:r>
              <a:rPr lang="en-US" dirty="0" err="1"/>
              <a:t>altında</a:t>
            </a:r>
            <a:r>
              <a:rPr lang="en-US" dirty="0"/>
              <a:t> </a:t>
            </a:r>
            <a:r>
              <a:rPr lang="en-US" dirty="0" err="1"/>
              <a:t>işletilmesi</a:t>
            </a:r>
            <a:r>
              <a:rPr lang="en-US" dirty="0"/>
              <a:t> (</a:t>
            </a:r>
            <a:r>
              <a:rPr lang="en-US" dirty="0" err="1"/>
              <a:t>veya</a:t>
            </a:r>
            <a:r>
              <a:rPr lang="en-US" dirty="0"/>
              <a:t> </a:t>
            </a:r>
            <a:r>
              <a:rPr lang="en-US" dirty="0" err="1"/>
              <a:t>çalıştırılması</a:t>
            </a:r>
            <a:r>
              <a:rPr lang="en-US" dirty="0"/>
              <a:t>) ve </a:t>
            </a:r>
            <a:r>
              <a:rPr lang="en-US" dirty="0" err="1"/>
              <a:t>elde</a:t>
            </a:r>
            <a:r>
              <a:rPr lang="en-US" dirty="0"/>
              <a:t> </a:t>
            </a:r>
            <a:r>
              <a:rPr lang="en-US" dirty="0" err="1"/>
              <a:t>edilen</a:t>
            </a:r>
            <a:r>
              <a:rPr lang="en-US" dirty="0"/>
              <a:t> </a:t>
            </a:r>
            <a:r>
              <a:rPr lang="en-US" dirty="0" err="1"/>
              <a:t>sonuçların</a:t>
            </a:r>
            <a:r>
              <a:rPr lang="en-US" dirty="0"/>
              <a:t> </a:t>
            </a:r>
            <a:r>
              <a:rPr lang="en-US" dirty="0" err="1"/>
              <a:t>değerlendirilmesidir</a:t>
            </a:r>
            <a:r>
              <a:rPr lang="en-US" dirty="0"/>
              <a:t>. </a:t>
            </a:r>
            <a:r>
              <a:rPr lang="en-US" dirty="0" err="1"/>
              <a:t>Denetlenebilir</a:t>
            </a:r>
            <a:r>
              <a:rPr lang="en-US" dirty="0"/>
              <a:t> </a:t>
            </a:r>
            <a:r>
              <a:rPr lang="en-US" dirty="0" err="1"/>
              <a:t>koşulların</a:t>
            </a:r>
            <a:r>
              <a:rPr lang="en-US" dirty="0"/>
              <a:t> hem normal hem de </a:t>
            </a:r>
            <a:r>
              <a:rPr lang="en-US" dirty="0" err="1"/>
              <a:t>anormal</a:t>
            </a:r>
            <a:r>
              <a:rPr lang="en-US" dirty="0"/>
              <a:t> </a:t>
            </a:r>
            <a:r>
              <a:rPr lang="en-US" dirty="0" err="1"/>
              <a:t>koşulları</a:t>
            </a:r>
            <a:r>
              <a:rPr lang="en-US" dirty="0"/>
              <a:t> </a:t>
            </a:r>
            <a:r>
              <a:rPr lang="en-US" dirty="0" err="1"/>
              <a:t>kapsaması</a:t>
            </a:r>
            <a:r>
              <a:rPr lang="en-US" dirty="0"/>
              <a:t> </a:t>
            </a:r>
            <a:r>
              <a:rPr lang="en-US" dirty="0" err="1"/>
              <a:t>gerekir</a:t>
            </a:r>
            <a:r>
              <a:rPr lang="en-US" dirty="0"/>
              <a:t>.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en-US" dirty="0" err="1"/>
              <a:t>Testin</a:t>
            </a:r>
            <a:r>
              <a:rPr lang="en-US" dirty="0"/>
              <a:t> </a:t>
            </a:r>
            <a:r>
              <a:rPr lang="en-US" dirty="0" err="1"/>
              <a:t>hedefleri</a:t>
            </a:r>
            <a:r>
              <a:rPr lang="en-US" dirty="0"/>
              <a:t> </a:t>
            </a:r>
            <a:r>
              <a:rPr lang="en-US" dirty="0" err="1"/>
              <a:t>aşağıdaki</a:t>
            </a:r>
            <a:r>
              <a:rPr lang="en-US" dirty="0"/>
              <a:t> </a:t>
            </a:r>
            <a:r>
              <a:rPr lang="en-US" dirty="0" err="1"/>
              <a:t>gibi</a:t>
            </a:r>
            <a:r>
              <a:rPr lang="en-US" dirty="0"/>
              <a:t> </a:t>
            </a:r>
            <a:r>
              <a:rPr lang="en-US" dirty="0" err="1"/>
              <a:t>olabilir</a:t>
            </a:r>
            <a:r>
              <a:rPr lang="en-US" dirty="0"/>
              <a:t>: </a:t>
            </a:r>
          </a:p>
          <a:p>
            <a:r>
              <a:rPr lang="en-US" dirty="0"/>
              <a:t> </a:t>
            </a:r>
            <a:r>
              <a:rPr lang="en-US" dirty="0" err="1"/>
              <a:t>Hataları</a:t>
            </a:r>
            <a:r>
              <a:rPr lang="en-US" dirty="0"/>
              <a:t> </a:t>
            </a:r>
            <a:r>
              <a:rPr lang="en-US" dirty="0" err="1"/>
              <a:t>bulma</a:t>
            </a:r>
            <a:r>
              <a:rPr lang="en-US" dirty="0"/>
              <a:t> </a:t>
            </a:r>
          </a:p>
          <a:p>
            <a:r>
              <a:rPr lang="en-US" dirty="0"/>
              <a:t> </a:t>
            </a:r>
            <a:r>
              <a:rPr lang="en-US" dirty="0" err="1"/>
              <a:t>Kalite</a:t>
            </a:r>
            <a:r>
              <a:rPr lang="en-US" dirty="0"/>
              <a:t> </a:t>
            </a:r>
            <a:r>
              <a:rPr lang="en-US" dirty="0" err="1"/>
              <a:t>seviyesi</a:t>
            </a:r>
            <a:r>
              <a:rPr lang="en-US" dirty="0"/>
              <a:t> </a:t>
            </a:r>
            <a:r>
              <a:rPr lang="en-US" dirty="0" err="1"/>
              <a:t>hakkında</a:t>
            </a:r>
            <a:r>
              <a:rPr lang="en-US" dirty="0"/>
              <a:t> </a:t>
            </a:r>
            <a:r>
              <a:rPr lang="en-US" dirty="0" err="1"/>
              <a:t>güven</a:t>
            </a:r>
            <a:r>
              <a:rPr lang="en-US" dirty="0"/>
              <a:t> </a:t>
            </a:r>
            <a:r>
              <a:rPr lang="en-US" dirty="0" err="1"/>
              <a:t>kazanma</a:t>
            </a:r>
            <a:r>
              <a:rPr lang="en-US" dirty="0"/>
              <a:t> </a:t>
            </a:r>
          </a:p>
          <a:p>
            <a:r>
              <a:rPr lang="en-US" dirty="0"/>
              <a:t> </a:t>
            </a:r>
            <a:r>
              <a:rPr lang="en-US" dirty="0" err="1"/>
              <a:t>Karar</a:t>
            </a:r>
            <a:r>
              <a:rPr lang="en-US" dirty="0"/>
              <a:t> </a:t>
            </a:r>
            <a:r>
              <a:rPr lang="en-US" dirty="0" err="1"/>
              <a:t>verme</a:t>
            </a:r>
            <a:r>
              <a:rPr lang="en-US" dirty="0"/>
              <a:t> </a:t>
            </a:r>
            <a:r>
              <a:rPr lang="en-US" dirty="0" err="1"/>
              <a:t>için</a:t>
            </a:r>
            <a:r>
              <a:rPr lang="en-US" dirty="0"/>
              <a:t> </a:t>
            </a:r>
            <a:r>
              <a:rPr lang="en-US" dirty="0" err="1"/>
              <a:t>bilgi</a:t>
            </a:r>
            <a:r>
              <a:rPr lang="en-US" dirty="0"/>
              <a:t> </a:t>
            </a:r>
            <a:r>
              <a:rPr lang="en-US" dirty="0" err="1"/>
              <a:t>sağlama</a:t>
            </a:r>
            <a:r>
              <a:rPr lang="en-US" dirty="0"/>
              <a:t> </a:t>
            </a:r>
          </a:p>
          <a:p>
            <a:r>
              <a:rPr lang="en-US" dirty="0"/>
              <a:t> </a:t>
            </a:r>
            <a:r>
              <a:rPr lang="en-US" dirty="0" err="1"/>
              <a:t>Hataları</a:t>
            </a:r>
            <a:r>
              <a:rPr lang="en-US" dirty="0"/>
              <a:t> </a:t>
            </a:r>
            <a:r>
              <a:rPr lang="en-US" dirty="0" err="1"/>
              <a:t>önleme</a:t>
            </a:r>
            <a:r>
              <a:rPr lang="en-US" dirty="0"/>
              <a:t> </a:t>
            </a:r>
          </a:p>
          <a:p>
            <a:pPr marL="285750" indent="-285750">
              <a:buFont typeface="Arial" panose="020B0604020202020204" pitchFamily="34" charset="0"/>
              <a:buChar char="•"/>
            </a:pP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13</a:t>
            </a:fld>
            <a:endParaRPr lang="en-US" dirty="0"/>
          </a:p>
        </p:txBody>
      </p:sp>
    </p:spTree>
    <p:extLst>
      <p:ext uri="{BB962C8B-B14F-4D97-AF65-F5344CB8AC3E}">
        <p14:creationId xmlns:p14="http://schemas.microsoft.com/office/powerpoint/2010/main" val="88556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587" y="934203"/>
            <a:ext cx="8761413" cy="706964"/>
          </a:xfrm>
        </p:spPr>
        <p:txBody>
          <a:bodyPr/>
          <a:lstStyle/>
          <a:p>
            <a:r>
              <a:rPr lang="tr-TR" dirty="0" smtClean="0"/>
              <a:t>Sürecin neresindeyiz?</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14</a:t>
            </a:fld>
            <a:endParaRPr lang="en-US" noProof="0" dirty="0"/>
          </a:p>
        </p:txBody>
      </p:sp>
      <p:pic>
        <p:nvPicPr>
          <p:cNvPr id="5" name="Picture 4"/>
          <p:cNvPicPr>
            <a:picLocks noChangeAspect="1"/>
          </p:cNvPicPr>
          <p:nvPr/>
        </p:nvPicPr>
        <p:blipFill>
          <a:blip r:embed="rId2"/>
          <a:stretch>
            <a:fillRect/>
          </a:stretch>
        </p:blipFill>
        <p:spPr>
          <a:xfrm>
            <a:off x="2554339" y="2279641"/>
            <a:ext cx="7222708" cy="4471570"/>
          </a:xfrm>
          <a:prstGeom prst="rect">
            <a:avLst/>
          </a:prstGeom>
        </p:spPr>
      </p:pic>
    </p:spTree>
    <p:extLst>
      <p:ext uri="{BB962C8B-B14F-4D97-AF65-F5344CB8AC3E}">
        <p14:creationId xmlns:p14="http://schemas.microsoft.com/office/powerpoint/2010/main" val="1671283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917762" y="6008898"/>
            <a:ext cx="8761413" cy="706964"/>
          </a:xfrm>
        </p:spPr>
        <p:txBody>
          <a:bodyPr/>
          <a:lstStyle/>
          <a:p>
            <a:r>
              <a:rPr lang="en-US" b="1" dirty="0">
                <a:solidFill>
                  <a:schemeClr val="tx1"/>
                </a:solidFill>
                <a:hlinkClick r:id="rId3"/>
              </a:rPr>
              <a:t>https://www.istqb.org/</a:t>
            </a:r>
            <a:endParaRPr lang="en-US" b="1" dirty="0">
              <a:solidFill>
                <a:schemeClr val="tx1"/>
              </a:solidFill>
            </a:endParaRPr>
          </a:p>
        </p:txBody>
      </p:sp>
      <p:pic>
        <p:nvPicPr>
          <p:cNvPr id="1026" name="Picture 2" descr="https://www.guru99.com/images/stories/SoftwareTestingSkill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4" y="2408447"/>
            <a:ext cx="5943600" cy="360045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15</a:t>
            </a:fld>
            <a:endParaRPr lang="en-US" dirty="0"/>
          </a:p>
        </p:txBody>
      </p:sp>
      <p:sp>
        <p:nvSpPr>
          <p:cNvPr id="5" name="Title 3">
            <a:extLst>
              <a:ext uri="{FF2B5EF4-FFF2-40B4-BE49-F238E27FC236}">
                <a16:creationId xmlns:a16="http://schemas.microsoft.com/office/drawing/2014/main" id="{E98DCA46-603B-4178-8707-30E192CE6B8D}"/>
              </a:ext>
            </a:extLst>
          </p:cNvPr>
          <p:cNvSpPr txBox="1">
            <a:spLocks/>
          </p:cNvSpPr>
          <p:nvPr/>
        </p:nvSpPr>
        <p:spPr bwMode="gray">
          <a:xfrm>
            <a:off x="2864202" y="994519"/>
            <a:ext cx="7067824"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smtClean="0"/>
              <a:t>Yazılım Test Uzmanı/Mühendisi</a:t>
            </a:r>
            <a:endParaRPr lang="en-US" dirty="0"/>
          </a:p>
        </p:txBody>
      </p:sp>
    </p:spTree>
    <p:extLst>
      <p:ext uri="{BB962C8B-B14F-4D97-AF65-F5344CB8AC3E}">
        <p14:creationId xmlns:p14="http://schemas.microsoft.com/office/powerpoint/2010/main" val="4011318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497753" y="948730"/>
            <a:ext cx="5363613" cy="706964"/>
          </a:xfrm>
        </p:spPr>
        <p:txBody>
          <a:bodyPr/>
          <a:lstStyle/>
          <a:p>
            <a:r>
              <a:rPr lang="tr-TR" dirty="0" smtClean="0"/>
              <a:t>Test Neden Gereklidir?</a:t>
            </a:r>
            <a:endParaRPr lang="en-US" dirty="0"/>
          </a:p>
        </p:txBody>
      </p:sp>
      <p:sp>
        <p:nvSpPr>
          <p:cNvPr id="2" name="Rectangle 1"/>
          <p:cNvSpPr/>
          <p:nvPr/>
        </p:nvSpPr>
        <p:spPr>
          <a:xfrm>
            <a:off x="548640" y="2876309"/>
            <a:ext cx="9659390" cy="3139321"/>
          </a:xfrm>
          <a:prstGeom prst="rect">
            <a:avLst/>
          </a:prstGeom>
        </p:spPr>
        <p:txBody>
          <a:bodyPr wrap="square">
            <a:spAutoFit/>
          </a:bodyPr>
          <a:lstStyle/>
          <a:p>
            <a:pPr lvl="1">
              <a:buFont typeface="Arial" panose="020B0604020202020204" pitchFamily="34" charset="0"/>
              <a:buChar char="•"/>
            </a:pPr>
            <a:r>
              <a:rPr lang="en-US" dirty="0" err="1" smtClean="0"/>
              <a:t>İnsanlar</a:t>
            </a:r>
            <a:r>
              <a:rPr lang="en-US" dirty="0" smtClean="0"/>
              <a:t> </a:t>
            </a:r>
            <a:r>
              <a:rPr lang="en-US" dirty="0" err="1"/>
              <a:t>hata</a:t>
            </a:r>
            <a:r>
              <a:rPr lang="en-US" dirty="0"/>
              <a:t> </a:t>
            </a:r>
            <a:r>
              <a:rPr lang="en-US" dirty="0" err="1"/>
              <a:t>yaparlar</a:t>
            </a:r>
            <a:r>
              <a:rPr lang="en-US" dirty="0"/>
              <a:t>, </a:t>
            </a:r>
            <a:r>
              <a:rPr lang="en-US" dirty="0" err="1"/>
              <a:t>bu</a:t>
            </a:r>
            <a:r>
              <a:rPr lang="en-US" dirty="0"/>
              <a:t> </a:t>
            </a:r>
            <a:r>
              <a:rPr lang="en-US" dirty="0" err="1"/>
              <a:t>hatalar</a:t>
            </a:r>
            <a:r>
              <a:rPr lang="en-US" dirty="0"/>
              <a:t> </a:t>
            </a:r>
            <a:r>
              <a:rPr lang="en-US" dirty="0" err="1"/>
              <a:t>kodda</a:t>
            </a:r>
            <a:r>
              <a:rPr lang="en-US" dirty="0"/>
              <a:t>, </a:t>
            </a:r>
            <a:r>
              <a:rPr lang="en-US" dirty="0" err="1"/>
              <a:t>yazılımda</a:t>
            </a:r>
            <a:r>
              <a:rPr lang="en-US" dirty="0"/>
              <a:t>, </a:t>
            </a:r>
            <a:r>
              <a:rPr lang="en-US" dirty="0" err="1"/>
              <a:t>sistemde</a:t>
            </a:r>
            <a:r>
              <a:rPr lang="en-US" dirty="0"/>
              <a:t> </a:t>
            </a:r>
            <a:r>
              <a:rPr lang="en-US" dirty="0" err="1"/>
              <a:t>ya</a:t>
            </a:r>
            <a:r>
              <a:rPr lang="en-US" dirty="0"/>
              <a:t> da </a:t>
            </a:r>
            <a:r>
              <a:rPr lang="en-US" dirty="0" err="1"/>
              <a:t>dokümanda</a:t>
            </a:r>
            <a:r>
              <a:rPr lang="en-US" dirty="0"/>
              <a:t> defect </a:t>
            </a:r>
            <a:r>
              <a:rPr lang="en-US" dirty="0" err="1"/>
              <a:t>oluşturur</a:t>
            </a:r>
            <a:r>
              <a:rPr lang="en-US" dirty="0"/>
              <a:t>.</a:t>
            </a:r>
          </a:p>
          <a:p>
            <a:pPr lvl="1">
              <a:buFont typeface="Arial" panose="020B0604020202020204" pitchFamily="34" charset="0"/>
              <a:buChar char="•"/>
            </a:pPr>
            <a:r>
              <a:rPr lang="en-US" dirty="0"/>
              <a:t>Defect </a:t>
            </a:r>
            <a:r>
              <a:rPr lang="en-US" dirty="0" err="1"/>
              <a:t>olan</a:t>
            </a:r>
            <a:r>
              <a:rPr lang="en-US" dirty="0"/>
              <a:t> </a:t>
            </a:r>
            <a:r>
              <a:rPr lang="en-US" dirty="0" err="1"/>
              <a:t>kod</a:t>
            </a:r>
            <a:r>
              <a:rPr lang="en-US" dirty="0"/>
              <a:t> </a:t>
            </a:r>
            <a:r>
              <a:rPr lang="en-US" dirty="0" err="1"/>
              <a:t>çalıştırıldığında</a:t>
            </a:r>
            <a:r>
              <a:rPr lang="en-US" dirty="0"/>
              <a:t> </a:t>
            </a:r>
            <a:r>
              <a:rPr lang="en-US" dirty="0" err="1"/>
              <a:t>sistem</a:t>
            </a:r>
            <a:r>
              <a:rPr lang="en-US" dirty="0"/>
              <a:t> </a:t>
            </a:r>
            <a:r>
              <a:rPr lang="en-US" dirty="0" err="1"/>
              <a:t>beklenen</a:t>
            </a:r>
            <a:r>
              <a:rPr lang="en-US" dirty="0"/>
              <a:t> </a:t>
            </a:r>
            <a:r>
              <a:rPr lang="en-US" dirty="0" err="1"/>
              <a:t>fonksiyonları</a:t>
            </a:r>
            <a:r>
              <a:rPr lang="en-US" dirty="0"/>
              <a:t> </a:t>
            </a:r>
            <a:r>
              <a:rPr lang="en-US" dirty="0" err="1"/>
              <a:t>gerçekleştiremez</a:t>
            </a:r>
            <a:r>
              <a:rPr lang="en-US" dirty="0"/>
              <a:t> ve </a:t>
            </a:r>
            <a:r>
              <a:rPr lang="en-US" dirty="0" err="1"/>
              <a:t>başarısız</a:t>
            </a:r>
            <a:r>
              <a:rPr lang="en-US" dirty="0"/>
              <a:t> </a:t>
            </a:r>
            <a:r>
              <a:rPr lang="en-US" dirty="0" err="1"/>
              <a:t>olur</a:t>
            </a:r>
            <a:r>
              <a:rPr lang="en-US" dirty="0" smtClean="0"/>
              <a:t>.</a:t>
            </a:r>
            <a:endParaRPr lang="tr-TR" dirty="0" smtClean="0"/>
          </a:p>
          <a:p>
            <a:pPr lvl="1">
              <a:buFont typeface="Arial" panose="020B0604020202020204" pitchFamily="34" charset="0"/>
              <a:buChar char="•"/>
            </a:pPr>
            <a:endParaRPr lang="en-US" dirty="0"/>
          </a:p>
          <a:p>
            <a:r>
              <a:rPr lang="tr-TR" dirty="0" smtClean="0"/>
              <a:t>	</a:t>
            </a:r>
            <a:r>
              <a:rPr lang="en-US" dirty="0" smtClean="0"/>
              <a:t>Bu </a:t>
            </a:r>
            <a:r>
              <a:rPr lang="en-US" dirty="0" err="1"/>
              <a:t>sebeplerden</a:t>
            </a:r>
            <a:r>
              <a:rPr lang="en-US" dirty="0"/>
              <a:t> </a:t>
            </a:r>
            <a:r>
              <a:rPr lang="en-US" dirty="0" err="1"/>
              <a:t>dolayı</a:t>
            </a:r>
            <a:r>
              <a:rPr lang="en-US" dirty="0" smtClean="0"/>
              <a:t>;</a:t>
            </a:r>
            <a:endParaRPr lang="tr-TR" dirty="0" smtClean="0"/>
          </a:p>
          <a:p>
            <a:endParaRPr lang="en-US" dirty="0"/>
          </a:p>
          <a:p>
            <a:pPr lvl="1">
              <a:buFont typeface="Arial" panose="020B0604020202020204" pitchFamily="34" charset="0"/>
              <a:buChar char="•"/>
            </a:pPr>
            <a:r>
              <a:rPr lang="en-US" dirty="0" err="1"/>
              <a:t>Müşteriye</a:t>
            </a:r>
            <a:r>
              <a:rPr lang="en-US" dirty="0"/>
              <a:t> </a:t>
            </a:r>
            <a:r>
              <a:rPr lang="en-US" dirty="0" err="1"/>
              <a:t>sunmadan</a:t>
            </a:r>
            <a:r>
              <a:rPr lang="en-US" dirty="0"/>
              <a:t> </a:t>
            </a:r>
            <a:r>
              <a:rPr lang="en-US" dirty="0" err="1"/>
              <a:t>önce</a:t>
            </a:r>
            <a:r>
              <a:rPr lang="en-US" dirty="0"/>
              <a:t> </a:t>
            </a:r>
            <a:r>
              <a:rPr lang="en-US" dirty="0" err="1"/>
              <a:t>ürün</a:t>
            </a:r>
            <a:r>
              <a:rPr lang="en-US" dirty="0"/>
              <a:t> </a:t>
            </a:r>
            <a:r>
              <a:rPr lang="en-US" dirty="0" err="1"/>
              <a:t>kalitesinden</a:t>
            </a:r>
            <a:r>
              <a:rPr lang="en-US" dirty="0"/>
              <a:t> </a:t>
            </a:r>
            <a:r>
              <a:rPr lang="en-US" dirty="0" err="1"/>
              <a:t>emin</a:t>
            </a:r>
            <a:r>
              <a:rPr lang="en-US" dirty="0"/>
              <a:t> </a:t>
            </a:r>
            <a:r>
              <a:rPr lang="en-US" dirty="0" err="1"/>
              <a:t>olmak</a:t>
            </a:r>
            <a:r>
              <a:rPr lang="en-US" dirty="0"/>
              <a:t>,</a:t>
            </a:r>
          </a:p>
          <a:p>
            <a:pPr lvl="1">
              <a:buFont typeface="Arial" panose="020B0604020202020204" pitchFamily="34" charset="0"/>
              <a:buChar char="•"/>
            </a:pPr>
            <a:r>
              <a:rPr lang="en-US" dirty="0" err="1"/>
              <a:t>Yeniden</a:t>
            </a:r>
            <a:r>
              <a:rPr lang="en-US" dirty="0"/>
              <a:t> </a:t>
            </a:r>
            <a:r>
              <a:rPr lang="en-US" dirty="0" err="1"/>
              <a:t>çalışma</a:t>
            </a:r>
            <a:r>
              <a:rPr lang="en-US" dirty="0"/>
              <a:t> (</a:t>
            </a:r>
            <a:r>
              <a:rPr lang="en-US" dirty="0" err="1"/>
              <a:t>düzeltme</a:t>
            </a:r>
            <a:r>
              <a:rPr lang="en-US" dirty="0"/>
              <a:t>) ve </a:t>
            </a:r>
            <a:r>
              <a:rPr lang="en-US" dirty="0" err="1"/>
              <a:t>geliştirme</a:t>
            </a:r>
            <a:r>
              <a:rPr lang="en-US" dirty="0"/>
              <a:t> </a:t>
            </a:r>
            <a:r>
              <a:rPr lang="en-US" dirty="0" err="1"/>
              <a:t>masraflarını</a:t>
            </a:r>
            <a:r>
              <a:rPr lang="en-US" dirty="0"/>
              <a:t> </a:t>
            </a:r>
            <a:r>
              <a:rPr lang="en-US" dirty="0" err="1"/>
              <a:t>azaltmak</a:t>
            </a:r>
            <a:r>
              <a:rPr lang="en-US" dirty="0"/>
              <a:t>,</a:t>
            </a:r>
          </a:p>
          <a:p>
            <a:pPr lvl="1">
              <a:buFont typeface="Arial" panose="020B0604020202020204" pitchFamily="34" charset="0"/>
              <a:buChar char="•"/>
            </a:pPr>
            <a:r>
              <a:rPr lang="en-US" dirty="0" err="1"/>
              <a:t>Geliştirme</a:t>
            </a:r>
            <a:r>
              <a:rPr lang="en-US" dirty="0"/>
              <a:t> </a:t>
            </a:r>
            <a:r>
              <a:rPr lang="en-US" dirty="0" err="1"/>
              <a:t>işleminin</a:t>
            </a:r>
            <a:r>
              <a:rPr lang="en-US" dirty="0"/>
              <a:t> </a:t>
            </a:r>
            <a:r>
              <a:rPr lang="en-US" dirty="0" err="1"/>
              <a:t>erken</a:t>
            </a:r>
            <a:r>
              <a:rPr lang="en-US" dirty="0"/>
              <a:t> </a:t>
            </a:r>
            <a:r>
              <a:rPr lang="en-US" dirty="0" err="1"/>
              <a:t>aşamalarında</a:t>
            </a:r>
            <a:r>
              <a:rPr lang="en-US" dirty="0"/>
              <a:t> </a:t>
            </a:r>
            <a:r>
              <a:rPr lang="en-US" dirty="0" err="1"/>
              <a:t>yanlışları</a:t>
            </a:r>
            <a:r>
              <a:rPr lang="en-US" dirty="0"/>
              <a:t> </a:t>
            </a:r>
            <a:r>
              <a:rPr lang="en-US" dirty="0" err="1"/>
              <a:t>saptayarak</a:t>
            </a:r>
            <a:r>
              <a:rPr lang="en-US" dirty="0"/>
              <a:t> </a:t>
            </a:r>
            <a:r>
              <a:rPr lang="en-US" dirty="0" err="1"/>
              <a:t>ileri</a:t>
            </a:r>
            <a:r>
              <a:rPr lang="en-US" dirty="0"/>
              <a:t> </a:t>
            </a:r>
            <a:r>
              <a:rPr lang="en-US" dirty="0" err="1"/>
              <a:t>aşamalara</a:t>
            </a:r>
            <a:r>
              <a:rPr lang="en-US" dirty="0"/>
              <a:t> </a:t>
            </a:r>
            <a:r>
              <a:rPr lang="en-US" dirty="0" err="1"/>
              <a:t>yayılmasını</a:t>
            </a:r>
            <a:r>
              <a:rPr lang="en-US" dirty="0"/>
              <a:t> </a:t>
            </a:r>
            <a:r>
              <a:rPr lang="en-US" dirty="0" err="1"/>
              <a:t>önlemek</a:t>
            </a:r>
            <a:r>
              <a:rPr lang="en-US" dirty="0"/>
              <a:t>, </a:t>
            </a:r>
            <a:r>
              <a:rPr lang="en-US" dirty="0" err="1"/>
              <a:t>böylece</a:t>
            </a:r>
            <a:r>
              <a:rPr lang="en-US" dirty="0"/>
              <a:t> zaman ve </a:t>
            </a:r>
            <a:r>
              <a:rPr lang="en-US" dirty="0" err="1"/>
              <a:t>maliyetten</a:t>
            </a:r>
            <a:r>
              <a:rPr lang="en-US" dirty="0"/>
              <a:t> </a:t>
            </a:r>
            <a:r>
              <a:rPr lang="en-US" dirty="0" err="1"/>
              <a:t>tasarruf</a:t>
            </a:r>
            <a:r>
              <a:rPr lang="en-US" dirty="0"/>
              <a:t> </a:t>
            </a:r>
            <a:r>
              <a:rPr lang="en-US" dirty="0" err="1"/>
              <a:t>sağlamak</a:t>
            </a:r>
            <a:endParaRPr lang="en-US" b="0" i="0" dirty="0">
              <a:effectLst/>
            </a:endParaRPr>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16</a:t>
            </a:fld>
            <a:endParaRPr lang="en-US" dirty="0"/>
          </a:p>
        </p:txBody>
      </p:sp>
    </p:spTree>
    <p:extLst>
      <p:ext uri="{BB962C8B-B14F-4D97-AF65-F5344CB8AC3E}">
        <p14:creationId xmlns:p14="http://schemas.microsoft.com/office/powerpoint/2010/main" val="911219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880338" y="966421"/>
            <a:ext cx="4771293" cy="706964"/>
          </a:xfrm>
        </p:spPr>
        <p:txBody>
          <a:bodyPr/>
          <a:lstStyle/>
          <a:p>
            <a:r>
              <a:rPr lang="tr-TR" dirty="0" smtClean="0"/>
              <a:t>ISTQB Test </a:t>
            </a:r>
            <a:r>
              <a:rPr lang="tr-TR" dirty="0" smtClean="0"/>
              <a:t>Prensipleri</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17</a:t>
            </a:fld>
            <a:endParaRPr lang="en-US" dirty="0"/>
          </a:p>
        </p:txBody>
      </p:sp>
      <p:sp>
        <p:nvSpPr>
          <p:cNvPr id="3" name="Rectangle 2"/>
          <p:cNvSpPr/>
          <p:nvPr/>
        </p:nvSpPr>
        <p:spPr>
          <a:xfrm>
            <a:off x="199291" y="2153153"/>
            <a:ext cx="12133385" cy="4524315"/>
          </a:xfrm>
          <a:prstGeom prst="rect">
            <a:avLst/>
          </a:prstGeom>
        </p:spPr>
        <p:txBody>
          <a:bodyPr wrap="square">
            <a:spAutoFit/>
          </a:bodyPr>
          <a:lstStyle/>
          <a:p>
            <a:endParaRPr lang="en-US" sz="1600" dirty="0">
              <a:solidFill>
                <a:srgbClr val="000000"/>
              </a:solidFill>
              <a:latin typeface="Century Gothic (Body)"/>
            </a:endParaRPr>
          </a:p>
          <a:p>
            <a:r>
              <a:rPr lang="en-US" sz="1600" b="1" dirty="0">
                <a:solidFill>
                  <a:srgbClr val="000000"/>
                </a:solidFill>
                <a:latin typeface="Century Gothic (Body)"/>
              </a:rPr>
              <a:t>1. </a:t>
            </a:r>
            <a:r>
              <a:rPr lang="en-US" sz="1600" b="1" dirty="0" err="1">
                <a:solidFill>
                  <a:srgbClr val="000000"/>
                </a:solidFill>
                <a:latin typeface="Century Gothic (Body)"/>
              </a:rPr>
              <a:t>Testin</a:t>
            </a:r>
            <a:r>
              <a:rPr lang="en-US" sz="1600" b="1" dirty="0">
                <a:solidFill>
                  <a:srgbClr val="000000"/>
                </a:solidFill>
                <a:latin typeface="Century Gothic (Body)"/>
              </a:rPr>
              <a:t> </a:t>
            </a:r>
            <a:r>
              <a:rPr lang="en-US" sz="1600" b="1" dirty="0" err="1">
                <a:solidFill>
                  <a:srgbClr val="000000"/>
                </a:solidFill>
                <a:latin typeface="Century Gothic (Body)"/>
              </a:rPr>
              <a:t>amacı</a:t>
            </a:r>
            <a:r>
              <a:rPr lang="en-US" sz="1600" b="1" dirty="0">
                <a:solidFill>
                  <a:srgbClr val="000000"/>
                </a:solidFill>
                <a:latin typeface="Century Gothic (Body)"/>
              </a:rPr>
              <a:t>, </a:t>
            </a:r>
            <a:r>
              <a:rPr lang="en-US" sz="1600" b="1" dirty="0" err="1">
                <a:solidFill>
                  <a:srgbClr val="000000"/>
                </a:solidFill>
                <a:latin typeface="Century Gothic (Body)"/>
              </a:rPr>
              <a:t>yazılımda</a:t>
            </a:r>
            <a:r>
              <a:rPr lang="en-US" sz="1600" b="1" dirty="0">
                <a:solidFill>
                  <a:srgbClr val="000000"/>
                </a:solidFill>
                <a:latin typeface="Century Gothic (Body)"/>
              </a:rPr>
              <a:t> </a:t>
            </a:r>
            <a:r>
              <a:rPr lang="en-US" sz="1600" b="1" dirty="0" err="1">
                <a:solidFill>
                  <a:srgbClr val="000000"/>
                </a:solidFill>
                <a:latin typeface="Century Gothic (Body)"/>
              </a:rPr>
              <a:t>hataların</a:t>
            </a:r>
            <a:r>
              <a:rPr lang="en-US" sz="1600" b="1" dirty="0">
                <a:solidFill>
                  <a:srgbClr val="000000"/>
                </a:solidFill>
                <a:latin typeface="Century Gothic (Body)"/>
              </a:rPr>
              <a:t> </a:t>
            </a:r>
            <a:r>
              <a:rPr lang="en-US" sz="1600" b="1" dirty="0" err="1">
                <a:solidFill>
                  <a:srgbClr val="000000"/>
                </a:solidFill>
                <a:latin typeface="Century Gothic (Body)"/>
              </a:rPr>
              <a:t>olduğunu</a:t>
            </a:r>
            <a:r>
              <a:rPr lang="en-US" sz="1600" b="1" dirty="0">
                <a:solidFill>
                  <a:srgbClr val="000000"/>
                </a:solidFill>
                <a:latin typeface="Century Gothic (Body)"/>
              </a:rPr>
              <a:t> </a:t>
            </a:r>
            <a:r>
              <a:rPr lang="en-US" sz="1600" b="1" dirty="0" err="1">
                <a:solidFill>
                  <a:srgbClr val="000000"/>
                </a:solidFill>
                <a:latin typeface="Century Gothic (Body)"/>
              </a:rPr>
              <a:t>göstermektir</a:t>
            </a:r>
            <a:r>
              <a:rPr lang="en-US" sz="1600" b="1" dirty="0">
                <a:solidFill>
                  <a:srgbClr val="000000"/>
                </a:solidFill>
                <a:latin typeface="Century Gothic (Body)"/>
              </a:rPr>
              <a:t>; </a:t>
            </a:r>
            <a:r>
              <a:rPr lang="en-US" sz="1600" b="1" dirty="0" err="1">
                <a:solidFill>
                  <a:srgbClr val="000000"/>
                </a:solidFill>
                <a:latin typeface="Century Gothic (Body)"/>
              </a:rPr>
              <a:t>yazılımda</a:t>
            </a:r>
            <a:r>
              <a:rPr lang="en-US" sz="1600" b="1" dirty="0">
                <a:solidFill>
                  <a:srgbClr val="000000"/>
                </a:solidFill>
                <a:latin typeface="Century Gothic (Body)"/>
              </a:rPr>
              <a:t> </a:t>
            </a:r>
            <a:r>
              <a:rPr lang="en-US" sz="1600" b="1" dirty="0" err="1">
                <a:solidFill>
                  <a:srgbClr val="000000"/>
                </a:solidFill>
                <a:latin typeface="Century Gothic (Body)"/>
              </a:rPr>
              <a:t>hata</a:t>
            </a:r>
            <a:r>
              <a:rPr lang="en-US" sz="1600" b="1" dirty="0">
                <a:solidFill>
                  <a:srgbClr val="000000"/>
                </a:solidFill>
                <a:latin typeface="Century Gothic (Body)"/>
              </a:rPr>
              <a:t> </a:t>
            </a:r>
            <a:r>
              <a:rPr lang="en-US" sz="1600" b="1" dirty="0" err="1">
                <a:solidFill>
                  <a:srgbClr val="000000"/>
                </a:solidFill>
                <a:latin typeface="Century Gothic (Body)"/>
              </a:rPr>
              <a:t>kalmadığını</a:t>
            </a:r>
            <a:r>
              <a:rPr lang="en-US" sz="1600" b="1" dirty="0">
                <a:solidFill>
                  <a:srgbClr val="000000"/>
                </a:solidFill>
                <a:latin typeface="Century Gothic (Body)"/>
              </a:rPr>
              <a:t> </a:t>
            </a:r>
            <a:r>
              <a:rPr lang="en-US" sz="1600" b="1" dirty="0" err="1">
                <a:solidFill>
                  <a:srgbClr val="000000"/>
                </a:solidFill>
                <a:latin typeface="Century Gothic (Body)"/>
              </a:rPr>
              <a:t>ispatlamak</a:t>
            </a:r>
            <a:r>
              <a:rPr lang="en-US" sz="1600" b="1" dirty="0">
                <a:solidFill>
                  <a:srgbClr val="000000"/>
                </a:solidFill>
                <a:latin typeface="Century Gothic (Body)"/>
              </a:rPr>
              <a:t> </a:t>
            </a:r>
            <a:r>
              <a:rPr lang="en-US" sz="1600" b="1" dirty="0" err="1">
                <a:solidFill>
                  <a:srgbClr val="000000"/>
                </a:solidFill>
                <a:latin typeface="Century Gothic (Body)"/>
              </a:rPr>
              <a:t>değildir</a:t>
            </a:r>
            <a:r>
              <a:rPr lang="en-US" sz="1600" b="1" dirty="0">
                <a:solidFill>
                  <a:srgbClr val="000000"/>
                </a:solidFill>
                <a:latin typeface="Century Gothic (Body)"/>
              </a:rPr>
              <a:t> </a:t>
            </a:r>
          </a:p>
          <a:p>
            <a:r>
              <a:rPr lang="en-US" sz="1600" dirty="0" smtClean="0">
                <a:solidFill>
                  <a:srgbClr val="000000"/>
                </a:solidFill>
                <a:latin typeface="Century Gothic (Body)"/>
              </a:rPr>
              <a:t>Test </a:t>
            </a:r>
            <a:r>
              <a:rPr lang="en-US" sz="1600" dirty="0" err="1">
                <a:solidFill>
                  <a:srgbClr val="000000"/>
                </a:solidFill>
                <a:latin typeface="Century Gothic (Body)"/>
              </a:rPr>
              <a:t>aktiviteleri</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a:t>
            </a:r>
            <a:r>
              <a:rPr lang="en-US" sz="1600" dirty="0" err="1">
                <a:solidFill>
                  <a:srgbClr val="000000"/>
                </a:solidFill>
                <a:latin typeface="Century Gothic (Body)"/>
              </a:rPr>
              <a:t>hatalar</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edilebilir</a:t>
            </a:r>
            <a:r>
              <a:rPr lang="en-US" sz="1600" dirty="0">
                <a:solidFill>
                  <a:srgbClr val="000000"/>
                </a:solidFill>
                <a:latin typeface="Century Gothic (Body)"/>
              </a:rPr>
              <a:t> </a:t>
            </a:r>
            <a:r>
              <a:rPr lang="en-US" sz="1600" dirty="0" err="1">
                <a:solidFill>
                  <a:srgbClr val="000000"/>
                </a:solidFill>
                <a:latin typeface="Century Gothic (Body)"/>
              </a:rPr>
              <a:t>fakat</a:t>
            </a:r>
            <a:r>
              <a:rPr lang="en-US" sz="1600" dirty="0">
                <a:solidFill>
                  <a:srgbClr val="000000"/>
                </a:solidFill>
                <a:latin typeface="Century Gothic (Body)"/>
              </a:rPr>
              <a:t> </a:t>
            </a:r>
            <a:r>
              <a:rPr lang="en-US" sz="1600" dirty="0" err="1">
                <a:solidFill>
                  <a:srgbClr val="000000"/>
                </a:solidFill>
                <a:latin typeface="Century Gothic (Body)"/>
              </a:rPr>
              <a:t>testler</a:t>
            </a:r>
            <a:r>
              <a:rPr lang="en-US" sz="1600" dirty="0">
                <a:solidFill>
                  <a:srgbClr val="000000"/>
                </a:solidFill>
                <a:latin typeface="Century Gothic (Body)"/>
              </a:rPr>
              <a:t> </a:t>
            </a:r>
            <a:r>
              <a:rPr lang="en-US" sz="1600" dirty="0" err="1">
                <a:solidFill>
                  <a:srgbClr val="000000"/>
                </a:solidFill>
                <a:latin typeface="Century Gothic (Body)"/>
              </a:rPr>
              <a:t>yazılımda</a:t>
            </a:r>
            <a:r>
              <a:rPr lang="en-US" sz="1600" dirty="0">
                <a:solidFill>
                  <a:srgbClr val="000000"/>
                </a:solidFill>
                <a:latin typeface="Century Gothic (Body)"/>
              </a:rPr>
              <a:t> </a:t>
            </a:r>
            <a:r>
              <a:rPr lang="en-US" sz="1600" dirty="0" err="1">
                <a:solidFill>
                  <a:srgbClr val="000000"/>
                </a:solidFill>
                <a:latin typeface="Century Gothic (Body)"/>
              </a:rPr>
              <a:t>hata</a:t>
            </a:r>
            <a:r>
              <a:rPr lang="en-US" sz="1600" dirty="0">
                <a:solidFill>
                  <a:srgbClr val="000000"/>
                </a:solidFill>
                <a:latin typeface="Century Gothic (Body)"/>
              </a:rPr>
              <a:t> </a:t>
            </a:r>
            <a:r>
              <a:rPr lang="en-US" sz="1600" dirty="0" err="1">
                <a:solidFill>
                  <a:srgbClr val="000000"/>
                </a:solidFill>
                <a:latin typeface="Century Gothic (Body)"/>
              </a:rPr>
              <a:t>kalmadığını</a:t>
            </a:r>
            <a:r>
              <a:rPr lang="en-US" sz="1600" dirty="0">
                <a:solidFill>
                  <a:srgbClr val="000000"/>
                </a:solidFill>
                <a:latin typeface="Century Gothic (Body)"/>
              </a:rPr>
              <a:t> </a:t>
            </a:r>
            <a:r>
              <a:rPr lang="en-US" sz="1600" dirty="0" err="1">
                <a:solidFill>
                  <a:srgbClr val="000000"/>
                </a:solidFill>
                <a:latin typeface="Century Gothic (Body)"/>
              </a:rPr>
              <a:t>ispatlamak</a:t>
            </a:r>
            <a:r>
              <a:rPr lang="en-US" sz="1600" dirty="0">
                <a:solidFill>
                  <a:srgbClr val="000000"/>
                </a:solidFill>
                <a:latin typeface="Century Gothic (Body)"/>
              </a:rPr>
              <a:t> </a:t>
            </a:r>
            <a:r>
              <a:rPr lang="en-US" sz="1600" dirty="0" err="1">
                <a:solidFill>
                  <a:srgbClr val="000000"/>
                </a:solidFill>
                <a:latin typeface="Century Gothic (Body)"/>
              </a:rPr>
              <a:t>için</a:t>
            </a:r>
            <a:r>
              <a:rPr lang="en-US" sz="1600" dirty="0">
                <a:solidFill>
                  <a:srgbClr val="000000"/>
                </a:solidFill>
                <a:latin typeface="Century Gothic (Body)"/>
              </a:rPr>
              <a:t> </a:t>
            </a:r>
            <a:r>
              <a:rPr lang="en-US" sz="1600" dirty="0" err="1">
                <a:solidFill>
                  <a:srgbClr val="000000"/>
                </a:solidFill>
                <a:latin typeface="Century Gothic (Body)"/>
              </a:rPr>
              <a:t>yapılmaz</a:t>
            </a:r>
            <a:r>
              <a:rPr lang="en-US" sz="1600" dirty="0">
                <a:solidFill>
                  <a:srgbClr val="000000"/>
                </a:solidFill>
                <a:latin typeface="Century Gothic (Body)"/>
              </a:rPr>
              <a:t>. Test </a:t>
            </a:r>
            <a:r>
              <a:rPr lang="en-US" sz="1600" dirty="0" err="1">
                <a:solidFill>
                  <a:srgbClr val="000000"/>
                </a:solidFill>
                <a:latin typeface="Century Gothic (Body)"/>
              </a:rPr>
              <a:t>yazılımdaki</a:t>
            </a:r>
            <a:r>
              <a:rPr lang="en-US" sz="1600" dirty="0">
                <a:solidFill>
                  <a:srgbClr val="000000"/>
                </a:solidFill>
                <a:latin typeface="Century Gothic (Body)"/>
              </a:rPr>
              <a:t> </a:t>
            </a:r>
            <a:r>
              <a:rPr lang="en-US" sz="1600" dirty="0" err="1">
                <a:solidFill>
                  <a:srgbClr val="000000"/>
                </a:solidFill>
                <a:latin typeface="Century Gothic (Body)"/>
              </a:rPr>
              <a:t>hata</a:t>
            </a:r>
            <a:r>
              <a:rPr lang="en-US" sz="1600" dirty="0">
                <a:solidFill>
                  <a:srgbClr val="000000"/>
                </a:solidFill>
                <a:latin typeface="Century Gothic (Body)"/>
              </a:rPr>
              <a:t> </a:t>
            </a:r>
            <a:r>
              <a:rPr lang="en-US" sz="1600" dirty="0" err="1">
                <a:solidFill>
                  <a:srgbClr val="000000"/>
                </a:solidFill>
                <a:latin typeface="Century Gothic (Body)"/>
              </a:rPr>
              <a:t>sayısını</a:t>
            </a:r>
            <a:r>
              <a:rPr lang="en-US" sz="1600" dirty="0">
                <a:solidFill>
                  <a:srgbClr val="000000"/>
                </a:solidFill>
                <a:latin typeface="Century Gothic (Body)"/>
              </a:rPr>
              <a:t> </a:t>
            </a:r>
            <a:r>
              <a:rPr lang="en-US" sz="1600" dirty="0" err="1">
                <a:solidFill>
                  <a:srgbClr val="000000"/>
                </a:solidFill>
                <a:latin typeface="Century Gothic (Body)"/>
              </a:rPr>
              <a:t>düşürmesine</a:t>
            </a:r>
            <a:r>
              <a:rPr lang="en-US" sz="1600" dirty="0">
                <a:solidFill>
                  <a:srgbClr val="000000"/>
                </a:solidFill>
                <a:latin typeface="Century Gothic (Body)"/>
              </a:rPr>
              <a:t> </a:t>
            </a:r>
            <a:r>
              <a:rPr lang="en-US" sz="1600" dirty="0" err="1">
                <a:solidFill>
                  <a:srgbClr val="000000"/>
                </a:solidFill>
                <a:latin typeface="Century Gothic (Body)"/>
              </a:rPr>
              <a:t>rağmen</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durum </a:t>
            </a:r>
            <a:r>
              <a:rPr lang="en-US" sz="1600" dirty="0" err="1">
                <a:solidFill>
                  <a:srgbClr val="000000"/>
                </a:solidFill>
                <a:latin typeface="Century Gothic (Body)"/>
              </a:rPr>
              <a:t>yazılımın</a:t>
            </a:r>
            <a:r>
              <a:rPr lang="en-US" sz="1600" dirty="0">
                <a:solidFill>
                  <a:srgbClr val="000000"/>
                </a:solidFill>
                <a:latin typeface="Century Gothic (Body)"/>
              </a:rPr>
              <a:t>, </a:t>
            </a:r>
            <a:r>
              <a:rPr lang="en-US" sz="1600" dirty="0" err="1">
                <a:solidFill>
                  <a:srgbClr val="000000"/>
                </a:solidFill>
                <a:latin typeface="Century Gothic (Body)"/>
              </a:rPr>
              <a:t>müşterilerin</a:t>
            </a:r>
            <a:r>
              <a:rPr lang="en-US" sz="1600" dirty="0">
                <a:solidFill>
                  <a:srgbClr val="000000"/>
                </a:solidFill>
                <a:latin typeface="Century Gothic (Body)"/>
              </a:rPr>
              <a:t>/</a:t>
            </a:r>
            <a:r>
              <a:rPr lang="en-US" sz="1600" dirty="0" err="1">
                <a:solidFill>
                  <a:srgbClr val="000000"/>
                </a:solidFill>
                <a:latin typeface="Century Gothic (Body)"/>
              </a:rPr>
              <a:t>kullanıcıların</a:t>
            </a:r>
            <a:r>
              <a:rPr lang="en-US" sz="1600" dirty="0">
                <a:solidFill>
                  <a:srgbClr val="000000"/>
                </a:solidFill>
                <a:latin typeface="Century Gothic (Body)"/>
              </a:rPr>
              <a:t> </a:t>
            </a:r>
            <a:r>
              <a:rPr lang="en-US" sz="1600" dirty="0" err="1">
                <a:solidFill>
                  <a:srgbClr val="000000"/>
                </a:solidFill>
                <a:latin typeface="Century Gothic (Body)"/>
              </a:rPr>
              <a:t>ihtiyaçlarını</a:t>
            </a:r>
            <a:r>
              <a:rPr lang="en-US" sz="1600" dirty="0">
                <a:solidFill>
                  <a:srgbClr val="000000"/>
                </a:solidFill>
                <a:latin typeface="Century Gothic (Body)"/>
              </a:rPr>
              <a:t> </a:t>
            </a:r>
            <a:r>
              <a:rPr lang="en-US" sz="1600" dirty="0" err="1">
                <a:solidFill>
                  <a:srgbClr val="000000"/>
                </a:solidFill>
                <a:latin typeface="Century Gothic (Body)"/>
              </a:rPr>
              <a:t>karşılayacağı</a:t>
            </a:r>
            <a:r>
              <a:rPr lang="en-US" sz="1600" dirty="0">
                <a:solidFill>
                  <a:srgbClr val="000000"/>
                </a:solidFill>
                <a:latin typeface="Century Gothic (Body)"/>
              </a:rPr>
              <a:t> </a:t>
            </a:r>
            <a:r>
              <a:rPr lang="en-US" sz="1600" dirty="0" err="1">
                <a:solidFill>
                  <a:srgbClr val="000000"/>
                </a:solidFill>
                <a:latin typeface="Century Gothic (Body)"/>
              </a:rPr>
              <a:t>anlamına</a:t>
            </a:r>
            <a:r>
              <a:rPr lang="en-US" sz="1600" dirty="0">
                <a:solidFill>
                  <a:srgbClr val="000000"/>
                </a:solidFill>
                <a:latin typeface="Century Gothic (Body)"/>
              </a:rPr>
              <a:t> </a:t>
            </a:r>
            <a:r>
              <a:rPr lang="en-US" sz="1600" dirty="0" err="1">
                <a:solidFill>
                  <a:srgbClr val="000000"/>
                </a:solidFill>
                <a:latin typeface="Century Gothic (Body)"/>
              </a:rPr>
              <a:t>gelmez</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2. </a:t>
            </a:r>
            <a:r>
              <a:rPr lang="en-US" sz="1600" b="1" dirty="0" err="1">
                <a:solidFill>
                  <a:srgbClr val="000000"/>
                </a:solidFill>
                <a:latin typeface="Century Gothic (Body)"/>
              </a:rPr>
              <a:t>Yazılımı</a:t>
            </a:r>
            <a:r>
              <a:rPr lang="en-US" sz="1600" b="1" dirty="0">
                <a:solidFill>
                  <a:srgbClr val="000000"/>
                </a:solidFill>
                <a:latin typeface="Century Gothic (Body)"/>
              </a:rPr>
              <a:t> %100 test </a:t>
            </a:r>
            <a:r>
              <a:rPr lang="en-US" sz="1600" b="1" dirty="0" err="1">
                <a:solidFill>
                  <a:srgbClr val="000000"/>
                </a:solidFill>
                <a:latin typeface="Century Gothic (Body)"/>
              </a:rPr>
              <a:t>etmek</a:t>
            </a:r>
            <a:r>
              <a:rPr lang="en-US" sz="1600" b="1" dirty="0">
                <a:solidFill>
                  <a:srgbClr val="000000"/>
                </a:solidFill>
                <a:latin typeface="Century Gothic (Body)"/>
              </a:rPr>
              <a:t> </a:t>
            </a:r>
            <a:r>
              <a:rPr lang="en-US" sz="1600" b="1" dirty="0" err="1">
                <a:solidFill>
                  <a:srgbClr val="000000"/>
                </a:solidFill>
                <a:latin typeface="Century Gothic (Body)"/>
              </a:rPr>
              <a:t>imkansızdır</a:t>
            </a:r>
            <a:r>
              <a:rPr lang="en-US" sz="1600" b="1" dirty="0">
                <a:solidFill>
                  <a:srgbClr val="000000"/>
                </a:solidFill>
                <a:latin typeface="Century Gothic (Body)"/>
              </a:rPr>
              <a:t> </a:t>
            </a:r>
          </a:p>
          <a:p>
            <a:r>
              <a:rPr lang="en-US" sz="1600" dirty="0" err="1">
                <a:solidFill>
                  <a:srgbClr val="000000"/>
                </a:solidFill>
                <a:latin typeface="Century Gothic (Body)"/>
              </a:rPr>
              <a:t>Yazılımı</a:t>
            </a:r>
            <a:r>
              <a:rPr lang="en-US" sz="1600" dirty="0">
                <a:solidFill>
                  <a:srgbClr val="000000"/>
                </a:solidFill>
                <a:latin typeface="Century Gothic (Body)"/>
              </a:rPr>
              <a:t> </a:t>
            </a:r>
            <a:r>
              <a:rPr lang="en-US" sz="1600" dirty="0" err="1">
                <a:solidFill>
                  <a:srgbClr val="000000"/>
                </a:solidFill>
                <a:latin typeface="Century Gothic (Body)"/>
              </a:rPr>
              <a:t>tüm</a:t>
            </a:r>
            <a:r>
              <a:rPr lang="en-US" sz="1600" dirty="0">
                <a:solidFill>
                  <a:srgbClr val="000000"/>
                </a:solidFill>
                <a:latin typeface="Century Gothic (Body)"/>
              </a:rPr>
              <a:t> </a:t>
            </a:r>
            <a:r>
              <a:rPr lang="en-US" sz="1600" dirty="0" err="1">
                <a:solidFill>
                  <a:srgbClr val="000000"/>
                </a:solidFill>
                <a:latin typeface="Century Gothic (Body)"/>
              </a:rPr>
              <a:t>girdi</a:t>
            </a:r>
            <a:r>
              <a:rPr lang="en-US" sz="1600" dirty="0">
                <a:solidFill>
                  <a:srgbClr val="000000"/>
                </a:solidFill>
                <a:latin typeface="Century Gothic (Body)"/>
              </a:rPr>
              <a:t> ve </a:t>
            </a:r>
            <a:r>
              <a:rPr lang="en-US" sz="1600" dirty="0" err="1">
                <a:solidFill>
                  <a:srgbClr val="000000"/>
                </a:solidFill>
                <a:latin typeface="Century Gothic (Body)"/>
              </a:rPr>
              <a:t>çıktı</a:t>
            </a:r>
            <a:r>
              <a:rPr lang="en-US" sz="1600" dirty="0">
                <a:solidFill>
                  <a:srgbClr val="000000"/>
                </a:solidFill>
                <a:latin typeface="Century Gothic (Body)"/>
              </a:rPr>
              <a:t> </a:t>
            </a:r>
            <a:r>
              <a:rPr lang="en-US" sz="1600" dirty="0" err="1">
                <a:solidFill>
                  <a:srgbClr val="000000"/>
                </a:solidFill>
                <a:latin typeface="Century Gothic (Body)"/>
              </a:rPr>
              <a:t>kombinasyonları</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test </a:t>
            </a:r>
            <a:r>
              <a:rPr lang="en-US" sz="1600" dirty="0" err="1">
                <a:solidFill>
                  <a:srgbClr val="000000"/>
                </a:solidFill>
                <a:latin typeface="Century Gothic (Body)"/>
              </a:rPr>
              <a:t>etmek</a:t>
            </a:r>
            <a:r>
              <a:rPr lang="en-US" sz="1600" dirty="0">
                <a:solidFill>
                  <a:srgbClr val="000000"/>
                </a:solidFill>
                <a:latin typeface="Century Gothic (Body)"/>
              </a:rPr>
              <a:t>, </a:t>
            </a:r>
            <a:r>
              <a:rPr lang="en-US" sz="1600" dirty="0" err="1">
                <a:solidFill>
                  <a:srgbClr val="000000"/>
                </a:solidFill>
                <a:latin typeface="Century Gothic (Body)"/>
              </a:rPr>
              <a:t>projenin</a:t>
            </a:r>
            <a:r>
              <a:rPr lang="en-US" sz="1600" dirty="0">
                <a:solidFill>
                  <a:srgbClr val="000000"/>
                </a:solidFill>
                <a:latin typeface="Century Gothic (Body)"/>
              </a:rPr>
              <a:t> zaman ve </a:t>
            </a:r>
            <a:r>
              <a:rPr lang="en-US" sz="1600" dirty="0" err="1">
                <a:solidFill>
                  <a:srgbClr val="000000"/>
                </a:solidFill>
                <a:latin typeface="Century Gothic (Body)"/>
              </a:rPr>
              <a:t>bütçe</a:t>
            </a:r>
            <a:r>
              <a:rPr lang="en-US" sz="1600" dirty="0">
                <a:solidFill>
                  <a:srgbClr val="000000"/>
                </a:solidFill>
                <a:latin typeface="Century Gothic (Body)"/>
              </a:rPr>
              <a:t> </a:t>
            </a:r>
            <a:r>
              <a:rPr lang="en-US" sz="1600" dirty="0" err="1">
                <a:solidFill>
                  <a:srgbClr val="000000"/>
                </a:solidFill>
                <a:latin typeface="Century Gothic (Body)"/>
              </a:rPr>
              <a:t>kısıtları</a:t>
            </a:r>
            <a:r>
              <a:rPr lang="en-US" sz="1600" dirty="0">
                <a:solidFill>
                  <a:srgbClr val="000000"/>
                </a:solidFill>
                <a:latin typeface="Century Gothic (Body)"/>
              </a:rPr>
              <a:t> </a:t>
            </a:r>
            <a:r>
              <a:rPr lang="en-US" sz="1600" dirty="0" err="1">
                <a:solidFill>
                  <a:srgbClr val="000000"/>
                </a:solidFill>
                <a:latin typeface="Century Gothic (Body)"/>
              </a:rPr>
              <a:t>sebebiyle</a:t>
            </a:r>
            <a:r>
              <a:rPr lang="en-US" sz="1600" dirty="0">
                <a:solidFill>
                  <a:srgbClr val="000000"/>
                </a:solidFill>
                <a:latin typeface="Century Gothic (Body)"/>
              </a:rPr>
              <a:t> </a:t>
            </a:r>
            <a:r>
              <a:rPr lang="en-US" sz="1600" dirty="0" err="1">
                <a:solidFill>
                  <a:srgbClr val="000000"/>
                </a:solidFill>
                <a:latin typeface="Century Gothic (Body)"/>
              </a:rPr>
              <a:t>mümkün</a:t>
            </a:r>
            <a:r>
              <a:rPr lang="en-US" sz="1600" dirty="0">
                <a:solidFill>
                  <a:srgbClr val="000000"/>
                </a:solidFill>
                <a:latin typeface="Century Gothic (Body)"/>
              </a:rPr>
              <a:t> </a:t>
            </a:r>
            <a:r>
              <a:rPr lang="en-US" sz="1600" dirty="0" err="1">
                <a:solidFill>
                  <a:srgbClr val="000000"/>
                </a:solidFill>
                <a:latin typeface="Century Gothic (Body)"/>
              </a:rPr>
              <a:t>değildir</a:t>
            </a:r>
            <a:r>
              <a:rPr lang="en-US" sz="1600" dirty="0">
                <a:solidFill>
                  <a:srgbClr val="000000"/>
                </a:solidFill>
                <a:latin typeface="Century Gothic (Body)"/>
              </a:rPr>
              <a:t>. </a:t>
            </a:r>
            <a:r>
              <a:rPr lang="en-US" sz="1600" dirty="0" err="1">
                <a:solidFill>
                  <a:srgbClr val="000000"/>
                </a:solidFill>
                <a:latin typeface="Century Gothic (Body)"/>
              </a:rPr>
              <a:t>Önemli</a:t>
            </a:r>
            <a:r>
              <a:rPr lang="en-US" sz="1600" dirty="0">
                <a:solidFill>
                  <a:srgbClr val="000000"/>
                </a:solidFill>
                <a:latin typeface="Century Gothic (Body)"/>
              </a:rPr>
              <a:t> </a:t>
            </a:r>
            <a:r>
              <a:rPr lang="en-US" sz="1600" dirty="0" err="1">
                <a:solidFill>
                  <a:srgbClr val="000000"/>
                </a:solidFill>
                <a:latin typeface="Century Gothic (Body)"/>
              </a:rPr>
              <a:t>olan</a:t>
            </a:r>
            <a:r>
              <a:rPr lang="en-US" sz="1600" dirty="0">
                <a:solidFill>
                  <a:srgbClr val="000000"/>
                </a:solidFill>
                <a:latin typeface="Century Gothic (Body)"/>
              </a:rPr>
              <a:t> risk </a:t>
            </a:r>
            <a:r>
              <a:rPr lang="en-US" sz="1600" dirty="0" err="1">
                <a:solidFill>
                  <a:srgbClr val="000000"/>
                </a:solidFill>
                <a:latin typeface="Century Gothic (Body)"/>
              </a:rPr>
              <a:t>analizi</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a:t>
            </a:r>
            <a:r>
              <a:rPr lang="en-US" sz="1600" dirty="0" err="1">
                <a:solidFill>
                  <a:srgbClr val="000000"/>
                </a:solidFill>
                <a:latin typeface="Century Gothic (Body)"/>
              </a:rPr>
              <a:t>yazılımdaki</a:t>
            </a:r>
            <a:r>
              <a:rPr lang="en-US" sz="1600" dirty="0">
                <a:solidFill>
                  <a:srgbClr val="000000"/>
                </a:solidFill>
                <a:latin typeface="Century Gothic (Body)"/>
              </a:rPr>
              <a:t> </a:t>
            </a:r>
            <a:r>
              <a:rPr lang="en-US" sz="1600" dirty="0" err="1">
                <a:solidFill>
                  <a:srgbClr val="000000"/>
                </a:solidFill>
                <a:latin typeface="Century Gothic (Body)"/>
              </a:rPr>
              <a:t>riskli</a:t>
            </a:r>
            <a:r>
              <a:rPr lang="en-US" sz="1600" dirty="0">
                <a:solidFill>
                  <a:srgbClr val="000000"/>
                </a:solidFill>
                <a:latin typeface="Century Gothic (Body)"/>
              </a:rPr>
              <a:t> </a:t>
            </a:r>
            <a:r>
              <a:rPr lang="en-US" sz="1600" dirty="0" err="1">
                <a:solidFill>
                  <a:srgbClr val="000000"/>
                </a:solidFill>
                <a:latin typeface="Century Gothic (Body)"/>
              </a:rPr>
              <a:t>alanların</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edilip</a:t>
            </a:r>
            <a:r>
              <a:rPr lang="en-US" sz="1600" dirty="0">
                <a:solidFill>
                  <a:srgbClr val="000000"/>
                </a:solidFill>
                <a:latin typeface="Century Gothic (Body)"/>
              </a:rPr>
              <a:t>, </a:t>
            </a:r>
            <a:r>
              <a:rPr lang="en-US" sz="1600" dirty="0" err="1">
                <a:solidFill>
                  <a:srgbClr val="000000"/>
                </a:solidFill>
                <a:latin typeface="Century Gothic (Body)"/>
              </a:rPr>
              <a:t>önceliklendirmelerin</a:t>
            </a:r>
            <a:r>
              <a:rPr lang="en-US" sz="1600" dirty="0">
                <a:solidFill>
                  <a:srgbClr val="000000"/>
                </a:solidFill>
                <a:latin typeface="Century Gothic (Body)"/>
              </a:rPr>
              <a:t> </a:t>
            </a:r>
            <a:r>
              <a:rPr lang="en-US" sz="1600" dirty="0" err="1">
                <a:solidFill>
                  <a:srgbClr val="000000"/>
                </a:solidFill>
                <a:latin typeface="Century Gothic (Body)"/>
              </a:rPr>
              <a:t>yapılması</a:t>
            </a:r>
            <a:r>
              <a:rPr lang="en-US" sz="1600" dirty="0">
                <a:solidFill>
                  <a:srgbClr val="000000"/>
                </a:solidFill>
                <a:latin typeface="Century Gothic (Body)"/>
              </a:rPr>
              <a:t> ve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alanların</a:t>
            </a:r>
            <a:r>
              <a:rPr lang="en-US" sz="1600" dirty="0">
                <a:solidFill>
                  <a:srgbClr val="000000"/>
                </a:solidFill>
                <a:latin typeface="Century Gothic (Body)"/>
              </a:rPr>
              <a:t> </a:t>
            </a:r>
            <a:r>
              <a:rPr lang="en-US" sz="1600" dirty="0" err="1">
                <a:solidFill>
                  <a:srgbClr val="000000"/>
                </a:solidFill>
                <a:latin typeface="Century Gothic (Body)"/>
              </a:rPr>
              <a:t>normalden</a:t>
            </a:r>
            <a:r>
              <a:rPr lang="en-US" sz="1600" dirty="0">
                <a:solidFill>
                  <a:srgbClr val="000000"/>
                </a:solidFill>
                <a:latin typeface="Century Gothic (Body)"/>
              </a:rPr>
              <a:t> </a:t>
            </a:r>
            <a:r>
              <a:rPr lang="en-US" sz="1600" dirty="0" err="1">
                <a:solidFill>
                  <a:srgbClr val="000000"/>
                </a:solidFill>
                <a:latin typeface="Century Gothic (Body)"/>
              </a:rPr>
              <a:t>daha</a:t>
            </a:r>
            <a:r>
              <a:rPr lang="en-US" sz="1600" dirty="0">
                <a:solidFill>
                  <a:srgbClr val="000000"/>
                </a:solidFill>
                <a:latin typeface="Century Gothic (Body)"/>
              </a:rPr>
              <a:t> </a:t>
            </a:r>
            <a:r>
              <a:rPr lang="en-US" sz="1600" dirty="0" err="1">
                <a:solidFill>
                  <a:srgbClr val="000000"/>
                </a:solidFill>
                <a:latin typeface="Century Gothic (Body)"/>
              </a:rPr>
              <a:t>fazla</a:t>
            </a:r>
            <a:r>
              <a:rPr lang="en-US" sz="1600" dirty="0">
                <a:solidFill>
                  <a:srgbClr val="000000"/>
                </a:solidFill>
                <a:latin typeface="Century Gothic (Body)"/>
              </a:rPr>
              <a:t> test </a:t>
            </a:r>
            <a:r>
              <a:rPr lang="en-US" sz="1600" dirty="0" err="1">
                <a:solidFill>
                  <a:srgbClr val="000000"/>
                </a:solidFill>
                <a:latin typeface="Century Gothic (Body)"/>
              </a:rPr>
              <a:t>edilmesidir</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3. Teste </a:t>
            </a:r>
            <a:r>
              <a:rPr lang="en-US" sz="1600" b="1" dirty="0" err="1">
                <a:solidFill>
                  <a:srgbClr val="000000"/>
                </a:solidFill>
                <a:latin typeface="Century Gothic (Body)"/>
              </a:rPr>
              <a:t>yazılım</a:t>
            </a:r>
            <a:r>
              <a:rPr lang="en-US" sz="1600" b="1" dirty="0">
                <a:solidFill>
                  <a:srgbClr val="000000"/>
                </a:solidFill>
                <a:latin typeface="Century Gothic (Body)"/>
              </a:rPr>
              <a:t> </a:t>
            </a:r>
            <a:r>
              <a:rPr lang="en-US" sz="1600" b="1" dirty="0" err="1">
                <a:solidFill>
                  <a:srgbClr val="000000"/>
                </a:solidFill>
                <a:latin typeface="Century Gothic (Body)"/>
              </a:rPr>
              <a:t>geliştirme</a:t>
            </a:r>
            <a:r>
              <a:rPr lang="en-US" sz="1600" b="1" dirty="0">
                <a:solidFill>
                  <a:srgbClr val="000000"/>
                </a:solidFill>
                <a:latin typeface="Century Gothic (Body)"/>
              </a:rPr>
              <a:t> </a:t>
            </a:r>
            <a:r>
              <a:rPr lang="en-US" sz="1600" b="1" dirty="0" err="1">
                <a:solidFill>
                  <a:srgbClr val="000000"/>
                </a:solidFill>
                <a:latin typeface="Century Gothic (Body)"/>
              </a:rPr>
              <a:t>sürecinin</a:t>
            </a:r>
            <a:r>
              <a:rPr lang="en-US" sz="1600" b="1" dirty="0">
                <a:solidFill>
                  <a:srgbClr val="000000"/>
                </a:solidFill>
                <a:latin typeface="Century Gothic (Body)"/>
              </a:rPr>
              <a:t> </a:t>
            </a:r>
            <a:r>
              <a:rPr lang="en-US" sz="1600" b="1" dirty="0" err="1">
                <a:solidFill>
                  <a:srgbClr val="000000"/>
                </a:solidFill>
                <a:latin typeface="Century Gothic (Body)"/>
              </a:rPr>
              <a:t>başında</a:t>
            </a:r>
            <a:r>
              <a:rPr lang="en-US" sz="1600" b="1" dirty="0">
                <a:solidFill>
                  <a:srgbClr val="000000"/>
                </a:solidFill>
                <a:latin typeface="Century Gothic (Body)"/>
              </a:rPr>
              <a:t> </a:t>
            </a:r>
            <a:r>
              <a:rPr lang="en-US" sz="1600" b="1" dirty="0" err="1">
                <a:solidFill>
                  <a:srgbClr val="000000"/>
                </a:solidFill>
                <a:latin typeface="Century Gothic (Body)"/>
              </a:rPr>
              <a:t>başlamak</a:t>
            </a:r>
            <a:r>
              <a:rPr lang="en-US" sz="1600" b="1" dirty="0">
                <a:solidFill>
                  <a:srgbClr val="000000"/>
                </a:solidFill>
                <a:latin typeface="Century Gothic (Body)"/>
              </a:rPr>
              <a:t> </a:t>
            </a:r>
            <a:r>
              <a:rPr lang="en-US" sz="1600" b="1" dirty="0" err="1">
                <a:solidFill>
                  <a:srgbClr val="000000"/>
                </a:solidFill>
                <a:latin typeface="Century Gothic (Body)"/>
              </a:rPr>
              <a:t>gerekir</a:t>
            </a:r>
            <a:r>
              <a:rPr lang="en-US" sz="1600" b="1" dirty="0">
                <a:solidFill>
                  <a:srgbClr val="000000"/>
                </a:solidFill>
                <a:latin typeface="Century Gothic (Body)"/>
              </a:rPr>
              <a:t> </a:t>
            </a:r>
          </a:p>
          <a:p>
            <a:r>
              <a:rPr lang="en-US" sz="1600" dirty="0" err="1">
                <a:solidFill>
                  <a:srgbClr val="000000"/>
                </a:solidFill>
                <a:latin typeface="Century Gothic (Body)"/>
              </a:rPr>
              <a:t>Yazılım</a:t>
            </a:r>
            <a:r>
              <a:rPr lang="en-US" sz="1600" dirty="0">
                <a:solidFill>
                  <a:srgbClr val="000000"/>
                </a:solidFill>
                <a:latin typeface="Century Gothic (Body)"/>
              </a:rPr>
              <a:t> </a:t>
            </a:r>
            <a:r>
              <a:rPr lang="en-US" sz="1600" dirty="0" err="1">
                <a:solidFill>
                  <a:srgbClr val="000000"/>
                </a:solidFill>
                <a:latin typeface="Century Gothic (Body)"/>
              </a:rPr>
              <a:t>hatalarının</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fazlarda</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edilmesi</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hataların</a:t>
            </a:r>
            <a:r>
              <a:rPr lang="en-US" sz="1600" dirty="0">
                <a:solidFill>
                  <a:srgbClr val="000000"/>
                </a:solidFill>
                <a:latin typeface="Century Gothic (Body)"/>
              </a:rPr>
              <a:t> </a:t>
            </a:r>
            <a:r>
              <a:rPr lang="en-US" sz="1600" dirty="0" err="1">
                <a:solidFill>
                  <a:srgbClr val="000000"/>
                </a:solidFill>
                <a:latin typeface="Century Gothic (Body)"/>
              </a:rPr>
              <a:t>çözüme</a:t>
            </a:r>
            <a:r>
              <a:rPr lang="en-US" sz="1600" dirty="0">
                <a:solidFill>
                  <a:srgbClr val="000000"/>
                </a:solidFill>
                <a:latin typeface="Century Gothic (Body)"/>
              </a:rPr>
              <a:t> </a:t>
            </a:r>
            <a:r>
              <a:rPr lang="en-US" sz="1600" dirty="0" err="1">
                <a:solidFill>
                  <a:srgbClr val="000000"/>
                </a:solidFill>
                <a:latin typeface="Century Gothic (Body)"/>
              </a:rPr>
              <a:t>kavuşturulma</a:t>
            </a:r>
            <a:r>
              <a:rPr lang="en-US" sz="1600" dirty="0">
                <a:solidFill>
                  <a:srgbClr val="000000"/>
                </a:solidFill>
                <a:latin typeface="Century Gothic (Body)"/>
              </a:rPr>
              <a:t> </a:t>
            </a:r>
            <a:r>
              <a:rPr lang="en-US" sz="1600" dirty="0" err="1">
                <a:solidFill>
                  <a:srgbClr val="000000"/>
                </a:solidFill>
                <a:latin typeface="Century Gothic (Body)"/>
              </a:rPr>
              <a:t>maliyetlerini</a:t>
            </a:r>
            <a:r>
              <a:rPr lang="en-US" sz="1600" dirty="0">
                <a:solidFill>
                  <a:srgbClr val="000000"/>
                </a:solidFill>
                <a:latin typeface="Century Gothic (Body)"/>
              </a:rPr>
              <a:t> </a:t>
            </a:r>
            <a:r>
              <a:rPr lang="en-US" sz="1600" dirty="0" err="1">
                <a:solidFill>
                  <a:srgbClr val="000000"/>
                </a:solidFill>
                <a:latin typeface="Century Gothic (Body)"/>
              </a:rPr>
              <a:t>ciddi</a:t>
            </a:r>
            <a:r>
              <a:rPr lang="en-US" sz="1600" dirty="0">
                <a:solidFill>
                  <a:srgbClr val="000000"/>
                </a:solidFill>
                <a:latin typeface="Century Gothic (Body)"/>
              </a:rPr>
              <a:t> </a:t>
            </a:r>
            <a:r>
              <a:rPr lang="en-US" sz="1600" dirty="0" err="1">
                <a:solidFill>
                  <a:srgbClr val="000000"/>
                </a:solidFill>
                <a:latin typeface="Century Gothic (Body)"/>
              </a:rPr>
              <a:t>oranda</a:t>
            </a:r>
            <a:r>
              <a:rPr lang="en-US" sz="1600" dirty="0">
                <a:solidFill>
                  <a:srgbClr val="000000"/>
                </a:solidFill>
                <a:latin typeface="Century Gothic (Body)"/>
              </a:rPr>
              <a:t> </a:t>
            </a:r>
            <a:r>
              <a:rPr lang="en-US" sz="1600" dirty="0" err="1">
                <a:solidFill>
                  <a:srgbClr val="000000"/>
                </a:solidFill>
                <a:latin typeface="Century Gothic (Body)"/>
              </a:rPr>
              <a:t>azaltması</a:t>
            </a:r>
            <a:r>
              <a:rPr lang="en-US" sz="1600" dirty="0">
                <a:solidFill>
                  <a:srgbClr val="000000"/>
                </a:solidFill>
                <a:latin typeface="Century Gothic (Body)"/>
              </a:rPr>
              <a:t> </a:t>
            </a:r>
            <a:r>
              <a:rPr lang="en-US" sz="1600" dirty="0" err="1">
                <a:solidFill>
                  <a:srgbClr val="000000"/>
                </a:solidFill>
                <a:latin typeface="Century Gothic (Body)"/>
              </a:rPr>
              <a:t>sebebiyle</a:t>
            </a:r>
            <a:r>
              <a:rPr lang="en-US" sz="1600" dirty="0">
                <a:solidFill>
                  <a:srgbClr val="000000"/>
                </a:solidFill>
                <a:latin typeface="Century Gothic (Body)"/>
              </a:rPr>
              <a:t> </a:t>
            </a:r>
            <a:r>
              <a:rPr lang="en-US" sz="1600" dirty="0" err="1">
                <a:solidFill>
                  <a:srgbClr val="000000"/>
                </a:solidFill>
                <a:latin typeface="Century Gothic (Body)"/>
              </a:rPr>
              <a:t>kritiktir</a:t>
            </a:r>
            <a:r>
              <a:rPr lang="en-US" sz="1600" dirty="0">
                <a:solidFill>
                  <a:srgbClr val="000000"/>
                </a:solidFill>
                <a:latin typeface="Century Gothic (Body)"/>
              </a:rPr>
              <a:t>. Bu </a:t>
            </a:r>
            <a:r>
              <a:rPr lang="en-US" sz="1600" dirty="0" err="1">
                <a:solidFill>
                  <a:srgbClr val="000000"/>
                </a:solidFill>
                <a:latin typeface="Century Gothic (Body)"/>
              </a:rPr>
              <a:t>sebeple</a:t>
            </a:r>
            <a:r>
              <a:rPr lang="en-US" sz="1600" dirty="0">
                <a:solidFill>
                  <a:srgbClr val="000000"/>
                </a:solidFill>
                <a:latin typeface="Century Gothic (Body)"/>
              </a:rPr>
              <a:t> test </a:t>
            </a:r>
            <a:r>
              <a:rPr lang="en-US" sz="1600" dirty="0" err="1">
                <a:solidFill>
                  <a:srgbClr val="000000"/>
                </a:solidFill>
                <a:latin typeface="Century Gothic (Body)"/>
              </a:rPr>
              <a:t>aktivitelerine</a:t>
            </a:r>
            <a:r>
              <a:rPr lang="en-US" sz="1600" dirty="0">
                <a:solidFill>
                  <a:srgbClr val="000000"/>
                </a:solidFill>
                <a:latin typeface="Century Gothic (Body)"/>
              </a:rPr>
              <a:t> </a:t>
            </a:r>
            <a:r>
              <a:rPr lang="en-US" sz="1600" dirty="0" err="1">
                <a:solidFill>
                  <a:srgbClr val="000000"/>
                </a:solidFill>
                <a:latin typeface="Century Gothic (Body)"/>
              </a:rPr>
              <a:t>yazılım</a:t>
            </a:r>
            <a:r>
              <a:rPr lang="en-US" sz="1600" dirty="0">
                <a:solidFill>
                  <a:srgbClr val="000000"/>
                </a:solidFill>
                <a:latin typeface="Century Gothic (Body)"/>
              </a:rPr>
              <a:t> </a:t>
            </a:r>
            <a:r>
              <a:rPr lang="en-US" sz="1600" dirty="0" err="1">
                <a:solidFill>
                  <a:srgbClr val="000000"/>
                </a:solidFill>
                <a:latin typeface="Century Gothic (Body)"/>
              </a:rPr>
              <a:t>projelerinin</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fazlarında</a:t>
            </a:r>
            <a:r>
              <a:rPr lang="en-US" sz="1600" dirty="0">
                <a:solidFill>
                  <a:srgbClr val="000000"/>
                </a:solidFill>
                <a:latin typeface="Century Gothic (Body)"/>
              </a:rPr>
              <a:t> (</a:t>
            </a:r>
            <a:r>
              <a:rPr lang="en-US" sz="1600" dirty="0" err="1">
                <a:solidFill>
                  <a:srgbClr val="000000"/>
                </a:solidFill>
                <a:latin typeface="Century Gothic (Body)"/>
              </a:rPr>
              <a:t>örn</a:t>
            </a:r>
            <a:r>
              <a:rPr lang="en-US" sz="1600" dirty="0">
                <a:solidFill>
                  <a:srgbClr val="000000"/>
                </a:solidFill>
                <a:latin typeface="Century Gothic (Body)"/>
              </a:rPr>
              <a:t>. </a:t>
            </a:r>
            <a:r>
              <a:rPr lang="en-US" sz="1600" dirty="0" err="1">
                <a:solidFill>
                  <a:srgbClr val="000000"/>
                </a:solidFill>
                <a:latin typeface="Century Gothic (Body)"/>
              </a:rPr>
              <a:t>planlama</a:t>
            </a:r>
            <a:r>
              <a:rPr lang="en-US" sz="1600" dirty="0">
                <a:solidFill>
                  <a:srgbClr val="000000"/>
                </a:solidFill>
                <a:latin typeface="Century Gothic (Body)"/>
              </a:rPr>
              <a:t>, </a:t>
            </a:r>
            <a:r>
              <a:rPr lang="en-US" sz="1600" dirty="0" err="1">
                <a:solidFill>
                  <a:srgbClr val="000000"/>
                </a:solidFill>
                <a:latin typeface="Century Gothic (Body)"/>
              </a:rPr>
              <a:t>analiz</a:t>
            </a:r>
            <a:r>
              <a:rPr lang="en-US" sz="1600" dirty="0">
                <a:solidFill>
                  <a:srgbClr val="000000"/>
                </a:solidFill>
                <a:latin typeface="Century Gothic (Body)"/>
              </a:rPr>
              <a:t>, </a:t>
            </a:r>
            <a:r>
              <a:rPr lang="en-US" sz="1600" dirty="0" err="1">
                <a:solidFill>
                  <a:srgbClr val="000000"/>
                </a:solidFill>
                <a:latin typeface="Century Gothic (Body)"/>
              </a:rPr>
              <a:t>tasarım</a:t>
            </a:r>
            <a:r>
              <a:rPr lang="en-US" sz="1600" dirty="0">
                <a:solidFill>
                  <a:srgbClr val="000000"/>
                </a:solidFill>
                <a:latin typeface="Century Gothic (Body)"/>
              </a:rPr>
              <a:t>) </a:t>
            </a:r>
            <a:r>
              <a:rPr lang="en-US" sz="1600" dirty="0" err="1">
                <a:solidFill>
                  <a:srgbClr val="000000"/>
                </a:solidFill>
                <a:latin typeface="Century Gothic (Body)"/>
              </a:rPr>
              <a:t>başlanılması</a:t>
            </a:r>
            <a:r>
              <a:rPr lang="en-US" sz="1600" dirty="0">
                <a:solidFill>
                  <a:srgbClr val="000000"/>
                </a:solidFill>
                <a:latin typeface="Century Gothic (Body)"/>
              </a:rPr>
              <a:t> ve test </a:t>
            </a:r>
            <a:r>
              <a:rPr lang="en-US" sz="1600" dirty="0" err="1">
                <a:solidFill>
                  <a:srgbClr val="000000"/>
                </a:solidFill>
                <a:latin typeface="Century Gothic (Body)"/>
              </a:rPr>
              <a:t>ekiplerinin</a:t>
            </a:r>
            <a:r>
              <a:rPr lang="en-US" sz="1600" dirty="0">
                <a:solidFill>
                  <a:srgbClr val="000000"/>
                </a:solidFill>
                <a:latin typeface="Century Gothic (Body)"/>
              </a:rPr>
              <a:t> </a:t>
            </a:r>
            <a:r>
              <a:rPr lang="en-US" sz="1600" dirty="0" err="1">
                <a:solidFill>
                  <a:srgbClr val="000000"/>
                </a:solidFill>
                <a:latin typeface="Century Gothic (Body)"/>
              </a:rPr>
              <a:t>proje</a:t>
            </a:r>
            <a:r>
              <a:rPr lang="en-US" sz="1600" dirty="0">
                <a:solidFill>
                  <a:srgbClr val="000000"/>
                </a:solidFill>
                <a:latin typeface="Century Gothic (Body)"/>
              </a:rPr>
              <a:t> </a:t>
            </a:r>
            <a:r>
              <a:rPr lang="en-US" sz="1600" dirty="0" err="1">
                <a:solidFill>
                  <a:srgbClr val="000000"/>
                </a:solidFill>
                <a:latin typeface="Century Gothic (Body)"/>
              </a:rPr>
              <a:t>süreçlerine</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dahil</a:t>
            </a:r>
            <a:r>
              <a:rPr lang="en-US" sz="1600" dirty="0">
                <a:solidFill>
                  <a:srgbClr val="000000"/>
                </a:solidFill>
                <a:latin typeface="Century Gothic (Body)"/>
              </a:rPr>
              <a:t> </a:t>
            </a:r>
            <a:r>
              <a:rPr lang="en-US" sz="1600" dirty="0" err="1">
                <a:solidFill>
                  <a:srgbClr val="000000"/>
                </a:solidFill>
                <a:latin typeface="Century Gothic (Body)"/>
              </a:rPr>
              <a:t>edilmesi</a:t>
            </a:r>
            <a:r>
              <a:rPr lang="en-US" sz="1600" dirty="0">
                <a:solidFill>
                  <a:srgbClr val="000000"/>
                </a:solidFill>
                <a:latin typeface="Century Gothic (Body)"/>
              </a:rPr>
              <a:t> </a:t>
            </a:r>
            <a:r>
              <a:rPr lang="en-US" sz="1600" dirty="0" err="1">
                <a:solidFill>
                  <a:srgbClr val="000000"/>
                </a:solidFill>
                <a:latin typeface="Century Gothic (Body)"/>
              </a:rPr>
              <a:t>oldukça</a:t>
            </a:r>
            <a:r>
              <a:rPr lang="en-US" sz="1600" dirty="0">
                <a:solidFill>
                  <a:srgbClr val="000000"/>
                </a:solidFill>
                <a:latin typeface="Century Gothic (Body)"/>
              </a:rPr>
              <a:t> </a:t>
            </a:r>
            <a:r>
              <a:rPr lang="en-US" sz="1600" dirty="0" err="1">
                <a:solidFill>
                  <a:srgbClr val="000000"/>
                </a:solidFill>
                <a:latin typeface="Century Gothic (Body)"/>
              </a:rPr>
              <a:t>önemlidir</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4. </a:t>
            </a:r>
            <a:r>
              <a:rPr lang="en-US" sz="1600" b="1" dirty="0" err="1">
                <a:solidFill>
                  <a:srgbClr val="000000"/>
                </a:solidFill>
                <a:latin typeface="Century Gothic (Body)"/>
              </a:rPr>
              <a:t>Hatalar</a:t>
            </a:r>
            <a:r>
              <a:rPr lang="en-US" sz="1600" b="1" dirty="0">
                <a:solidFill>
                  <a:srgbClr val="000000"/>
                </a:solidFill>
                <a:latin typeface="Century Gothic (Body)"/>
              </a:rPr>
              <a:t> </a:t>
            </a:r>
            <a:r>
              <a:rPr lang="en-US" sz="1600" b="1" dirty="0" err="1">
                <a:solidFill>
                  <a:srgbClr val="000000"/>
                </a:solidFill>
                <a:latin typeface="Century Gothic (Body)"/>
              </a:rPr>
              <a:t>yazılımın</a:t>
            </a:r>
            <a:r>
              <a:rPr lang="en-US" sz="1600" b="1" dirty="0">
                <a:solidFill>
                  <a:srgbClr val="000000"/>
                </a:solidFill>
                <a:latin typeface="Century Gothic (Body)"/>
              </a:rPr>
              <a:t> belli </a:t>
            </a:r>
            <a:r>
              <a:rPr lang="en-US" sz="1600" b="1" dirty="0" err="1">
                <a:solidFill>
                  <a:srgbClr val="000000"/>
                </a:solidFill>
                <a:latin typeface="Century Gothic (Body)"/>
              </a:rPr>
              <a:t>alanlarında</a:t>
            </a:r>
            <a:r>
              <a:rPr lang="en-US" sz="1600" b="1" dirty="0">
                <a:solidFill>
                  <a:srgbClr val="000000"/>
                </a:solidFill>
                <a:latin typeface="Century Gothic (Body)"/>
              </a:rPr>
              <a:t> </a:t>
            </a:r>
            <a:r>
              <a:rPr lang="en-US" sz="1600" b="1" dirty="0" err="1">
                <a:solidFill>
                  <a:srgbClr val="000000"/>
                </a:solidFill>
                <a:latin typeface="Century Gothic (Body)"/>
              </a:rPr>
              <a:t>yoğunlaşır</a:t>
            </a:r>
            <a:r>
              <a:rPr lang="en-US" sz="1600" b="1" dirty="0">
                <a:solidFill>
                  <a:srgbClr val="000000"/>
                </a:solidFill>
                <a:latin typeface="Century Gothic (Body)"/>
              </a:rPr>
              <a:t> </a:t>
            </a:r>
          </a:p>
          <a:p>
            <a:r>
              <a:rPr lang="en-US" sz="1600" dirty="0" err="1">
                <a:solidFill>
                  <a:srgbClr val="000000"/>
                </a:solidFill>
                <a:latin typeface="Century Gothic (Body)"/>
              </a:rPr>
              <a:t>Yazılımda</a:t>
            </a:r>
            <a:r>
              <a:rPr lang="en-US" sz="1600" dirty="0">
                <a:solidFill>
                  <a:srgbClr val="000000"/>
                </a:solidFill>
                <a:latin typeface="Century Gothic (Body)"/>
              </a:rPr>
              <a:t> </a:t>
            </a:r>
            <a:r>
              <a:rPr lang="en-US" sz="1600" dirty="0" err="1">
                <a:solidFill>
                  <a:srgbClr val="000000"/>
                </a:solidFill>
                <a:latin typeface="Century Gothic (Body)"/>
              </a:rPr>
              <a:t>hatalar</a:t>
            </a:r>
            <a:r>
              <a:rPr lang="en-US" sz="1600" dirty="0">
                <a:solidFill>
                  <a:srgbClr val="000000"/>
                </a:solidFill>
                <a:latin typeface="Century Gothic (Body)"/>
              </a:rPr>
              <a:t> belli </a:t>
            </a:r>
            <a:r>
              <a:rPr lang="en-US" sz="1600" dirty="0" err="1">
                <a:solidFill>
                  <a:srgbClr val="000000"/>
                </a:solidFill>
                <a:latin typeface="Century Gothic (Body)"/>
              </a:rPr>
              <a:t>alanlarda</a:t>
            </a:r>
            <a:r>
              <a:rPr lang="en-US" sz="1600" dirty="0">
                <a:solidFill>
                  <a:srgbClr val="000000"/>
                </a:solidFill>
                <a:latin typeface="Century Gothic (Body)"/>
              </a:rPr>
              <a:t> </a:t>
            </a:r>
            <a:r>
              <a:rPr lang="en-US" sz="1600" dirty="0" err="1">
                <a:solidFill>
                  <a:srgbClr val="000000"/>
                </a:solidFill>
                <a:latin typeface="Century Gothic (Body)"/>
              </a:rPr>
              <a:t>yoğunlaşmıştır</a:t>
            </a:r>
            <a:r>
              <a:rPr lang="en-US" sz="1600" dirty="0">
                <a:solidFill>
                  <a:srgbClr val="000000"/>
                </a:solidFill>
                <a:latin typeface="Century Gothic (Body)"/>
              </a:rPr>
              <a:t>. </a:t>
            </a:r>
            <a:r>
              <a:rPr lang="en-US" sz="1600" dirty="0" err="1">
                <a:solidFill>
                  <a:srgbClr val="000000"/>
                </a:solidFill>
                <a:latin typeface="Century Gothic (Body)"/>
              </a:rPr>
              <a:t>Yazılımın</a:t>
            </a:r>
            <a:r>
              <a:rPr lang="en-US" sz="1600" dirty="0">
                <a:solidFill>
                  <a:srgbClr val="000000"/>
                </a:solidFill>
                <a:latin typeface="Century Gothic (Body)"/>
              </a:rPr>
              <a:t> </a:t>
            </a:r>
            <a:r>
              <a:rPr lang="en-US" sz="1600" dirty="0" err="1">
                <a:solidFill>
                  <a:srgbClr val="000000"/>
                </a:solidFill>
                <a:latin typeface="Century Gothic (Body)"/>
              </a:rPr>
              <a:t>tüm</a:t>
            </a:r>
            <a:r>
              <a:rPr lang="en-US" sz="1600" dirty="0">
                <a:solidFill>
                  <a:srgbClr val="000000"/>
                </a:solidFill>
                <a:latin typeface="Century Gothic (Body)"/>
              </a:rPr>
              <a:t> </a:t>
            </a:r>
            <a:r>
              <a:rPr lang="en-US" sz="1600" dirty="0" err="1">
                <a:solidFill>
                  <a:srgbClr val="000000"/>
                </a:solidFill>
                <a:latin typeface="Century Gothic (Body)"/>
              </a:rPr>
              <a:t>parçaları</a:t>
            </a:r>
            <a:r>
              <a:rPr lang="en-US" sz="1600" dirty="0">
                <a:solidFill>
                  <a:srgbClr val="000000"/>
                </a:solidFill>
                <a:latin typeface="Century Gothic (Body)"/>
              </a:rPr>
              <a:t> (</a:t>
            </a:r>
            <a:r>
              <a:rPr lang="en-US" sz="1600" dirty="0" err="1">
                <a:solidFill>
                  <a:srgbClr val="000000"/>
                </a:solidFill>
                <a:latin typeface="Century Gothic (Body)"/>
              </a:rPr>
              <a:t>modülleri</a:t>
            </a:r>
            <a:r>
              <a:rPr lang="en-US" sz="1600" dirty="0">
                <a:solidFill>
                  <a:srgbClr val="000000"/>
                </a:solidFill>
                <a:latin typeface="Century Gothic (Body)"/>
              </a:rPr>
              <a:t>) </a:t>
            </a:r>
            <a:r>
              <a:rPr lang="en-US" sz="1600" dirty="0" err="1">
                <a:solidFill>
                  <a:srgbClr val="000000"/>
                </a:solidFill>
                <a:latin typeface="Century Gothic (Body)"/>
              </a:rPr>
              <a:t>dikkate</a:t>
            </a:r>
            <a:r>
              <a:rPr lang="en-US" sz="1600" dirty="0">
                <a:solidFill>
                  <a:srgbClr val="000000"/>
                </a:solidFill>
                <a:latin typeface="Century Gothic (Body)"/>
              </a:rPr>
              <a:t> </a:t>
            </a:r>
            <a:r>
              <a:rPr lang="en-US" sz="1600" dirty="0" err="1">
                <a:solidFill>
                  <a:srgbClr val="000000"/>
                </a:solidFill>
                <a:latin typeface="Century Gothic (Body)"/>
              </a:rPr>
              <a:t>alınacak</a:t>
            </a:r>
            <a:r>
              <a:rPr lang="en-US" sz="1600" dirty="0">
                <a:solidFill>
                  <a:srgbClr val="000000"/>
                </a:solidFill>
                <a:latin typeface="Century Gothic (Body)"/>
              </a:rPr>
              <a:t> </a:t>
            </a:r>
            <a:r>
              <a:rPr lang="en-US" sz="1600" dirty="0" err="1">
                <a:solidFill>
                  <a:srgbClr val="000000"/>
                </a:solidFill>
                <a:latin typeface="Century Gothic (Body)"/>
              </a:rPr>
              <a:t>olunursa</a:t>
            </a:r>
            <a:r>
              <a:rPr lang="en-US" sz="1600" dirty="0">
                <a:solidFill>
                  <a:srgbClr val="000000"/>
                </a:solidFill>
                <a:latin typeface="Century Gothic (Body)"/>
              </a:rPr>
              <a:t>, </a:t>
            </a:r>
            <a:r>
              <a:rPr lang="en-US" sz="1600" dirty="0" err="1">
                <a:solidFill>
                  <a:srgbClr val="000000"/>
                </a:solidFill>
                <a:latin typeface="Century Gothic (Body)"/>
              </a:rPr>
              <a:t>hataların</a:t>
            </a:r>
            <a:r>
              <a:rPr lang="en-US" sz="1600" dirty="0">
                <a:solidFill>
                  <a:srgbClr val="000000"/>
                </a:solidFill>
                <a:latin typeface="Century Gothic (Body)"/>
              </a:rPr>
              <a:t> </a:t>
            </a:r>
            <a:r>
              <a:rPr lang="en-US" sz="1600" dirty="0" err="1">
                <a:solidFill>
                  <a:srgbClr val="000000"/>
                </a:solidFill>
                <a:latin typeface="Century Gothic (Body)"/>
              </a:rPr>
              <a:t>büyük</a:t>
            </a:r>
            <a:r>
              <a:rPr lang="en-US" sz="1600" dirty="0">
                <a:solidFill>
                  <a:srgbClr val="000000"/>
                </a:solidFill>
                <a:latin typeface="Century Gothic (Body)"/>
              </a:rPr>
              <a:t> </a:t>
            </a:r>
            <a:r>
              <a:rPr lang="en-US" sz="1600" dirty="0" err="1">
                <a:solidFill>
                  <a:srgbClr val="000000"/>
                </a:solidFill>
                <a:latin typeface="Century Gothic (Body)"/>
              </a:rPr>
              <a:t>çoğunluğunun</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parçaların</a:t>
            </a:r>
            <a:r>
              <a:rPr lang="en-US" sz="1600" dirty="0">
                <a:solidFill>
                  <a:srgbClr val="000000"/>
                </a:solidFill>
                <a:latin typeface="Century Gothic (Body)"/>
              </a:rPr>
              <a:t> </a:t>
            </a:r>
            <a:r>
              <a:rPr lang="en-US" sz="1600" dirty="0" err="1">
                <a:solidFill>
                  <a:srgbClr val="000000"/>
                </a:solidFill>
                <a:latin typeface="Century Gothic (Body)"/>
              </a:rPr>
              <a:t>küçük</a:t>
            </a:r>
            <a:r>
              <a:rPr lang="en-US" sz="1600" dirty="0">
                <a:solidFill>
                  <a:srgbClr val="000000"/>
                </a:solidFill>
                <a:latin typeface="Century Gothic (Body)"/>
              </a:rPr>
              <a:t> </a:t>
            </a:r>
            <a:r>
              <a:rPr lang="en-US" sz="1600" dirty="0" err="1">
                <a:solidFill>
                  <a:srgbClr val="000000"/>
                </a:solidFill>
                <a:latin typeface="Century Gothic (Body)"/>
              </a:rPr>
              <a:t>bir</a:t>
            </a:r>
            <a:r>
              <a:rPr lang="en-US" sz="1600" dirty="0">
                <a:solidFill>
                  <a:srgbClr val="000000"/>
                </a:solidFill>
                <a:latin typeface="Century Gothic (Body)"/>
              </a:rPr>
              <a:t> </a:t>
            </a:r>
            <a:r>
              <a:rPr lang="en-US" sz="1600" dirty="0" err="1">
                <a:solidFill>
                  <a:srgbClr val="000000"/>
                </a:solidFill>
                <a:latin typeface="Century Gothic (Body)"/>
              </a:rPr>
              <a:t>kısmında</a:t>
            </a:r>
            <a:r>
              <a:rPr lang="en-US" sz="1600" dirty="0">
                <a:solidFill>
                  <a:srgbClr val="000000"/>
                </a:solidFill>
                <a:latin typeface="Century Gothic (Body)"/>
              </a:rPr>
              <a:t> </a:t>
            </a:r>
            <a:r>
              <a:rPr lang="en-US" sz="1600" dirty="0" err="1">
                <a:solidFill>
                  <a:srgbClr val="000000"/>
                </a:solidFill>
                <a:latin typeface="Century Gothic (Body)"/>
              </a:rPr>
              <a:t>bulunacağı</a:t>
            </a:r>
            <a:r>
              <a:rPr lang="en-US" sz="1600" dirty="0">
                <a:solidFill>
                  <a:srgbClr val="000000"/>
                </a:solidFill>
                <a:latin typeface="Century Gothic (Body)"/>
              </a:rPr>
              <a:t> </a:t>
            </a:r>
            <a:r>
              <a:rPr lang="en-US" sz="1600" dirty="0" err="1">
                <a:solidFill>
                  <a:srgbClr val="000000"/>
                </a:solidFill>
                <a:latin typeface="Century Gothic (Body)"/>
              </a:rPr>
              <a:t>görülecektir</a:t>
            </a:r>
            <a:r>
              <a:rPr lang="en-US" sz="1600" dirty="0">
                <a:solidFill>
                  <a:srgbClr val="000000"/>
                </a:solidFill>
                <a:latin typeface="Century Gothic (Body)"/>
              </a:rPr>
              <a:t>. </a:t>
            </a:r>
            <a:endParaRPr lang="en-US" sz="1600" dirty="0">
              <a:latin typeface="Century Gothic (Body)"/>
            </a:endParaRPr>
          </a:p>
        </p:txBody>
      </p:sp>
    </p:spTree>
    <p:extLst>
      <p:ext uri="{BB962C8B-B14F-4D97-AF65-F5344CB8AC3E}">
        <p14:creationId xmlns:p14="http://schemas.microsoft.com/office/powerpoint/2010/main" val="4172282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880338" y="966421"/>
            <a:ext cx="4771293" cy="706964"/>
          </a:xfrm>
        </p:spPr>
        <p:txBody>
          <a:bodyPr/>
          <a:lstStyle/>
          <a:p>
            <a:r>
              <a:rPr lang="tr-TR" dirty="0" smtClean="0"/>
              <a:t>ISTQB Test </a:t>
            </a:r>
            <a:r>
              <a:rPr lang="tr-TR" dirty="0" smtClean="0"/>
              <a:t>Prensipleri</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18</a:t>
            </a:fld>
            <a:endParaRPr lang="en-US" dirty="0"/>
          </a:p>
        </p:txBody>
      </p:sp>
      <p:sp>
        <p:nvSpPr>
          <p:cNvPr id="3" name="Rectangle 2"/>
          <p:cNvSpPr/>
          <p:nvPr/>
        </p:nvSpPr>
        <p:spPr>
          <a:xfrm>
            <a:off x="199291" y="2153153"/>
            <a:ext cx="12133385" cy="3816429"/>
          </a:xfrm>
          <a:prstGeom prst="rect">
            <a:avLst/>
          </a:prstGeom>
        </p:spPr>
        <p:txBody>
          <a:bodyPr wrap="square">
            <a:spAutoFit/>
          </a:bodyPr>
          <a:lstStyle/>
          <a:p>
            <a:endParaRPr lang="en-US" sz="1600" dirty="0">
              <a:solidFill>
                <a:srgbClr val="000000"/>
              </a:solidFill>
              <a:latin typeface="Century Gothic (Body)"/>
            </a:endParaRPr>
          </a:p>
          <a:p>
            <a:endParaRPr lang="en-US" dirty="0"/>
          </a:p>
          <a:p>
            <a:r>
              <a:rPr lang="en-US" sz="1600" b="1" dirty="0"/>
              <a:t>5. </a:t>
            </a:r>
            <a:r>
              <a:rPr lang="en-US" sz="1600" b="1" dirty="0" err="1"/>
              <a:t>Antibiyotik</a:t>
            </a:r>
            <a:r>
              <a:rPr lang="en-US" sz="1600" b="1" dirty="0"/>
              <a:t> </a:t>
            </a:r>
            <a:r>
              <a:rPr lang="en-US" sz="1600" b="1" dirty="0" err="1"/>
              <a:t>Direnci</a:t>
            </a:r>
            <a:r>
              <a:rPr lang="en-US" sz="1600" b="1" dirty="0"/>
              <a:t> </a:t>
            </a:r>
          </a:p>
          <a:p>
            <a:r>
              <a:rPr lang="en-US" sz="1600" dirty="0"/>
              <a:t>Test </a:t>
            </a:r>
            <a:r>
              <a:rPr lang="en-US" sz="1600" dirty="0" err="1"/>
              <a:t>senaryolarının</a:t>
            </a:r>
            <a:r>
              <a:rPr lang="en-US" sz="1600" dirty="0"/>
              <a:t> </a:t>
            </a:r>
            <a:r>
              <a:rPr lang="en-US" sz="1600" dirty="0" err="1"/>
              <a:t>belirli</a:t>
            </a:r>
            <a:r>
              <a:rPr lang="en-US" sz="1600" dirty="0"/>
              <a:t> </a:t>
            </a:r>
            <a:r>
              <a:rPr lang="en-US" sz="1600" dirty="0" err="1"/>
              <a:t>aralıklarla</a:t>
            </a:r>
            <a:r>
              <a:rPr lang="en-US" sz="1600" dirty="0"/>
              <a:t> </a:t>
            </a:r>
            <a:r>
              <a:rPr lang="en-US" sz="1600" dirty="0" err="1"/>
              <a:t>güncellenmesi</a:t>
            </a:r>
            <a:r>
              <a:rPr lang="en-US" sz="1600" dirty="0"/>
              <a:t> ve </a:t>
            </a:r>
            <a:r>
              <a:rPr lang="en-US" sz="1600" dirty="0" err="1"/>
              <a:t>revize</a:t>
            </a:r>
            <a:r>
              <a:rPr lang="en-US" sz="1600" dirty="0"/>
              <a:t> </a:t>
            </a:r>
            <a:r>
              <a:rPr lang="en-US" sz="1600" dirty="0" err="1"/>
              <a:t>edilmesi</a:t>
            </a:r>
            <a:r>
              <a:rPr lang="en-US" sz="1600" dirty="0"/>
              <a:t> </a:t>
            </a:r>
            <a:r>
              <a:rPr lang="en-US" sz="1600" dirty="0" err="1"/>
              <a:t>gerekmektedir</a:t>
            </a:r>
            <a:r>
              <a:rPr lang="en-US" sz="1600" dirty="0"/>
              <a:t>. </a:t>
            </a:r>
            <a:r>
              <a:rPr lang="en-US" sz="1600" dirty="0" err="1"/>
              <a:t>Bunun</a:t>
            </a:r>
            <a:r>
              <a:rPr lang="en-US" sz="1600" dirty="0"/>
              <a:t> </a:t>
            </a:r>
            <a:r>
              <a:rPr lang="en-US" sz="1600" dirty="0" err="1"/>
              <a:t>yanında</a:t>
            </a:r>
            <a:r>
              <a:rPr lang="en-US" sz="1600" dirty="0"/>
              <a:t> </a:t>
            </a:r>
            <a:r>
              <a:rPr lang="en-US" sz="1600" dirty="0" err="1"/>
              <a:t>yazılımın</a:t>
            </a:r>
            <a:r>
              <a:rPr lang="en-US" sz="1600" dirty="0"/>
              <a:t> </a:t>
            </a:r>
            <a:r>
              <a:rPr lang="en-US" sz="1600" dirty="0" err="1"/>
              <a:t>farklı</a:t>
            </a:r>
            <a:r>
              <a:rPr lang="en-US" sz="1600" dirty="0"/>
              <a:t> ve </a:t>
            </a:r>
            <a:r>
              <a:rPr lang="en-US" sz="1600" dirty="0" err="1"/>
              <a:t>daha</a:t>
            </a:r>
            <a:r>
              <a:rPr lang="en-US" sz="1600" dirty="0"/>
              <a:t> </a:t>
            </a:r>
            <a:r>
              <a:rPr lang="en-US" sz="1600" dirty="0" err="1"/>
              <a:t>önce</a:t>
            </a:r>
            <a:r>
              <a:rPr lang="en-US" sz="1600" dirty="0"/>
              <a:t> test </a:t>
            </a:r>
            <a:r>
              <a:rPr lang="en-US" sz="1600" dirty="0" err="1"/>
              <a:t>edilmemiş</a:t>
            </a:r>
            <a:r>
              <a:rPr lang="en-US" sz="1600" dirty="0"/>
              <a:t> </a:t>
            </a:r>
            <a:r>
              <a:rPr lang="en-US" sz="1600" dirty="0" err="1"/>
              <a:t>parçalarını</a:t>
            </a:r>
            <a:r>
              <a:rPr lang="en-US" sz="1600" dirty="0"/>
              <a:t> test </a:t>
            </a:r>
            <a:r>
              <a:rPr lang="en-US" sz="1600" dirty="0" err="1"/>
              <a:t>eden</a:t>
            </a:r>
            <a:r>
              <a:rPr lang="en-US" sz="1600" dirty="0"/>
              <a:t> </a:t>
            </a:r>
            <a:r>
              <a:rPr lang="en-US" sz="1600" dirty="0" err="1"/>
              <a:t>yeni</a:t>
            </a:r>
            <a:r>
              <a:rPr lang="en-US" sz="1600" dirty="0"/>
              <a:t> test </a:t>
            </a:r>
            <a:r>
              <a:rPr lang="en-US" sz="1600" dirty="0" err="1"/>
              <a:t>senaryolarının</a:t>
            </a:r>
            <a:r>
              <a:rPr lang="en-US" sz="1600" dirty="0"/>
              <a:t> </a:t>
            </a:r>
            <a:r>
              <a:rPr lang="en-US" sz="1600" dirty="0" err="1"/>
              <a:t>hazırlanması</a:t>
            </a:r>
            <a:r>
              <a:rPr lang="en-US" sz="1600" dirty="0"/>
              <a:t>, </a:t>
            </a:r>
            <a:r>
              <a:rPr lang="en-US" sz="1600" dirty="0" err="1"/>
              <a:t>yeni</a:t>
            </a:r>
            <a:r>
              <a:rPr lang="en-US" sz="1600" dirty="0"/>
              <a:t> test </a:t>
            </a:r>
            <a:r>
              <a:rPr lang="en-US" sz="1600" dirty="0" err="1"/>
              <a:t>tekniklerinin</a:t>
            </a:r>
            <a:r>
              <a:rPr lang="en-US" sz="1600" dirty="0"/>
              <a:t> </a:t>
            </a:r>
            <a:r>
              <a:rPr lang="en-US" sz="1600" dirty="0" err="1"/>
              <a:t>kullanılması</a:t>
            </a:r>
            <a:r>
              <a:rPr lang="en-US" sz="1600" dirty="0"/>
              <a:t> </a:t>
            </a:r>
            <a:r>
              <a:rPr lang="en-US" sz="1600" dirty="0" err="1"/>
              <a:t>yazılımda</a:t>
            </a:r>
            <a:r>
              <a:rPr lang="en-US" sz="1600" dirty="0"/>
              <a:t> </a:t>
            </a:r>
            <a:r>
              <a:rPr lang="en-US" sz="1600" dirty="0" err="1"/>
              <a:t>daha</a:t>
            </a:r>
            <a:r>
              <a:rPr lang="en-US" sz="1600" dirty="0"/>
              <a:t> </a:t>
            </a:r>
            <a:r>
              <a:rPr lang="en-US" sz="1600" dirty="0" err="1"/>
              <a:t>fazla</a:t>
            </a:r>
            <a:r>
              <a:rPr lang="en-US" sz="1600" dirty="0"/>
              <a:t> </a:t>
            </a:r>
            <a:r>
              <a:rPr lang="en-US" sz="1600" dirty="0" err="1"/>
              <a:t>hatanın</a:t>
            </a:r>
            <a:r>
              <a:rPr lang="en-US" sz="1600" dirty="0"/>
              <a:t> </a:t>
            </a:r>
            <a:r>
              <a:rPr lang="en-US" sz="1600" dirty="0" err="1"/>
              <a:t>tespitine</a:t>
            </a:r>
            <a:r>
              <a:rPr lang="en-US" sz="1600" dirty="0"/>
              <a:t> </a:t>
            </a:r>
            <a:r>
              <a:rPr lang="en-US" sz="1600" dirty="0" err="1"/>
              <a:t>olanak</a:t>
            </a:r>
            <a:r>
              <a:rPr lang="en-US" sz="1600" dirty="0"/>
              <a:t> </a:t>
            </a:r>
            <a:r>
              <a:rPr lang="en-US" sz="1600" dirty="0" err="1"/>
              <a:t>sağlayacaktır</a:t>
            </a:r>
            <a:r>
              <a:rPr lang="en-US" sz="1600" dirty="0"/>
              <a:t>. </a:t>
            </a:r>
            <a:endParaRPr lang="tr-TR" sz="1600" dirty="0" smtClean="0"/>
          </a:p>
          <a:p>
            <a:endParaRPr lang="en-US" sz="1600" dirty="0"/>
          </a:p>
          <a:p>
            <a:r>
              <a:rPr lang="en-US" sz="1600" b="1" dirty="0"/>
              <a:t>6. Test </a:t>
            </a:r>
            <a:r>
              <a:rPr lang="en-US" sz="1600" b="1" dirty="0" err="1"/>
              <a:t>yaklaşımı</a:t>
            </a:r>
            <a:r>
              <a:rPr lang="en-US" sz="1600" b="1" dirty="0"/>
              <a:t> ve </a:t>
            </a:r>
            <a:r>
              <a:rPr lang="en-US" sz="1600" b="1" dirty="0" err="1"/>
              <a:t>aktiviteleri</a:t>
            </a:r>
            <a:r>
              <a:rPr lang="en-US" sz="1600" b="1" dirty="0"/>
              <a:t> </a:t>
            </a:r>
            <a:r>
              <a:rPr lang="en-US" sz="1600" b="1" dirty="0" err="1"/>
              <a:t>yazılım</a:t>
            </a:r>
            <a:r>
              <a:rPr lang="en-US" sz="1600" b="1" dirty="0"/>
              <a:t> </a:t>
            </a:r>
            <a:r>
              <a:rPr lang="en-US" sz="1600" b="1" dirty="0" err="1"/>
              <a:t>projesinin</a:t>
            </a:r>
            <a:r>
              <a:rPr lang="en-US" sz="1600" b="1" dirty="0"/>
              <a:t> </a:t>
            </a:r>
            <a:r>
              <a:rPr lang="en-US" sz="1600" b="1" dirty="0" err="1"/>
              <a:t>koşullarına</a:t>
            </a:r>
            <a:r>
              <a:rPr lang="en-US" sz="1600" b="1" dirty="0"/>
              <a:t> </a:t>
            </a:r>
            <a:r>
              <a:rPr lang="en-US" sz="1600" b="1" dirty="0" err="1"/>
              <a:t>göre</a:t>
            </a:r>
            <a:r>
              <a:rPr lang="en-US" sz="1600" b="1" dirty="0"/>
              <a:t> </a:t>
            </a:r>
            <a:r>
              <a:rPr lang="en-US" sz="1600" b="1" dirty="0" err="1"/>
              <a:t>değişiklik</a:t>
            </a:r>
            <a:r>
              <a:rPr lang="en-US" sz="1600" b="1" dirty="0"/>
              <a:t> </a:t>
            </a:r>
            <a:r>
              <a:rPr lang="en-US" sz="1600" b="1" dirty="0" err="1"/>
              <a:t>gösterir</a:t>
            </a:r>
            <a:r>
              <a:rPr lang="en-US" sz="1600" b="1" dirty="0"/>
              <a:t> </a:t>
            </a:r>
          </a:p>
          <a:p>
            <a:r>
              <a:rPr lang="en-US" sz="1600" dirty="0"/>
              <a:t>Test </a:t>
            </a:r>
            <a:r>
              <a:rPr lang="en-US" sz="1600" dirty="0" err="1"/>
              <a:t>aktiviteleri</a:t>
            </a:r>
            <a:r>
              <a:rPr lang="en-US" sz="1600" dirty="0"/>
              <a:t>, </a:t>
            </a:r>
            <a:r>
              <a:rPr lang="en-US" sz="1600" dirty="0" err="1"/>
              <a:t>yazılımın</a:t>
            </a:r>
            <a:r>
              <a:rPr lang="en-US" sz="1600" dirty="0"/>
              <a:t> </a:t>
            </a:r>
            <a:r>
              <a:rPr lang="en-US" sz="1600" dirty="0" err="1"/>
              <a:t>özelliklerine</a:t>
            </a:r>
            <a:r>
              <a:rPr lang="en-US" sz="1600" dirty="0"/>
              <a:t>, </a:t>
            </a:r>
            <a:r>
              <a:rPr lang="en-US" sz="1600" dirty="0" err="1"/>
              <a:t>bağlamına</a:t>
            </a:r>
            <a:r>
              <a:rPr lang="en-US" sz="1600" dirty="0"/>
              <a:t> ve </a:t>
            </a:r>
            <a:r>
              <a:rPr lang="en-US" sz="1600" dirty="0" err="1"/>
              <a:t>içeriğine</a:t>
            </a:r>
            <a:r>
              <a:rPr lang="en-US" sz="1600" dirty="0"/>
              <a:t> </a:t>
            </a:r>
            <a:r>
              <a:rPr lang="en-US" sz="1600" dirty="0" err="1"/>
              <a:t>göre</a:t>
            </a:r>
            <a:r>
              <a:rPr lang="en-US" sz="1600" dirty="0"/>
              <a:t> </a:t>
            </a:r>
            <a:r>
              <a:rPr lang="en-US" sz="1600" dirty="0" err="1"/>
              <a:t>farklı</a:t>
            </a:r>
            <a:r>
              <a:rPr lang="en-US" sz="1600" dirty="0"/>
              <a:t> </a:t>
            </a:r>
            <a:r>
              <a:rPr lang="en-US" sz="1600" dirty="0" err="1"/>
              <a:t>biçimlerde</a:t>
            </a:r>
            <a:r>
              <a:rPr lang="en-US" sz="1600" dirty="0"/>
              <a:t> </a:t>
            </a:r>
            <a:r>
              <a:rPr lang="en-US" sz="1600" dirty="0" err="1"/>
              <a:t>ele</a:t>
            </a:r>
            <a:r>
              <a:rPr lang="en-US" sz="1600" dirty="0"/>
              <a:t> </a:t>
            </a:r>
            <a:r>
              <a:rPr lang="en-US" sz="1600" dirty="0" err="1"/>
              <a:t>alınmalıdır</a:t>
            </a:r>
            <a:r>
              <a:rPr lang="en-US" sz="1600" dirty="0"/>
              <a:t>. </a:t>
            </a:r>
            <a:r>
              <a:rPr lang="en-US" sz="1600" dirty="0" err="1"/>
              <a:t>Örnek</a:t>
            </a:r>
            <a:r>
              <a:rPr lang="en-US" sz="1600" dirty="0"/>
              <a:t> </a:t>
            </a:r>
            <a:r>
              <a:rPr lang="en-US" sz="1600" dirty="0" err="1"/>
              <a:t>olarak</a:t>
            </a:r>
            <a:r>
              <a:rPr lang="en-US" sz="1600" dirty="0"/>
              <a:t>, </a:t>
            </a:r>
            <a:r>
              <a:rPr lang="en-US" sz="1600" dirty="0" err="1"/>
              <a:t>bir</a:t>
            </a:r>
            <a:r>
              <a:rPr lang="en-US" sz="1600" dirty="0"/>
              <a:t> e-</a:t>
            </a:r>
            <a:r>
              <a:rPr lang="en-US" sz="1600" dirty="0" err="1"/>
              <a:t>ticaret</a:t>
            </a:r>
            <a:r>
              <a:rPr lang="en-US" sz="1600" dirty="0"/>
              <a:t> </a:t>
            </a:r>
            <a:r>
              <a:rPr lang="en-US" sz="1600" dirty="0" err="1"/>
              <a:t>yazılımı</a:t>
            </a:r>
            <a:r>
              <a:rPr lang="en-US" sz="1600" dirty="0"/>
              <a:t> </a:t>
            </a:r>
            <a:r>
              <a:rPr lang="en-US" sz="1600" dirty="0" err="1"/>
              <a:t>ile</a:t>
            </a:r>
            <a:r>
              <a:rPr lang="en-US" sz="1600" dirty="0"/>
              <a:t> </a:t>
            </a:r>
            <a:r>
              <a:rPr lang="en-US" sz="1600" dirty="0" err="1"/>
              <a:t>nükleer</a:t>
            </a:r>
            <a:r>
              <a:rPr lang="en-US" sz="1600" dirty="0"/>
              <a:t> </a:t>
            </a:r>
            <a:r>
              <a:rPr lang="en-US" sz="1600" dirty="0" err="1"/>
              <a:t>santral</a:t>
            </a:r>
            <a:r>
              <a:rPr lang="en-US" sz="1600" dirty="0"/>
              <a:t> </a:t>
            </a:r>
            <a:r>
              <a:rPr lang="en-US" sz="1600" dirty="0" err="1"/>
              <a:t>için</a:t>
            </a:r>
            <a:r>
              <a:rPr lang="en-US" sz="1600" dirty="0"/>
              <a:t> </a:t>
            </a:r>
            <a:r>
              <a:rPr lang="en-US" sz="1600" dirty="0" err="1"/>
              <a:t>yazılmış</a:t>
            </a:r>
            <a:r>
              <a:rPr lang="en-US" sz="1600" dirty="0"/>
              <a:t> </a:t>
            </a:r>
            <a:r>
              <a:rPr lang="en-US" sz="1600" dirty="0" err="1"/>
              <a:t>güvenlik</a:t>
            </a:r>
            <a:r>
              <a:rPr lang="en-US" sz="1600" dirty="0"/>
              <a:t> </a:t>
            </a:r>
            <a:r>
              <a:rPr lang="en-US" sz="1600" dirty="0" err="1"/>
              <a:t>tehlikesi</a:t>
            </a:r>
            <a:r>
              <a:rPr lang="en-US" sz="1600" dirty="0"/>
              <a:t> </a:t>
            </a:r>
            <a:r>
              <a:rPr lang="en-US" sz="1600" dirty="0" err="1"/>
              <a:t>taşıyan</a:t>
            </a:r>
            <a:r>
              <a:rPr lang="en-US" sz="1600" dirty="0"/>
              <a:t> </a:t>
            </a:r>
            <a:r>
              <a:rPr lang="en-US" sz="1600" dirty="0" err="1"/>
              <a:t>bir</a:t>
            </a:r>
            <a:r>
              <a:rPr lang="en-US" sz="1600" dirty="0"/>
              <a:t> </a:t>
            </a:r>
            <a:r>
              <a:rPr lang="en-US" sz="1600" dirty="0" err="1"/>
              <a:t>uygulama</a:t>
            </a:r>
            <a:r>
              <a:rPr lang="en-US" sz="1600" dirty="0"/>
              <a:t> </a:t>
            </a:r>
            <a:r>
              <a:rPr lang="en-US" sz="1600" dirty="0" err="1"/>
              <a:t>farklı</a:t>
            </a:r>
            <a:r>
              <a:rPr lang="en-US" sz="1600" dirty="0"/>
              <a:t> </a:t>
            </a:r>
            <a:r>
              <a:rPr lang="en-US" sz="1600" dirty="0" err="1"/>
              <a:t>şekillerde</a:t>
            </a:r>
            <a:r>
              <a:rPr lang="en-US" sz="1600" dirty="0"/>
              <a:t>, </a:t>
            </a:r>
            <a:r>
              <a:rPr lang="en-US" sz="1600" dirty="0" err="1"/>
              <a:t>farklı</a:t>
            </a:r>
            <a:r>
              <a:rPr lang="en-US" sz="1600" dirty="0"/>
              <a:t> test </a:t>
            </a:r>
            <a:r>
              <a:rPr lang="en-US" sz="1600" dirty="0" err="1"/>
              <a:t>teknikleri</a:t>
            </a:r>
            <a:r>
              <a:rPr lang="en-US" sz="1600" dirty="0"/>
              <a:t> ve </a:t>
            </a:r>
            <a:r>
              <a:rPr lang="en-US" sz="1600" dirty="0" err="1"/>
              <a:t>metodolojileri</a:t>
            </a:r>
            <a:r>
              <a:rPr lang="en-US" sz="1600" dirty="0"/>
              <a:t> </a:t>
            </a:r>
            <a:r>
              <a:rPr lang="en-US" sz="1600" dirty="0" err="1"/>
              <a:t>kullanılarak</a:t>
            </a:r>
            <a:r>
              <a:rPr lang="en-US" sz="1600" dirty="0"/>
              <a:t> test </a:t>
            </a:r>
            <a:r>
              <a:rPr lang="en-US" sz="1600" dirty="0" err="1"/>
              <a:t>edilmelidir</a:t>
            </a:r>
            <a:r>
              <a:rPr lang="en-US" sz="1600" dirty="0"/>
              <a:t>. </a:t>
            </a:r>
            <a:endParaRPr lang="tr-TR" sz="1600" dirty="0" smtClean="0"/>
          </a:p>
          <a:p>
            <a:endParaRPr lang="en-US" sz="1600" dirty="0"/>
          </a:p>
          <a:p>
            <a:r>
              <a:rPr lang="en-US" sz="1600" b="1" dirty="0"/>
              <a:t>7. </a:t>
            </a:r>
            <a:r>
              <a:rPr lang="en-US" sz="1600" b="1" dirty="0" err="1"/>
              <a:t>Yeni</a:t>
            </a:r>
            <a:r>
              <a:rPr lang="en-US" sz="1600" b="1" dirty="0"/>
              <a:t> </a:t>
            </a:r>
            <a:r>
              <a:rPr lang="en-US" sz="1600" b="1" dirty="0" err="1"/>
              <a:t>hata</a:t>
            </a:r>
            <a:r>
              <a:rPr lang="en-US" sz="1600" b="1" dirty="0"/>
              <a:t> </a:t>
            </a:r>
            <a:r>
              <a:rPr lang="en-US" sz="1600" b="1" dirty="0" err="1"/>
              <a:t>bulamıyoruz</a:t>
            </a:r>
            <a:r>
              <a:rPr lang="en-US" sz="1600" b="1" dirty="0"/>
              <a:t> </a:t>
            </a:r>
            <a:r>
              <a:rPr lang="en-US" sz="1600" b="1" dirty="0" err="1"/>
              <a:t>başarılı</a:t>
            </a:r>
            <a:r>
              <a:rPr lang="en-US" sz="1600" b="1" dirty="0"/>
              <a:t> </a:t>
            </a:r>
            <a:r>
              <a:rPr lang="en-US" sz="1600" b="1" dirty="0" err="1"/>
              <a:t>bir</a:t>
            </a:r>
            <a:r>
              <a:rPr lang="en-US" sz="1600" b="1" dirty="0"/>
              <a:t> </a:t>
            </a:r>
            <a:r>
              <a:rPr lang="en-US" sz="1600" b="1" dirty="0" err="1"/>
              <a:t>yazılım</a:t>
            </a:r>
            <a:r>
              <a:rPr lang="en-US" sz="1600" b="1" dirty="0"/>
              <a:t> </a:t>
            </a:r>
            <a:r>
              <a:rPr lang="en-US" sz="1600" b="1" dirty="0" err="1"/>
              <a:t>elde</a:t>
            </a:r>
            <a:r>
              <a:rPr lang="en-US" sz="1600" b="1" dirty="0"/>
              <a:t> </a:t>
            </a:r>
            <a:r>
              <a:rPr lang="en-US" sz="1600" b="1" dirty="0" err="1"/>
              <a:t>ettik</a:t>
            </a:r>
            <a:r>
              <a:rPr lang="en-US" sz="1600" b="1" dirty="0"/>
              <a:t> </a:t>
            </a:r>
            <a:r>
              <a:rPr lang="en-US" sz="1600" b="1" dirty="0" err="1"/>
              <a:t>yanılgısı</a:t>
            </a:r>
            <a:r>
              <a:rPr lang="en-US" sz="1600" b="1" dirty="0"/>
              <a:t> </a:t>
            </a:r>
          </a:p>
          <a:p>
            <a:r>
              <a:rPr lang="en-US" sz="1600" dirty="0" err="1"/>
              <a:t>Testte</a:t>
            </a:r>
            <a:r>
              <a:rPr lang="en-US" sz="1600" dirty="0"/>
              <a:t> </a:t>
            </a:r>
            <a:r>
              <a:rPr lang="en-US" sz="1600" dirty="0" err="1"/>
              <a:t>tespit</a:t>
            </a:r>
            <a:r>
              <a:rPr lang="en-US" sz="1600" dirty="0"/>
              <a:t> </a:t>
            </a:r>
            <a:r>
              <a:rPr lang="en-US" sz="1600" dirty="0" err="1"/>
              <a:t>edilen</a:t>
            </a:r>
            <a:r>
              <a:rPr lang="en-US" sz="1600" dirty="0"/>
              <a:t> </a:t>
            </a:r>
            <a:r>
              <a:rPr lang="en-US" sz="1600" dirty="0" err="1"/>
              <a:t>hataların</a:t>
            </a:r>
            <a:r>
              <a:rPr lang="en-US" sz="1600" dirty="0"/>
              <a:t> </a:t>
            </a:r>
            <a:r>
              <a:rPr lang="en-US" sz="1600" dirty="0" err="1"/>
              <a:t>düzeltilmiş</a:t>
            </a:r>
            <a:r>
              <a:rPr lang="en-US" sz="1600" dirty="0"/>
              <a:t> </a:t>
            </a:r>
            <a:r>
              <a:rPr lang="en-US" sz="1600" dirty="0" err="1"/>
              <a:t>olması</a:t>
            </a:r>
            <a:r>
              <a:rPr lang="en-US" sz="1600" dirty="0"/>
              <a:t>, </a:t>
            </a:r>
            <a:r>
              <a:rPr lang="en-US" sz="1600" dirty="0" err="1"/>
              <a:t>yazılımın</a:t>
            </a:r>
            <a:r>
              <a:rPr lang="en-US" sz="1600" dirty="0"/>
              <a:t> </a:t>
            </a:r>
            <a:r>
              <a:rPr lang="en-US" sz="1600" dirty="0" err="1"/>
              <a:t>müşteri</a:t>
            </a:r>
            <a:r>
              <a:rPr lang="en-US" sz="1600" dirty="0"/>
              <a:t>/</a:t>
            </a:r>
            <a:r>
              <a:rPr lang="en-US" sz="1600" dirty="0" err="1"/>
              <a:t>kullanıcı</a:t>
            </a:r>
            <a:r>
              <a:rPr lang="en-US" sz="1600" dirty="0"/>
              <a:t> </a:t>
            </a:r>
            <a:r>
              <a:rPr lang="en-US" sz="1600" dirty="0" err="1"/>
              <a:t>ihtiyaçlarını</a:t>
            </a:r>
            <a:r>
              <a:rPr lang="en-US" sz="1600" dirty="0"/>
              <a:t> tam, </a:t>
            </a:r>
            <a:r>
              <a:rPr lang="en-US" sz="1600" dirty="0" err="1"/>
              <a:t>eksiksiz</a:t>
            </a:r>
            <a:r>
              <a:rPr lang="en-US" sz="1600" dirty="0"/>
              <a:t> ve </a:t>
            </a:r>
            <a:r>
              <a:rPr lang="en-US" sz="1600" dirty="0" err="1"/>
              <a:t>doğru</a:t>
            </a:r>
            <a:r>
              <a:rPr lang="en-US" sz="1600" dirty="0"/>
              <a:t> </a:t>
            </a:r>
            <a:r>
              <a:rPr lang="en-US" sz="1600" dirty="0" err="1"/>
              <a:t>karşılıyor</a:t>
            </a:r>
            <a:r>
              <a:rPr lang="en-US" sz="1600" dirty="0"/>
              <a:t> </a:t>
            </a:r>
            <a:r>
              <a:rPr lang="en-US" sz="1600" dirty="0" err="1"/>
              <a:t>olduğu</a:t>
            </a:r>
            <a:r>
              <a:rPr lang="en-US" sz="1600" dirty="0"/>
              <a:t> </a:t>
            </a:r>
            <a:r>
              <a:rPr lang="en-US" sz="1600" dirty="0" err="1"/>
              <a:t>anlamını</a:t>
            </a:r>
            <a:r>
              <a:rPr lang="en-US" sz="1600" dirty="0"/>
              <a:t> </a:t>
            </a:r>
            <a:r>
              <a:rPr lang="en-US" sz="1600" dirty="0" err="1"/>
              <a:t>taşımamaktadır</a:t>
            </a:r>
            <a:r>
              <a:rPr lang="en-US" sz="1600" dirty="0"/>
              <a:t>. </a:t>
            </a:r>
            <a:endParaRPr lang="en-US" sz="1600" dirty="0">
              <a:latin typeface="Century Gothic (Body)"/>
            </a:endParaRPr>
          </a:p>
        </p:txBody>
      </p:sp>
    </p:spTree>
    <p:extLst>
      <p:ext uri="{BB962C8B-B14F-4D97-AF65-F5344CB8AC3E}">
        <p14:creationId xmlns:p14="http://schemas.microsoft.com/office/powerpoint/2010/main" val="2878029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060" y="1224155"/>
            <a:ext cx="8761413" cy="706964"/>
          </a:xfrm>
        </p:spPr>
        <p:txBody>
          <a:bodyPr/>
          <a:lstStyle/>
          <a:p>
            <a:r>
              <a:rPr lang="en-US" dirty="0"/>
              <a:t>Bertrand Meyer Test </a:t>
            </a:r>
            <a:r>
              <a:rPr lang="en-US" dirty="0" err="1"/>
              <a:t>Prensipleri</a:t>
            </a:r>
            <a:r>
              <a:rPr lang="en-US" b="1" dirty="0"/>
              <a:t/>
            </a:r>
            <a:br>
              <a:rPr lang="en-US" b="1"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19</a:t>
            </a:fld>
            <a:endParaRPr lang="en-US" noProof="0" dirty="0"/>
          </a:p>
        </p:txBody>
      </p:sp>
      <p:sp>
        <p:nvSpPr>
          <p:cNvPr id="4" name="Text Placeholder 3"/>
          <p:cNvSpPr>
            <a:spLocks noGrp="1"/>
          </p:cNvSpPr>
          <p:nvPr>
            <p:ph type="body" sz="quarter" idx="13"/>
          </p:nvPr>
        </p:nvSpPr>
        <p:spPr>
          <a:xfrm>
            <a:off x="375138" y="2614246"/>
            <a:ext cx="11816862" cy="3962400"/>
          </a:xfrm>
        </p:spPr>
        <p:txBody>
          <a:bodyPr>
            <a:normAutofit fontScale="25000" lnSpcReduction="20000"/>
          </a:bodyPr>
          <a:lstStyle/>
          <a:p>
            <a:pPr algn="l"/>
            <a:r>
              <a:rPr lang="en-US" b="1" dirty="0" err="1"/>
              <a:t>Prensip</a:t>
            </a:r>
            <a:r>
              <a:rPr lang="en-US" b="1" dirty="0"/>
              <a:t> 1: </a:t>
            </a:r>
            <a:r>
              <a:rPr lang="en-US" dirty="0"/>
              <a:t>Test </a:t>
            </a:r>
            <a:r>
              <a:rPr lang="en-US" dirty="0" err="1"/>
              <a:t>tanımı</a:t>
            </a:r>
            <a:r>
              <a:rPr lang="en-US" b="1" dirty="0"/>
              <a:t>.</a:t>
            </a:r>
            <a:endParaRPr lang="en-US" dirty="0"/>
          </a:p>
          <a:p>
            <a:pPr algn="l"/>
            <a:r>
              <a:rPr lang="en-US" dirty="0" err="1"/>
              <a:t>Testler</a:t>
            </a:r>
            <a:r>
              <a:rPr lang="en-US" dirty="0"/>
              <a:t> </a:t>
            </a:r>
            <a:r>
              <a:rPr lang="en-US" dirty="0" err="1"/>
              <a:t>yazılım</a:t>
            </a:r>
            <a:r>
              <a:rPr lang="en-US" dirty="0"/>
              <a:t> </a:t>
            </a:r>
            <a:r>
              <a:rPr lang="en-US" dirty="0" err="1"/>
              <a:t>ürünlerinde</a:t>
            </a:r>
            <a:r>
              <a:rPr lang="en-US" dirty="0"/>
              <a:t> </a:t>
            </a:r>
            <a:r>
              <a:rPr lang="en-US" dirty="0" err="1"/>
              <a:t>hata</a:t>
            </a:r>
            <a:r>
              <a:rPr lang="en-US" dirty="0"/>
              <a:t> </a:t>
            </a:r>
            <a:r>
              <a:rPr lang="en-US" dirty="0" err="1"/>
              <a:t>bulmak</a:t>
            </a:r>
            <a:r>
              <a:rPr lang="en-US" dirty="0"/>
              <a:t> </a:t>
            </a:r>
            <a:r>
              <a:rPr lang="en-US" dirty="0" err="1"/>
              <a:t>için</a:t>
            </a:r>
            <a:r>
              <a:rPr lang="en-US" dirty="0"/>
              <a:t> </a:t>
            </a:r>
            <a:r>
              <a:rPr lang="en-US" dirty="0" err="1"/>
              <a:t>yapılırlar</a:t>
            </a:r>
            <a:r>
              <a:rPr lang="en-US" dirty="0"/>
              <a:t>.</a:t>
            </a:r>
          </a:p>
          <a:p>
            <a:pPr algn="l"/>
            <a:r>
              <a:rPr lang="en-US" b="1" dirty="0" err="1"/>
              <a:t>Prensip</a:t>
            </a:r>
            <a:r>
              <a:rPr lang="en-US" b="1" dirty="0"/>
              <a:t> 2: </a:t>
            </a:r>
            <a:r>
              <a:rPr lang="en-US" dirty="0"/>
              <a:t>Test ve </a:t>
            </a:r>
            <a:r>
              <a:rPr lang="en-US" dirty="0" err="1"/>
              <a:t>spesifikasyon</a:t>
            </a:r>
            <a:r>
              <a:rPr lang="en-US" dirty="0"/>
              <a:t> </a:t>
            </a:r>
            <a:r>
              <a:rPr lang="en-US" dirty="0" err="1"/>
              <a:t>ayrımı</a:t>
            </a:r>
            <a:r>
              <a:rPr lang="en-US" dirty="0"/>
              <a:t>.</a:t>
            </a:r>
          </a:p>
          <a:p>
            <a:pPr algn="l"/>
            <a:r>
              <a:rPr lang="en-US" dirty="0" err="1"/>
              <a:t>Testler</a:t>
            </a:r>
            <a:r>
              <a:rPr lang="en-US" dirty="0"/>
              <a:t> </a:t>
            </a:r>
            <a:r>
              <a:rPr lang="en-US" dirty="0" err="1"/>
              <a:t>spesifikasyonların</a:t>
            </a:r>
            <a:r>
              <a:rPr lang="en-US" dirty="0"/>
              <a:t> </a:t>
            </a:r>
            <a:r>
              <a:rPr lang="en-US" dirty="0" err="1"/>
              <a:t>yerine</a:t>
            </a:r>
            <a:r>
              <a:rPr lang="en-US" dirty="0"/>
              <a:t> </a:t>
            </a:r>
            <a:r>
              <a:rPr lang="en-US" dirty="0" err="1"/>
              <a:t>geçmezler</a:t>
            </a:r>
            <a:r>
              <a:rPr lang="en-US" dirty="0"/>
              <a:t>.</a:t>
            </a:r>
          </a:p>
          <a:p>
            <a:pPr algn="l"/>
            <a:r>
              <a:rPr lang="en-US" b="1" dirty="0" err="1"/>
              <a:t>Prensip</a:t>
            </a:r>
            <a:r>
              <a:rPr lang="en-US" b="1" dirty="0"/>
              <a:t> 3: </a:t>
            </a:r>
            <a:r>
              <a:rPr lang="en-US" dirty="0" err="1"/>
              <a:t>Regresyon</a:t>
            </a:r>
            <a:r>
              <a:rPr lang="en-US" dirty="0"/>
              <a:t> </a:t>
            </a:r>
            <a:r>
              <a:rPr lang="en-US" dirty="0" err="1"/>
              <a:t>Testleri</a:t>
            </a:r>
            <a:r>
              <a:rPr lang="en-US" dirty="0"/>
              <a:t> (Regression/</a:t>
            </a:r>
            <a:r>
              <a:rPr lang="en-US" dirty="0" err="1"/>
              <a:t>Gerileme</a:t>
            </a:r>
            <a:r>
              <a:rPr lang="en-US" dirty="0"/>
              <a:t> </a:t>
            </a:r>
            <a:r>
              <a:rPr lang="en-US" dirty="0" err="1"/>
              <a:t>Testleri</a:t>
            </a:r>
            <a:r>
              <a:rPr lang="en-US" dirty="0"/>
              <a:t>)</a:t>
            </a:r>
          </a:p>
          <a:p>
            <a:pPr algn="l"/>
            <a:r>
              <a:rPr lang="en-US" dirty="0" err="1"/>
              <a:t>Bulunan</a:t>
            </a:r>
            <a:r>
              <a:rPr lang="en-US" dirty="0"/>
              <a:t> her </a:t>
            </a:r>
            <a:r>
              <a:rPr lang="en-US" dirty="0" err="1"/>
              <a:t>hata</a:t>
            </a:r>
            <a:r>
              <a:rPr lang="en-US" dirty="0"/>
              <a:t> </a:t>
            </a:r>
            <a:r>
              <a:rPr lang="en-US" dirty="0" err="1"/>
              <a:t>için</a:t>
            </a:r>
            <a:r>
              <a:rPr lang="en-US" dirty="0"/>
              <a:t> </a:t>
            </a:r>
            <a:r>
              <a:rPr lang="en-US" dirty="0" err="1"/>
              <a:t>ayrı</a:t>
            </a:r>
            <a:r>
              <a:rPr lang="en-US" dirty="0"/>
              <a:t> </a:t>
            </a:r>
            <a:r>
              <a:rPr lang="en-US" dirty="0" err="1"/>
              <a:t>bir</a:t>
            </a:r>
            <a:r>
              <a:rPr lang="en-US" dirty="0"/>
              <a:t> test </a:t>
            </a:r>
            <a:r>
              <a:rPr lang="en-US" dirty="0" err="1"/>
              <a:t>yazılmalı</a:t>
            </a:r>
            <a:r>
              <a:rPr lang="en-US" dirty="0"/>
              <a:t> ve test </a:t>
            </a:r>
            <a:r>
              <a:rPr lang="en-US" dirty="0" err="1"/>
              <a:t>kütüphanesine</a:t>
            </a:r>
            <a:r>
              <a:rPr lang="en-US" dirty="0"/>
              <a:t> </a:t>
            </a:r>
            <a:r>
              <a:rPr lang="en-US" dirty="0" err="1"/>
              <a:t>eklenmelidir</a:t>
            </a:r>
            <a:r>
              <a:rPr lang="en-US" dirty="0"/>
              <a:t>. </a:t>
            </a:r>
            <a:r>
              <a:rPr lang="en-US" dirty="0" err="1"/>
              <a:t>Çünkü</a:t>
            </a:r>
            <a:r>
              <a:rPr lang="en-US" dirty="0"/>
              <a:t> </a:t>
            </a:r>
            <a:r>
              <a:rPr lang="en-US" dirty="0" err="1"/>
              <a:t>bir</a:t>
            </a:r>
            <a:r>
              <a:rPr lang="en-US" dirty="0"/>
              <a:t> </a:t>
            </a:r>
            <a:r>
              <a:rPr lang="en-US" dirty="0" err="1"/>
              <a:t>hatanın</a:t>
            </a:r>
            <a:r>
              <a:rPr lang="en-US" dirty="0"/>
              <a:t> </a:t>
            </a:r>
            <a:r>
              <a:rPr lang="en-US" dirty="0" err="1"/>
              <a:t>giderilmesi</a:t>
            </a:r>
            <a:r>
              <a:rPr lang="en-US" dirty="0"/>
              <a:t> </a:t>
            </a:r>
            <a:r>
              <a:rPr lang="en-US" dirty="0" err="1"/>
              <a:t>yazılım</a:t>
            </a:r>
            <a:r>
              <a:rPr lang="en-US" dirty="0"/>
              <a:t> </a:t>
            </a:r>
            <a:r>
              <a:rPr lang="en-US" dirty="0" err="1"/>
              <a:t>ürününün</a:t>
            </a:r>
            <a:r>
              <a:rPr lang="en-US" dirty="0"/>
              <a:t> </a:t>
            </a:r>
            <a:r>
              <a:rPr lang="en-US" dirty="0" err="1"/>
              <a:t>başka</a:t>
            </a:r>
            <a:r>
              <a:rPr lang="en-US" dirty="0"/>
              <a:t> </a:t>
            </a:r>
            <a:r>
              <a:rPr lang="en-US" dirty="0" err="1"/>
              <a:t>bir</a:t>
            </a:r>
            <a:r>
              <a:rPr lang="en-US" dirty="0"/>
              <a:t> </a:t>
            </a:r>
            <a:r>
              <a:rPr lang="en-US" dirty="0" err="1"/>
              <a:t>fonksiyonunu</a:t>
            </a:r>
            <a:r>
              <a:rPr lang="en-US" dirty="0"/>
              <a:t> </a:t>
            </a:r>
            <a:r>
              <a:rPr lang="en-US" dirty="0" err="1"/>
              <a:t>bozmuş</a:t>
            </a:r>
            <a:r>
              <a:rPr lang="en-US" dirty="0"/>
              <a:t> </a:t>
            </a:r>
            <a:r>
              <a:rPr lang="en-US" dirty="0" err="1"/>
              <a:t>olabilir</a:t>
            </a:r>
            <a:r>
              <a:rPr lang="en-US" dirty="0"/>
              <a:t>. </a:t>
            </a:r>
            <a:r>
              <a:rPr lang="en-US" i="1" dirty="0" err="1"/>
              <a:t>Maalesef</a:t>
            </a:r>
            <a:r>
              <a:rPr lang="en-US" i="1" dirty="0"/>
              <a:t> </a:t>
            </a:r>
            <a:r>
              <a:rPr lang="en-US" i="1" dirty="0" err="1"/>
              <a:t>sektördeki</a:t>
            </a:r>
            <a:r>
              <a:rPr lang="en-US" i="1" dirty="0"/>
              <a:t> </a:t>
            </a:r>
            <a:r>
              <a:rPr lang="en-US" i="1" dirty="0" err="1"/>
              <a:t>en</a:t>
            </a:r>
            <a:r>
              <a:rPr lang="en-US" i="1" dirty="0"/>
              <a:t> </a:t>
            </a:r>
            <a:r>
              <a:rPr lang="en-US" i="1" dirty="0" err="1"/>
              <a:t>önemli</a:t>
            </a:r>
            <a:r>
              <a:rPr lang="en-US" i="1" dirty="0"/>
              <a:t> </a:t>
            </a:r>
            <a:r>
              <a:rPr lang="en-US" i="1" dirty="0" err="1"/>
              <a:t>problemlerden</a:t>
            </a:r>
            <a:r>
              <a:rPr lang="en-US" i="1" dirty="0"/>
              <a:t> </a:t>
            </a:r>
            <a:r>
              <a:rPr lang="en-US" i="1" dirty="0" err="1"/>
              <a:t>birisidir</a:t>
            </a:r>
            <a:r>
              <a:rPr lang="en-US" i="1" dirty="0"/>
              <a:t>.</a:t>
            </a:r>
            <a:endParaRPr lang="en-US" dirty="0"/>
          </a:p>
          <a:p>
            <a:pPr algn="l"/>
            <a:r>
              <a:rPr lang="en-US" b="1" dirty="0" err="1"/>
              <a:t>Prensip</a:t>
            </a:r>
            <a:r>
              <a:rPr lang="en-US" b="1" dirty="0"/>
              <a:t> 4: </a:t>
            </a:r>
            <a:r>
              <a:rPr lang="en-US" dirty="0"/>
              <a:t>Test </a:t>
            </a:r>
            <a:r>
              <a:rPr lang="en-US" dirty="0" err="1"/>
              <a:t>geçmesi</a:t>
            </a:r>
            <a:r>
              <a:rPr lang="en-US" dirty="0"/>
              <a:t> </a:t>
            </a:r>
            <a:r>
              <a:rPr lang="en-US" dirty="0" err="1"/>
              <a:t>veya</a:t>
            </a:r>
            <a:r>
              <a:rPr lang="en-US" dirty="0"/>
              <a:t> </a:t>
            </a:r>
            <a:r>
              <a:rPr lang="en-US" dirty="0" err="1"/>
              <a:t>kalması</a:t>
            </a:r>
            <a:r>
              <a:rPr lang="en-US" dirty="0"/>
              <a:t> </a:t>
            </a:r>
            <a:r>
              <a:rPr lang="en-US" dirty="0" err="1"/>
              <a:t>üzerine</a:t>
            </a:r>
            <a:r>
              <a:rPr lang="en-US" dirty="0"/>
              <a:t> </a:t>
            </a:r>
            <a:r>
              <a:rPr lang="en-US" dirty="0" err="1"/>
              <a:t>yapılan</a:t>
            </a:r>
            <a:r>
              <a:rPr lang="en-US" dirty="0"/>
              <a:t> </a:t>
            </a:r>
            <a:r>
              <a:rPr lang="en-US" dirty="0" err="1"/>
              <a:t>kriterlerin</a:t>
            </a:r>
            <a:r>
              <a:rPr lang="en-US" dirty="0"/>
              <a:t> </a:t>
            </a:r>
            <a:r>
              <a:rPr lang="en-US" dirty="0" err="1"/>
              <a:t>kontrat</a:t>
            </a:r>
            <a:r>
              <a:rPr lang="en-US" dirty="0"/>
              <a:t> </a:t>
            </a:r>
            <a:r>
              <a:rPr lang="en-US" dirty="0" err="1"/>
              <a:t>niteliğinde</a:t>
            </a:r>
            <a:r>
              <a:rPr lang="en-US" dirty="0"/>
              <a:t> </a:t>
            </a:r>
            <a:r>
              <a:rPr lang="en-US" dirty="0" err="1"/>
              <a:t>olması</a:t>
            </a:r>
            <a:r>
              <a:rPr lang="en-US" dirty="0"/>
              <a:t>.</a:t>
            </a:r>
          </a:p>
          <a:p>
            <a:pPr algn="l"/>
            <a:r>
              <a:rPr lang="en-US" dirty="0" err="1"/>
              <a:t>Geçme</a:t>
            </a:r>
            <a:r>
              <a:rPr lang="en-US" dirty="0"/>
              <a:t> ve </a:t>
            </a:r>
            <a:r>
              <a:rPr lang="en-US" dirty="0" err="1"/>
              <a:t>kalma</a:t>
            </a:r>
            <a:r>
              <a:rPr lang="en-US" dirty="0"/>
              <a:t> </a:t>
            </a:r>
            <a:r>
              <a:rPr lang="en-US" dirty="0" err="1"/>
              <a:t>kriterleri</a:t>
            </a:r>
            <a:r>
              <a:rPr lang="en-US" dirty="0"/>
              <a:t> </a:t>
            </a:r>
            <a:r>
              <a:rPr lang="en-US" dirty="0" err="1"/>
              <a:t>sürecin</a:t>
            </a:r>
            <a:r>
              <a:rPr lang="en-US" dirty="0"/>
              <a:t> </a:t>
            </a:r>
            <a:r>
              <a:rPr lang="en-US" dirty="0" err="1"/>
              <a:t>parçası</a:t>
            </a:r>
            <a:r>
              <a:rPr lang="en-US" dirty="0"/>
              <a:t> </a:t>
            </a:r>
            <a:r>
              <a:rPr lang="en-US" dirty="0" err="1"/>
              <a:t>olmalı</a:t>
            </a:r>
            <a:r>
              <a:rPr lang="en-US" dirty="0"/>
              <a:t> ve </a:t>
            </a:r>
            <a:r>
              <a:rPr lang="en-US" dirty="0" err="1"/>
              <a:t>bir</a:t>
            </a:r>
            <a:r>
              <a:rPr lang="en-US" dirty="0"/>
              <a:t> </a:t>
            </a:r>
            <a:r>
              <a:rPr lang="en-US" dirty="0" err="1"/>
              <a:t>kontrat</a:t>
            </a:r>
            <a:r>
              <a:rPr lang="en-US" dirty="0"/>
              <a:t> </a:t>
            </a:r>
            <a:r>
              <a:rPr lang="en-US" dirty="0" err="1"/>
              <a:t>niteliği</a:t>
            </a:r>
            <a:r>
              <a:rPr lang="en-US" dirty="0"/>
              <a:t> </a:t>
            </a:r>
            <a:r>
              <a:rPr lang="en-US" dirty="0" err="1"/>
              <a:t>taşımalıdır</a:t>
            </a:r>
            <a:r>
              <a:rPr lang="en-US" dirty="0"/>
              <a:t>. Test; </a:t>
            </a:r>
            <a:r>
              <a:rPr lang="en-US" dirty="0" err="1"/>
              <a:t>kime</a:t>
            </a:r>
            <a:r>
              <a:rPr lang="en-US" dirty="0"/>
              <a:t> </a:t>
            </a:r>
            <a:r>
              <a:rPr lang="en-US" dirty="0" err="1"/>
              <a:t>göre</a:t>
            </a:r>
            <a:r>
              <a:rPr lang="en-US" dirty="0"/>
              <a:t>, </a:t>
            </a:r>
            <a:r>
              <a:rPr lang="en-US" dirty="0" err="1"/>
              <a:t>neye</a:t>
            </a:r>
            <a:r>
              <a:rPr lang="en-US" dirty="0"/>
              <a:t> </a:t>
            </a:r>
            <a:r>
              <a:rPr lang="en-US" dirty="0" err="1"/>
              <a:t>göre</a:t>
            </a:r>
            <a:r>
              <a:rPr lang="en-US" dirty="0"/>
              <a:t>, </a:t>
            </a:r>
            <a:r>
              <a:rPr lang="en-US" dirty="0" err="1"/>
              <a:t>geçti</a:t>
            </a:r>
            <a:r>
              <a:rPr lang="en-US" dirty="0"/>
              <a:t> </a:t>
            </a:r>
            <a:r>
              <a:rPr lang="en-US" dirty="0" err="1"/>
              <a:t>veya</a:t>
            </a:r>
            <a:r>
              <a:rPr lang="en-US" dirty="0"/>
              <a:t> </a:t>
            </a:r>
            <a:r>
              <a:rPr lang="en-US" dirty="0" err="1"/>
              <a:t>kaldı</a:t>
            </a:r>
            <a:r>
              <a:rPr lang="en-US" dirty="0"/>
              <a:t> </a:t>
            </a:r>
            <a:r>
              <a:rPr lang="en-US" dirty="0" err="1"/>
              <a:t>bilinmelidir</a:t>
            </a:r>
            <a:r>
              <a:rPr lang="en-US" dirty="0"/>
              <a:t>.</a:t>
            </a:r>
          </a:p>
          <a:p>
            <a:pPr algn="l"/>
            <a:r>
              <a:rPr lang="en-US" b="1" dirty="0" err="1"/>
              <a:t>Prensip</a:t>
            </a:r>
            <a:r>
              <a:rPr lang="en-US" b="1" dirty="0"/>
              <a:t> 5: </a:t>
            </a:r>
            <a:r>
              <a:rPr lang="en-US" dirty="0"/>
              <a:t>Manuel ve </a:t>
            </a:r>
            <a:r>
              <a:rPr lang="en-US" dirty="0" err="1"/>
              <a:t>otomatik</a:t>
            </a:r>
            <a:r>
              <a:rPr lang="en-US" dirty="0"/>
              <a:t> </a:t>
            </a:r>
            <a:r>
              <a:rPr lang="en-US" dirty="0" err="1"/>
              <a:t>testler</a:t>
            </a:r>
            <a:r>
              <a:rPr lang="en-US" dirty="0"/>
              <a:t>.</a:t>
            </a:r>
          </a:p>
          <a:p>
            <a:pPr algn="l"/>
            <a:r>
              <a:rPr lang="en-US" dirty="0"/>
              <a:t>Test </a:t>
            </a:r>
            <a:r>
              <a:rPr lang="en-US" dirty="0" err="1"/>
              <a:t>sisteminizde</a:t>
            </a:r>
            <a:r>
              <a:rPr lang="en-US" dirty="0"/>
              <a:t> ham </a:t>
            </a:r>
            <a:r>
              <a:rPr lang="en-US" dirty="0" err="1"/>
              <a:t>manuel</a:t>
            </a:r>
            <a:r>
              <a:rPr lang="en-US" dirty="0"/>
              <a:t> hem de </a:t>
            </a:r>
            <a:r>
              <a:rPr lang="en-US" dirty="0" err="1"/>
              <a:t>otomatik</a:t>
            </a:r>
            <a:r>
              <a:rPr lang="en-US" dirty="0"/>
              <a:t> </a:t>
            </a:r>
            <a:r>
              <a:rPr lang="en-US" dirty="0" err="1"/>
              <a:t>testler</a:t>
            </a:r>
            <a:r>
              <a:rPr lang="en-US" dirty="0"/>
              <a:t> (test </a:t>
            </a:r>
            <a:r>
              <a:rPr lang="en-US" dirty="0" err="1"/>
              <a:t>otomasyonu</a:t>
            </a:r>
            <a:r>
              <a:rPr lang="en-US" dirty="0"/>
              <a:t>) </a:t>
            </a:r>
            <a:r>
              <a:rPr lang="en-US" dirty="0" err="1"/>
              <a:t>yer</a:t>
            </a:r>
            <a:r>
              <a:rPr lang="en-US" dirty="0"/>
              <a:t> </a:t>
            </a:r>
            <a:r>
              <a:rPr lang="en-US" dirty="0" err="1"/>
              <a:t>almalıdır</a:t>
            </a:r>
            <a:r>
              <a:rPr lang="en-US" dirty="0"/>
              <a:t>.</a:t>
            </a:r>
          </a:p>
          <a:p>
            <a:pPr algn="l"/>
            <a:r>
              <a:rPr lang="en-US" b="1" dirty="0" err="1"/>
              <a:t>Prensip</a:t>
            </a:r>
            <a:r>
              <a:rPr lang="en-US" b="1" dirty="0"/>
              <a:t> 6: </a:t>
            </a:r>
            <a:r>
              <a:rPr lang="en-US" dirty="0"/>
              <a:t>Test </a:t>
            </a:r>
            <a:r>
              <a:rPr lang="en-US" dirty="0" err="1"/>
              <a:t>stratejileri</a:t>
            </a:r>
            <a:r>
              <a:rPr lang="en-US" dirty="0"/>
              <a:t> </a:t>
            </a:r>
            <a:r>
              <a:rPr lang="en-US" dirty="0" err="1"/>
              <a:t>deneysel</a:t>
            </a:r>
            <a:r>
              <a:rPr lang="en-US" dirty="0"/>
              <a:t> </a:t>
            </a:r>
            <a:r>
              <a:rPr lang="en-US" dirty="0" err="1"/>
              <a:t>değerlendirilebilmelidir</a:t>
            </a:r>
            <a:r>
              <a:rPr lang="en-US" dirty="0"/>
              <a:t>.</a:t>
            </a:r>
          </a:p>
          <a:p>
            <a:pPr algn="l"/>
            <a:r>
              <a:rPr lang="en-US" dirty="0"/>
              <a:t>Test </a:t>
            </a:r>
            <a:r>
              <a:rPr lang="en-US" dirty="0" err="1"/>
              <a:t>stratejileri</a:t>
            </a:r>
            <a:r>
              <a:rPr lang="en-US" dirty="0"/>
              <a:t> </a:t>
            </a:r>
            <a:r>
              <a:rPr lang="en-US" dirty="0" err="1"/>
              <a:t>tekrar</a:t>
            </a:r>
            <a:r>
              <a:rPr lang="en-US" dirty="0"/>
              <a:t> </a:t>
            </a:r>
            <a:r>
              <a:rPr lang="en-US" dirty="0" err="1"/>
              <a:t>edebilir</a:t>
            </a:r>
            <a:r>
              <a:rPr lang="en-US" dirty="0"/>
              <a:t> ve </a:t>
            </a:r>
            <a:r>
              <a:rPr lang="en-US" dirty="0" err="1"/>
              <a:t>metriklerle</a:t>
            </a:r>
            <a:r>
              <a:rPr lang="en-US" dirty="0"/>
              <a:t> </a:t>
            </a:r>
            <a:r>
              <a:rPr lang="en-US" dirty="0" err="1"/>
              <a:t>değerlendirilebilir</a:t>
            </a:r>
            <a:r>
              <a:rPr lang="en-US" dirty="0"/>
              <a:t> test </a:t>
            </a:r>
            <a:r>
              <a:rPr lang="en-US" dirty="0" err="1"/>
              <a:t>süreçlerini</a:t>
            </a:r>
            <a:r>
              <a:rPr lang="en-US" dirty="0"/>
              <a:t> </a:t>
            </a:r>
            <a:r>
              <a:rPr lang="en-US" dirty="0" err="1"/>
              <a:t>ihtiva</a:t>
            </a:r>
            <a:r>
              <a:rPr lang="en-US" dirty="0"/>
              <a:t> </a:t>
            </a:r>
            <a:r>
              <a:rPr lang="en-US" dirty="0" err="1"/>
              <a:t>etmelidir</a:t>
            </a:r>
            <a:r>
              <a:rPr lang="en-US" dirty="0"/>
              <a:t>.</a:t>
            </a:r>
          </a:p>
          <a:p>
            <a:pPr algn="l"/>
            <a:r>
              <a:rPr lang="en-US" b="1" dirty="0" err="1"/>
              <a:t>Prensip</a:t>
            </a:r>
            <a:r>
              <a:rPr lang="en-US" b="1" dirty="0"/>
              <a:t> 7: </a:t>
            </a:r>
            <a:r>
              <a:rPr lang="en-US" dirty="0" err="1"/>
              <a:t>Değerlendirme</a:t>
            </a:r>
            <a:r>
              <a:rPr lang="en-US" dirty="0"/>
              <a:t> </a:t>
            </a:r>
            <a:r>
              <a:rPr lang="en-US" dirty="0" err="1"/>
              <a:t>kriteri</a:t>
            </a:r>
            <a:r>
              <a:rPr lang="en-US" dirty="0"/>
              <a:t>.</a:t>
            </a:r>
          </a:p>
          <a:p>
            <a:pPr algn="l"/>
            <a:r>
              <a:rPr lang="en-US" dirty="0" err="1"/>
              <a:t>Testler</a:t>
            </a:r>
            <a:r>
              <a:rPr lang="en-US" dirty="0"/>
              <a:t> </a:t>
            </a:r>
            <a:r>
              <a:rPr lang="en-US" dirty="0" err="1"/>
              <a:t>sonucunda</a:t>
            </a:r>
            <a:r>
              <a:rPr lang="en-US" dirty="0"/>
              <a:t> </a:t>
            </a:r>
            <a:r>
              <a:rPr lang="en-US" dirty="0" err="1"/>
              <a:t>çıkan</a:t>
            </a:r>
            <a:r>
              <a:rPr lang="en-US" dirty="0"/>
              <a:t> </a:t>
            </a:r>
            <a:r>
              <a:rPr lang="en-US" dirty="0" err="1"/>
              <a:t>en</a:t>
            </a:r>
            <a:r>
              <a:rPr lang="en-US" dirty="0"/>
              <a:t> </a:t>
            </a:r>
            <a:r>
              <a:rPr lang="en-US" dirty="0" err="1"/>
              <a:t>önemli</a:t>
            </a:r>
            <a:r>
              <a:rPr lang="en-US" dirty="0"/>
              <a:t> </a:t>
            </a:r>
            <a:r>
              <a:rPr lang="en-US" dirty="0" err="1"/>
              <a:t>değerlendirme</a:t>
            </a:r>
            <a:r>
              <a:rPr lang="en-US" dirty="0"/>
              <a:t> </a:t>
            </a:r>
            <a:r>
              <a:rPr lang="en-US" dirty="0" err="1"/>
              <a:t>kriterlerinden</a:t>
            </a:r>
            <a:r>
              <a:rPr lang="en-US" dirty="0"/>
              <a:t> </a:t>
            </a:r>
            <a:r>
              <a:rPr lang="en-US" dirty="0" err="1"/>
              <a:t>birisi</a:t>
            </a:r>
            <a:r>
              <a:rPr lang="en-US" dirty="0"/>
              <a:t> zaman </a:t>
            </a:r>
            <a:r>
              <a:rPr lang="en-US" dirty="0" err="1"/>
              <a:t>frekansları</a:t>
            </a:r>
            <a:r>
              <a:rPr lang="en-US" dirty="0"/>
              <a:t> </a:t>
            </a:r>
            <a:r>
              <a:rPr lang="en-US" dirty="0" err="1"/>
              <a:t>bazında</a:t>
            </a:r>
            <a:r>
              <a:rPr lang="en-US" dirty="0"/>
              <a:t> </a:t>
            </a:r>
            <a:r>
              <a:rPr lang="en-US" dirty="0" err="1"/>
              <a:t>ortaya</a:t>
            </a:r>
            <a:r>
              <a:rPr lang="en-US" dirty="0"/>
              <a:t> </a:t>
            </a:r>
            <a:r>
              <a:rPr lang="en-US" dirty="0" err="1"/>
              <a:t>çıkan</a:t>
            </a:r>
            <a:r>
              <a:rPr lang="en-US" dirty="0"/>
              <a:t> </a:t>
            </a:r>
            <a:r>
              <a:rPr lang="en-US" dirty="0" err="1"/>
              <a:t>hata</a:t>
            </a:r>
            <a:r>
              <a:rPr lang="en-US" dirty="0"/>
              <a:t> </a:t>
            </a:r>
            <a:r>
              <a:rPr lang="en-US" dirty="0" err="1"/>
              <a:t>sayısıdır</a:t>
            </a:r>
            <a:r>
              <a:rPr lang="en-US" dirty="0"/>
              <a:t>.</a:t>
            </a:r>
          </a:p>
          <a:p>
            <a:endParaRPr lang="en-US" dirty="0"/>
          </a:p>
        </p:txBody>
      </p:sp>
    </p:spTree>
    <p:extLst>
      <p:ext uri="{BB962C8B-B14F-4D97-AF65-F5344CB8AC3E}">
        <p14:creationId xmlns:p14="http://schemas.microsoft.com/office/powerpoint/2010/main" val="1706554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a:xfrm>
            <a:off x="732414" y="2287088"/>
            <a:ext cx="4405745" cy="2283824"/>
          </a:xfrm>
        </p:spPr>
        <p:txBody>
          <a:bodyPr/>
          <a:lstStyle/>
          <a:p>
            <a:r>
              <a:rPr lang="tr-TR" dirty="0" smtClean="0"/>
              <a:t>Derse başlamadan önce</a:t>
            </a:r>
            <a:endParaRPr lang="en-US" dirty="0"/>
          </a:p>
        </p:txBody>
      </p:sp>
      <p:pic>
        <p:nvPicPr>
          <p:cNvPr id="12" name="Picture Placeholder 11" descr="Clock">
            <a:extLst>
              <a:ext uri="{FF2B5EF4-FFF2-40B4-BE49-F238E27FC236}">
                <a16:creationId xmlns:a16="http://schemas.microsoft.com/office/drawing/2014/main" id="{E1DDCE14-088F-46E3-A4A0-3D2F40EA673F}"/>
              </a:ext>
            </a:extLst>
          </p:cNvPr>
          <p:cNvPicPr>
            <a:picLocks noGrp="1" noChangeAspect="1"/>
          </p:cNvPicPr>
          <p:nvPr>
            <p:ph type="pic" sz="quarter" idx="4294967295"/>
          </p:nvPr>
        </p:nvPicPr>
        <p:blipFill>
          <a:blip r:embed="rId2">
            <a:extLst>
              <a:ext uri="{96DAC541-7B7A-43D3-8B79-37D633B846F1}">
                <asvg:svgBlip xmlns="" xmlns:asvg="http://schemas.microsoft.com/office/drawing/2016/SVG/main" r:embed="rId3"/>
              </a:ext>
            </a:extLst>
          </a:blip>
          <a:stretch>
            <a:fillRect/>
          </a:stretch>
        </p:blipFill>
        <p:spPr>
          <a:xfrm>
            <a:off x="6531769" y="1043839"/>
            <a:ext cx="774700" cy="774700"/>
          </a:xfrm>
        </p:spPr>
      </p:pic>
      <p:sp>
        <p:nvSpPr>
          <p:cNvPr id="4" name="Text Placeholder 3">
            <a:extLst>
              <a:ext uri="{FF2B5EF4-FFF2-40B4-BE49-F238E27FC236}">
                <a16:creationId xmlns:a16="http://schemas.microsoft.com/office/drawing/2014/main" id="{0436469F-A292-4492-BAAB-2F581AD4AC1D}"/>
              </a:ext>
            </a:extLst>
          </p:cNvPr>
          <p:cNvSpPr>
            <a:spLocks noGrp="1"/>
          </p:cNvSpPr>
          <p:nvPr>
            <p:ph type="body" sz="quarter" idx="14"/>
          </p:nvPr>
        </p:nvSpPr>
        <p:spPr/>
        <p:txBody>
          <a:bodyPr>
            <a:normAutofit/>
          </a:bodyPr>
          <a:lstStyle/>
          <a:p>
            <a:r>
              <a:rPr lang="tr-TR" dirty="0" smtClean="0"/>
              <a:t>Zamanlama</a:t>
            </a:r>
          </a:p>
          <a:p>
            <a:r>
              <a:rPr lang="tr-TR" dirty="0" smtClean="0"/>
              <a:t>Yoklama</a:t>
            </a:r>
            <a:endParaRPr lang="en-US" dirty="0"/>
          </a:p>
          <a:p>
            <a:endParaRPr lang="en-US" dirty="0"/>
          </a:p>
        </p:txBody>
      </p:sp>
      <p:pic>
        <p:nvPicPr>
          <p:cNvPr id="14" name="Picture Placeholder 13" descr="House">
            <a:extLst>
              <a:ext uri="{FF2B5EF4-FFF2-40B4-BE49-F238E27FC236}">
                <a16:creationId xmlns:a16="http://schemas.microsoft.com/office/drawing/2014/main" id="{9B25FBAB-6696-4071-A181-E7F39B4AA1EF}"/>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49618" t="-48742" r="-49618" b="-50243"/>
          <a:stretch/>
        </p:blipFill>
        <p:spPr>
          <a:xfrm>
            <a:off x="8700079" y="801189"/>
            <a:ext cx="1260000" cy="1260000"/>
          </a:xfrm>
        </p:spPr>
      </p:pic>
      <p:sp>
        <p:nvSpPr>
          <p:cNvPr id="6" name="Text Placeholder 5">
            <a:extLst>
              <a:ext uri="{FF2B5EF4-FFF2-40B4-BE49-F238E27FC236}">
                <a16:creationId xmlns:a16="http://schemas.microsoft.com/office/drawing/2014/main" id="{410CAEE2-2C63-436A-B2D5-4E3D73081993}"/>
              </a:ext>
            </a:extLst>
          </p:cNvPr>
          <p:cNvSpPr>
            <a:spLocks noGrp="1"/>
          </p:cNvSpPr>
          <p:nvPr>
            <p:ph type="body" sz="quarter" idx="16"/>
          </p:nvPr>
        </p:nvSpPr>
        <p:spPr>
          <a:xfrm>
            <a:off x="8229580" y="2287088"/>
            <a:ext cx="2450379" cy="774700"/>
          </a:xfrm>
        </p:spPr>
        <p:txBody>
          <a:bodyPr>
            <a:normAutofit/>
          </a:bodyPr>
          <a:lstStyle/>
          <a:p>
            <a:r>
              <a:rPr lang="tr-TR" dirty="0" smtClean="0"/>
              <a:t>Ders sonrası iletişim</a:t>
            </a:r>
            <a:endParaRPr lang="en-US" dirty="0"/>
          </a:p>
          <a:p>
            <a:r>
              <a:rPr lang="en-US" dirty="0"/>
              <a:t>Class </a:t>
            </a:r>
            <a:r>
              <a:rPr lang="en-US" dirty="0" smtClean="0"/>
              <a:t>code</a:t>
            </a:r>
            <a:r>
              <a:rPr lang="tr-TR" dirty="0" smtClean="0"/>
              <a:t> : </a:t>
            </a:r>
            <a:r>
              <a:rPr lang="en-US" dirty="0" smtClean="0"/>
              <a:t>6ugcekz</a:t>
            </a:r>
            <a:endParaRPr lang="en-US" dirty="0"/>
          </a:p>
          <a:p>
            <a:endParaRPr lang="en-US" dirty="0"/>
          </a:p>
        </p:txBody>
      </p:sp>
      <p:pic>
        <p:nvPicPr>
          <p:cNvPr id="16" name="Picture Placeholder 15" descr="Pencil">
            <a:extLst>
              <a:ext uri="{FF2B5EF4-FFF2-40B4-BE49-F238E27FC236}">
                <a16:creationId xmlns:a16="http://schemas.microsoft.com/office/drawing/2014/main" id="{2ABB9B2C-8073-4AE8-9BDD-46925F1DD0EC}"/>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68714" t="-68864" r="-68714" b="-68864"/>
          <a:stretch/>
        </p:blipFill>
        <p:spPr>
          <a:xfrm>
            <a:off x="6289119" y="3708649"/>
            <a:ext cx="1260000" cy="1260000"/>
          </a:xfrm>
        </p:spPr>
      </p:pic>
      <p:sp>
        <p:nvSpPr>
          <p:cNvPr id="8" name="Text Placeholder 7">
            <a:extLst>
              <a:ext uri="{FF2B5EF4-FFF2-40B4-BE49-F238E27FC236}">
                <a16:creationId xmlns:a16="http://schemas.microsoft.com/office/drawing/2014/main" id="{A68D70ED-10B5-4BE6-AD26-6087054C33D1}"/>
              </a:ext>
            </a:extLst>
          </p:cNvPr>
          <p:cNvSpPr>
            <a:spLocks noGrp="1"/>
          </p:cNvSpPr>
          <p:nvPr>
            <p:ph type="body" sz="quarter" idx="18"/>
          </p:nvPr>
        </p:nvSpPr>
        <p:spPr/>
        <p:txBody>
          <a:bodyPr>
            <a:normAutofit/>
          </a:bodyPr>
          <a:lstStyle/>
          <a:p>
            <a:r>
              <a:rPr lang="tr-TR" dirty="0" err="1" smtClean="0"/>
              <a:t>Notlandırma</a:t>
            </a:r>
            <a:endParaRPr lang="tr-TR" dirty="0" smtClean="0"/>
          </a:p>
        </p:txBody>
      </p:sp>
      <p:pic>
        <p:nvPicPr>
          <p:cNvPr id="18" name="Picture Placeholder 17" descr="Books">
            <a:extLst>
              <a:ext uri="{FF2B5EF4-FFF2-40B4-BE49-F238E27FC236}">
                <a16:creationId xmlns:a16="http://schemas.microsoft.com/office/drawing/2014/main" id="{DC211434-F1B3-4E2F-B008-4EEA0ACB3356}"/>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l="-71339" t="-71339" r="-71339" b="-71339"/>
          <a:stretch/>
        </p:blipFill>
        <p:spPr>
          <a:xfrm>
            <a:off x="8700079" y="3708649"/>
            <a:ext cx="1260000" cy="1260000"/>
          </a:xfrm>
        </p:spPr>
      </p:pic>
      <p:sp>
        <p:nvSpPr>
          <p:cNvPr id="10" name="Text Placeholder 9">
            <a:extLst>
              <a:ext uri="{FF2B5EF4-FFF2-40B4-BE49-F238E27FC236}">
                <a16:creationId xmlns:a16="http://schemas.microsoft.com/office/drawing/2014/main" id="{220DCE5B-BE86-496B-83B4-E1F188607D9E}"/>
              </a:ext>
            </a:extLst>
          </p:cNvPr>
          <p:cNvSpPr>
            <a:spLocks noGrp="1"/>
          </p:cNvSpPr>
          <p:nvPr>
            <p:ph type="body" sz="quarter" idx="20"/>
          </p:nvPr>
        </p:nvSpPr>
        <p:spPr>
          <a:xfrm>
            <a:off x="8291926" y="5258548"/>
            <a:ext cx="2325688" cy="774700"/>
          </a:xfrm>
        </p:spPr>
        <p:txBody>
          <a:bodyPr>
            <a:normAutofit fontScale="92500" lnSpcReduction="20000"/>
          </a:bodyPr>
          <a:lstStyle/>
          <a:p>
            <a:r>
              <a:rPr lang="tr-TR" dirty="0" smtClean="0"/>
              <a:t>Kaynaklar</a:t>
            </a:r>
          </a:p>
          <a:p>
            <a:r>
              <a:rPr lang="en-US" dirty="0">
                <a:solidFill>
                  <a:schemeClr val="tx1"/>
                </a:solidFill>
                <a:hlinkClick r:id="rId10"/>
              </a:rPr>
              <a:t>https://github.com/handanyarici/Medipol_SoftwareTesting_2020</a:t>
            </a:r>
            <a:endParaRPr lang="en-US" dirty="0">
              <a:solidFill>
                <a:schemeClr val="tx1"/>
              </a:solidFill>
            </a:endParaRPr>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a:t>
            </a:fld>
            <a:endParaRPr lang="en-US" dirty="0"/>
          </a:p>
        </p:txBody>
      </p:sp>
      <p:pic>
        <p:nvPicPr>
          <p:cNvPr id="13" name="Picture Placeholder 15" descr="Envelope">
            <a:extLst>
              <a:ext uri="{FF2B5EF4-FFF2-40B4-BE49-F238E27FC236}">
                <a16:creationId xmlns:a16="http://schemas.microsoft.com/office/drawing/2014/main" id="{FD570080-EB17-406F-9FA9-54B4145DCEF4}"/>
              </a:ext>
            </a:extLst>
          </p:cNvPr>
          <p:cNvPicPr>
            <a:picLocks noGrp="1" noChangeAspect="1"/>
          </p:cNvPicPr>
          <p:nvPr>
            <p:ph type="pic" sz="quarter" idx="4294967295"/>
          </p:nvPr>
        </p:nvPicPr>
        <p:blipFill>
          <a:blip r:embed="rId11">
            <a:extLst>
              <a:ext uri="{96DAC541-7B7A-43D3-8B79-37D633B846F1}">
                <asvg:svgBlip xmlns="" xmlns:asvg="http://schemas.microsoft.com/office/drawing/2016/SVG/main" r:embed="rId12"/>
              </a:ext>
            </a:extLst>
          </a:blip>
          <a:stretch>
            <a:fillRect/>
          </a:stretch>
        </p:blipFill>
        <p:spPr>
          <a:xfrm>
            <a:off x="10700353" y="1570803"/>
            <a:ext cx="490386" cy="490386"/>
          </a:xfrm>
        </p:spPr>
      </p:pic>
    </p:spTree>
    <p:extLst>
      <p:ext uri="{BB962C8B-B14F-4D97-AF65-F5344CB8AC3E}">
        <p14:creationId xmlns:p14="http://schemas.microsoft.com/office/powerpoint/2010/main" val="232105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787366" y="1048483"/>
            <a:ext cx="3733180" cy="706964"/>
          </a:xfrm>
        </p:spPr>
        <p:txBody>
          <a:bodyPr/>
          <a:lstStyle/>
          <a:p>
            <a:r>
              <a:rPr lang="tr-TR" dirty="0" smtClean="0"/>
              <a:t>Kalite Nedir?</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20</a:t>
            </a:fld>
            <a:endParaRPr lang="en-US" dirty="0"/>
          </a:p>
        </p:txBody>
      </p:sp>
      <p:sp>
        <p:nvSpPr>
          <p:cNvPr id="2" name="Rectangle 1"/>
          <p:cNvSpPr/>
          <p:nvPr/>
        </p:nvSpPr>
        <p:spPr>
          <a:xfrm>
            <a:off x="785446" y="2375154"/>
            <a:ext cx="10843846" cy="2092881"/>
          </a:xfrm>
          <a:prstGeom prst="rect">
            <a:avLst/>
          </a:prstGeom>
        </p:spPr>
        <p:txBody>
          <a:bodyPr wrap="square">
            <a:spAutoFit/>
          </a:bodyPr>
          <a:lstStyle/>
          <a:p>
            <a:r>
              <a:rPr lang="en-US" sz="1600" dirty="0" err="1"/>
              <a:t>Kalite</a:t>
            </a:r>
            <a:r>
              <a:rPr lang="en-US" sz="1600" dirty="0"/>
              <a:t>, </a:t>
            </a:r>
            <a:r>
              <a:rPr lang="en-US" sz="1600" dirty="0" err="1"/>
              <a:t>bir</a:t>
            </a:r>
            <a:r>
              <a:rPr lang="en-US" sz="1600" dirty="0"/>
              <a:t> </a:t>
            </a:r>
            <a:r>
              <a:rPr lang="en-US" sz="1600" dirty="0" err="1"/>
              <a:t>ürün</a:t>
            </a:r>
            <a:r>
              <a:rPr lang="en-US" sz="1600" dirty="0"/>
              <a:t> </a:t>
            </a:r>
            <a:r>
              <a:rPr lang="en-US" sz="1600" dirty="0" err="1"/>
              <a:t>ya</a:t>
            </a:r>
            <a:r>
              <a:rPr lang="en-US" sz="1600" dirty="0"/>
              <a:t> da </a:t>
            </a:r>
            <a:r>
              <a:rPr lang="en-US" sz="1600" dirty="0" err="1"/>
              <a:t>hizmetin</a:t>
            </a:r>
            <a:r>
              <a:rPr lang="en-US" sz="1600" dirty="0"/>
              <a:t> </a:t>
            </a:r>
            <a:r>
              <a:rPr lang="en-US" sz="1600" dirty="0" err="1"/>
              <a:t>belirlenen</a:t>
            </a:r>
            <a:r>
              <a:rPr lang="en-US" sz="1600" dirty="0"/>
              <a:t> </a:t>
            </a:r>
            <a:r>
              <a:rPr lang="en-US" sz="1600" dirty="0" err="1"/>
              <a:t>ya</a:t>
            </a:r>
            <a:r>
              <a:rPr lang="en-US" sz="1600" dirty="0"/>
              <a:t> da </a:t>
            </a:r>
            <a:r>
              <a:rPr lang="en-US" sz="1600" dirty="0" err="1"/>
              <a:t>olabilecek</a:t>
            </a:r>
            <a:r>
              <a:rPr lang="en-US" sz="1600" dirty="0"/>
              <a:t> </a:t>
            </a:r>
            <a:r>
              <a:rPr lang="en-US" sz="1600" dirty="0" err="1"/>
              <a:t>ihtiyaçları</a:t>
            </a:r>
            <a:r>
              <a:rPr lang="en-US" sz="1600" dirty="0"/>
              <a:t> </a:t>
            </a:r>
            <a:r>
              <a:rPr lang="en-US" sz="1600" dirty="0" err="1"/>
              <a:t>karşılama</a:t>
            </a:r>
            <a:r>
              <a:rPr lang="en-US" sz="1600" dirty="0"/>
              <a:t> </a:t>
            </a:r>
            <a:r>
              <a:rPr lang="en-US" sz="1600" dirty="0" err="1"/>
              <a:t>kabiliyetine</a:t>
            </a:r>
            <a:r>
              <a:rPr lang="en-US" sz="1600" dirty="0"/>
              <a:t> </a:t>
            </a:r>
            <a:r>
              <a:rPr lang="en-US" sz="1600" dirty="0" err="1"/>
              <a:t>dayanan</a:t>
            </a:r>
            <a:r>
              <a:rPr lang="en-US" sz="1600" dirty="0"/>
              <a:t> </a:t>
            </a:r>
            <a:r>
              <a:rPr lang="en-US" sz="1600" dirty="0" err="1"/>
              <a:t>özelliklerin</a:t>
            </a:r>
            <a:r>
              <a:rPr lang="en-US" sz="1600" dirty="0"/>
              <a:t> </a:t>
            </a:r>
            <a:r>
              <a:rPr lang="en-US" sz="1600" dirty="0" err="1"/>
              <a:t>toplamıdır</a:t>
            </a:r>
            <a:r>
              <a:rPr lang="en-US" sz="1600" dirty="0" smtClean="0"/>
              <a:t>.</a:t>
            </a:r>
            <a:endParaRPr lang="tr-TR" sz="1600" dirty="0" smtClean="0"/>
          </a:p>
          <a:p>
            <a:endParaRPr lang="en-US" sz="1600" dirty="0"/>
          </a:p>
          <a:p>
            <a:r>
              <a:rPr lang="en-US" sz="1600" b="1" dirty="0" err="1"/>
              <a:t>Kalite</a:t>
            </a:r>
            <a:r>
              <a:rPr lang="en-US" sz="1600" b="1" dirty="0"/>
              <a:t>;</a:t>
            </a:r>
          </a:p>
          <a:p>
            <a:pPr>
              <a:buFont typeface="+mj-lt"/>
              <a:buAutoNum type="arabicPeriod"/>
            </a:pPr>
            <a:r>
              <a:rPr lang="en-US" sz="1600" dirty="0" err="1"/>
              <a:t>Müşteri</a:t>
            </a:r>
            <a:r>
              <a:rPr lang="en-US" sz="1600" dirty="0"/>
              <a:t> </a:t>
            </a:r>
            <a:r>
              <a:rPr lang="en-US" sz="1600" dirty="0" err="1"/>
              <a:t>tatminidir</a:t>
            </a:r>
            <a:r>
              <a:rPr lang="en-US" sz="1600" dirty="0"/>
              <a:t>: </a:t>
            </a:r>
            <a:r>
              <a:rPr lang="en-US" sz="1600" dirty="0" err="1"/>
              <a:t>Ürün</a:t>
            </a:r>
            <a:r>
              <a:rPr lang="en-US" sz="1600" dirty="0"/>
              <a:t> </a:t>
            </a:r>
            <a:r>
              <a:rPr lang="en-US" sz="1600" dirty="0" err="1"/>
              <a:t>veya</a:t>
            </a:r>
            <a:r>
              <a:rPr lang="en-US" sz="1600" dirty="0"/>
              <a:t> </a:t>
            </a:r>
            <a:r>
              <a:rPr lang="en-US" sz="1600" dirty="0" err="1"/>
              <a:t>hizmetin</a:t>
            </a:r>
            <a:r>
              <a:rPr lang="en-US" sz="1600" dirty="0"/>
              <a:t> </a:t>
            </a:r>
            <a:r>
              <a:rPr lang="en-US" sz="1600" dirty="0" err="1"/>
              <a:t>iyi</a:t>
            </a:r>
            <a:r>
              <a:rPr lang="en-US" sz="1600" dirty="0"/>
              <a:t> </a:t>
            </a:r>
            <a:r>
              <a:rPr lang="en-US" sz="1600" dirty="0" err="1"/>
              <a:t>olup</a:t>
            </a:r>
            <a:r>
              <a:rPr lang="en-US" sz="1600" dirty="0"/>
              <a:t> </a:t>
            </a:r>
            <a:r>
              <a:rPr lang="en-US" sz="1600" dirty="0" err="1"/>
              <a:t>olmadığı</a:t>
            </a:r>
            <a:r>
              <a:rPr lang="en-US" sz="1600" dirty="0"/>
              <a:t> </a:t>
            </a:r>
            <a:r>
              <a:rPr lang="en-US" sz="1600" dirty="0" err="1"/>
              <a:t>konusunda</a:t>
            </a:r>
            <a:r>
              <a:rPr lang="en-US" sz="1600" dirty="0"/>
              <a:t> son </a:t>
            </a:r>
            <a:r>
              <a:rPr lang="en-US" sz="1600" dirty="0" err="1"/>
              <a:t>kararı</a:t>
            </a:r>
            <a:r>
              <a:rPr lang="en-US" sz="1600" dirty="0"/>
              <a:t> </a:t>
            </a:r>
            <a:r>
              <a:rPr lang="en-US" sz="1600" dirty="0" err="1"/>
              <a:t>müşteri</a:t>
            </a:r>
            <a:r>
              <a:rPr lang="en-US" sz="1600" dirty="0"/>
              <a:t> </a:t>
            </a:r>
            <a:r>
              <a:rPr lang="en-US" sz="1600" dirty="0" err="1"/>
              <a:t>verir</a:t>
            </a:r>
            <a:r>
              <a:rPr lang="en-US" sz="1600" dirty="0"/>
              <a:t>.</a:t>
            </a:r>
          </a:p>
          <a:p>
            <a:pPr>
              <a:buFont typeface="+mj-lt"/>
              <a:buAutoNum type="arabicPeriod"/>
            </a:pPr>
            <a:r>
              <a:rPr lang="en-US" sz="1600" dirty="0" err="1"/>
              <a:t>Süreçtir</a:t>
            </a:r>
            <a:r>
              <a:rPr lang="en-US" sz="1600" dirty="0"/>
              <a:t>: </a:t>
            </a:r>
            <a:r>
              <a:rPr lang="en-US" sz="1600" dirty="0" err="1"/>
              <a:t>Süregelen</a:t>
            </a:r>
            <a:r>
              <a:rPr lang="en-US" sz="1600" dirty="0"/>
              <a:t> </a:t>
            </a:r>
            <a:r>
              <a:rPr lang="en-US" sz="1600" dirty="0" err="1"/>
              <a:t>bir</a:t>
            </a:r>
            <a:r>
              <a:rPr lang="en-US" sz="1600" dirty="0"/>
              <a:t> </a:t>
            </a:r>
            <a:r>
              <a:rPr lang="en-US" sz="1600" dirty="0" err="1"/>
              <a:t>gelişmeyi</a:t>
            </a:r>
            <a:r>
              <a:rPr lang="en-US" sz="1600" dirty="0"/>
              <a:t> </a:t>
            </a:r>
            <a:r>
              <a:rPr lang="en-US" sz="1600" dirty="0" err="1"/>
              <a:t>sağlar</a:t>
            </a:r>
            <a:r>
              <a:rPr lang="en-US" sz="1600" dirty="0"/>
              <a:t>.</a:t>
            </a:r>
          </a:p>
          <a:p>
            <a:pPr>
              <a:buFont typeface="+mj-lt"/>
              <a:buAutoNum type="arabicPeriod"/>
            </a:pPr>
            <a:r>
              <a:rPr lang="en-US" sz="1600" dirty="0" err="1"/>
              <a:t>Yatırımdır</a:t>
            </a:r>
            <a:r>
              <a:rPr lang="en-US" sz="1600" dirty="0"/>
              <a:t>: </a:t>
            </a:r>
            <a:r>
              <a:rPr lang="en-US" sz="1600" dirty="0" err="1"/>
              <a:t>Uzun</a:t>
            </a:r>
            <a:r>
              <a:rPr lang="en-US" sz="1600" dirty="0"/>
              <a:t> </a:t>
            </a:r>
            <a:r>
              <a:rPr lang="en-US" sz="1600" dirty="0" err="1"/>
              <a:t>dönemde</a:t>
            </a:r>
            <a:r>
              <a:rPr lang="en-US" sz="1600" dirty="0"/>
              <a:t> </a:t>
            </a:r>
            <a:r>
              <a:rPr lang="en-US" sz="1600" dirty="0" err="1"/>
              <a:t>bir</a:t>
            </a:r>
            <a:r>
              <a:rPr lang="en-US" sz="1600" dirty="0"/>
              <a:t> </a:t>
            </a:r>
            <a:r>
              <a:rPr lang="en-US" sz="1600" dirty="0" err="1"/>
              <a:t>işi</a:t>
            </a:r>
            <a:r>
              <a:rPr lang="en-US" sz="1600" dirty="0"/>
              <a:t> </a:t>
            </a:r>
            <a:r>
              <a:rPr lang="en-US" sz="1600" dirty="0" err="1"/>
              <a:t>hatasız</a:t>
            </a:r>
            <a:r>
              <a:rPr lang="en-US" sz="1600" dirty="0"/>
              <a:t> </a:t>
            </a:r>
            <a:r>
              <a:rPr lang="en-US" sz="1600" dirty="0" err="1"/>
              <a:t>yapmak</a:t>
            </a:r>
            <a:r>
              <a:rPr lang="en-US" sz="1600" dirty="0"/>
              <a:t> </a:t>
            </a:r>
            <a:r>
              <a:rPr lang="en-US" sz="1600" dirty="0" err="1"/>
              <a:t>sonradan</a:t>
            </a:r>
            <a:r>
              <a:rPr lang="en-US" sz="1600" dirty="0"/>
              <a:t> </a:t>
            </a:r>
            <a:r>
              <a:rPr lang="en-US" sz="1600" dirty="0" err="1"/>
              <a:t>düzeltmekten</a:t>
            </a:r>
            <a:r>
              <a:rPr lang="en-US" sz="1600" dirty="0"/>
              <a:t> </a:t>
            </a:r>
            <a:r>
              <a:rPr lang="en-US" sz="1600" dirty="0" err="1"/>
              <a:t>daha</a:t>
            </a:r>
            <a:r>
              <a:rPr lang="en-US" sz="1600" dirty="0"/>
              <a:t> </a:t>
            </a:r>
            <a:r>
              <a:rPr lang="en-US" sz="1600" dirty="0" err="1"/>
              <a:t>ucuzdur</a:t>
            </a:r>
            <a:r>
              <a:rPr lang="en-US" sz="1600" dirty="0"/>
              <a:t>.</a:t>
            </a:r>
          </a:p>
          <a:p>
            <a:pPr>
              <a:buFont typeface="+mj-lt"/>
              <a:buAutoNum type="arabicPeriod"/>
            </a:pPr>
            <a:r>
              <a:rPr lang="en-US" sz="1600" dirty="0" err="1"/>
              <a:t>Bir</a:t>
            </a:r>
            <a:r>
              <a:rPr lang="en-US" sz="1600" dirty="0"/>
              <a:t> </a:t>
            </a:r>
            <a:r>
              <a:rPr lang="en-US" sz="1600" dirty="0" err="1"/>
              <a:t>programa</a:t>
            </a:r>
            <a:r>
              <a:rPr lang="en-US" sz="1600" dirty="0"/>
              <a:t> </a:t>
            </a:r>
            <a:r>
              <a:rPr lang="en-US" sz="1600" dirty="0" err="1"/>
              <a:t>uymaktır</a:t>
            </a:r>
            <a:r>
              <a:rPr lang="en-US" sz="1600" dirty="0"/>
              <a:t>: </a:t>
            </a:r>
            <a:r>
              <a:rPr lang="en-US" sz="1600" dirty="0" err="1"/>
              <a:t>İşleri</a:t>
            </a:r>
            <a:r>
              <a:rPr lang="en-US" sz="1600" dirty="0"/>
              <a:t> </a:t>
            </a:r>
            <a:r>
              <a:rPr lang="en-US" sz="1600" dirty="0" err="1"/>
              <a:t>zamanında</a:t>
            </a:r>
            <a:r>
              <a:rPr lang="en-US" sz="1600" dirty="0"/>
              <a:t> </a:t>
            </a:r>
            <a:r>
              <a:rPr lang="en-US" sz="1600" dirty="0" err="1"/>
              <a:t>yapmaktır</a:t>
            </a:r>
            <a:r>
              <a:rPr lang="en-US" sz="1600" dirty="0"/>
              <a:t>. </a:t>
            </a:r>
            <a:r>
              <a:rPr lang="en-US" sz="1600" dirty="0" err="1"/>
              <a:t>Kusursuzluk</a:t>
            </a:r>
            <a:r>
              <a:rPr lang="en-US" sz="1600" dirty="0"/>
              <a:t> </a:t>
            </a:r>
            <a:r>
              <a:rPr lang="en-US" sz="1600" dirty="0" err="1"/>
              <a:t>anlayışına</a:t>
            </a:r>
            <a:r>
              <a:rPr lang="en-US" sz="1600" dirty="0"/>
              <a:t> </a:t>
            </a:r>
            <a:r>
              <a:rPr lang="en-US" sz="1600" dirty="0" err="1"/>
              <a:t>sistemli</a:t>
            </a:r>
            <a:r>
              <a:rPr lang="en-US" sz="1600" dirty="0"/>
              <a:t> </a:t>
            </a:r>
            <a:r>
              <a:rPr lang="en-US" sz="1600" dirty="0" err="1"/>
              <a:t>bir</a:t>
            </a:r>
            <a:r>
              <a:rPr lang="en-US" sz="1600" dirty="0"/>
              <a:t> </a:t>
            </a:r>
            <a:r>
              <a:rPr lang="en-US" sz="1600" dirty="0" err="1"/>
              <a:t>yaklaşımdır</a:t>
            </a:r>
            <a:r>
              <a:rPr lang="en-US" dirty="0">
                <a:solidFill>
                  <a:srgbClr val="999999"/>
                </a:solidFill>
                <a:latin typeface="Lato"/>
              </a:rPr>
              <a:t>.</a:t>
            </a:r>
            <a:endParaRPr lang="en-US" b="0" i="0" dirty="0">
              <a:solidFill>
                <a:srgbClr val="999999"/>
              </a:solidFill>
              <a:effectLst/>
              <a:latin typeface="Lato"/>
            </a:endParaRPr>
          </a:p>
        </p:txBody>
      </p:sp>
      <p:sp>
        <p:nvSpPr>
          <p:cNvPr id="3" name="Rectangle 2"/>
          <p:cNvSpPr/>
          <p:nvPr/>
        </p:nvSpPr>
        <p:spPr>
          <a:xfrm>
            <a:off x="785446" y="4890066"/>
            <a:ext cx="10539046" cy="1569660"/>
          </a:xfrm>
          <a:prstGeom prst="rect">
            <a:avLst/>
          </a:prstGeom>
        </p:spPr>
        <p:txBody>
          <a:bodyPr wrap="square">
            <a:spAutoFit/>
          </a:bodyPr>
          <a:lstStyle/>
          <a:p>
            <a:r>
              <a:rPr lang="en-US" sz="1600" dirty="0"/>
              <a:t>Ability to satisfy requirements -&gt; </a:t>
            </a:r>
            <a:r>
              <a:rPr lang="en-US" sz="1600" dirty="0" err="1"/>
              <a:t>İhtiyaçları</a:t>
            </a:r>
            <a:r>
              <a:rPr lang="en-US" sz="1600" dirty="0"/>
              <a:t> </a:t>
            </a:r>
            <a:r>
              <a:rPr lang="en-US" sz="1600" dirty="0" err="1"/>
              <a:t>karşılama</a:t>
            </a:r>
            <a:r>
              <a:rPr lang="en-US" sz="1600" dirty="0"/>
              <a:t> </a:t>
            </a:r>
            <a:r>
              <a:rPr lang="en-US" sz="1600" dirty="0" err="1"/>
              <a:t>yeteneğidir</a:t>
            </a:r>
            <a:r>
              <a:rPr lang="en-US" sz="1600" dirty="0"/>
              <a:t>. </a:t>
            </a:r>
            <a:r>
              <a:rPr lang="en-US" sz="1600" b="1" dirty="0"/>
              <a:t>Deming, 1968</a:t>
            </a:r>
          </a:p>
          <a:p>
            <a:pPr indent="-342900">
              <a:buFont typeface="+mj-lt"/>
              <a:buAutoNum type="arabicPeriod"/>
            </a:pPr>
            <a:endParaRPr lang="tr-TR" sz="1600" dirty="0" smtClean="0"/>
          </a:p>
          <a:p>
            <a:r>
              <a:rPr lang="en-US" sz="1600" dirty="0" smtClean="0"/>
              <a:t>Conformance </a:t>
            </a:r>
            <a:r>
              <a:rPr lang="en-US" sz="1600" dirty="0"/>
              <a:t>to user requirements -&gt; </a:t>
            </a:r>
            <a:r>
              <a:rPr lang="en-US" sz="1600" dirty="0" err="1"/>
              <a:t>Kullanıcı</a:t>
            </a:r>
            <a:r>
              <a:rPr lang="en-US" sz="1600" dirty="0"/>
              <a:t> </a:t>
            </a:r>
            <a:r>
              <a:rPr lang="en-US" sz="1600" dirty="0" err="1"/>
              <a:t>gereksinimlerine</a:t>
            </a:r>
            <a:r>
              <a:rPr lang="en-US" sz="1600" dirty="0"/>
              <a:t> </a:t>
            </a:r>
            <a:r>
              <a:rPr lang="en-US" sz="1600" dirty="0" err="1"/>
              <a:t>uygunluktur</a:t>
            </a:r>
            <a:r>
              <a:rPr lang="en-US" sz="1600" dirty="0"/>
              <a:t>. </a:t>
            </a:r>
            <a:r>
              <a:rPr lang="en-US" sz="1600" b="1" dirty="0"/>
              <a:t>Crosby, 1979</a:t>
            </a:r>
          </a:p>
          <a:p>
            <a:endParaRPr lang="tr-TR" sz="1600" dirty="0" smtClean="0"/>
          </a:p>
          <a:p>
            <a:r>
              <a:rPr lang="en-US" sz="1600" dirty="0" smtClean="0"/>
              <a:t>The </a:t>
            </a:r>
            <a:r>
              <a:rPr lang="en-US" sz="1600" dirty="0"/>
              <a:t>degree to which a set of inherent characteristics fulfills requirements” -&gt; </a:t>
            </a:r>
            <a:r>
              <a:rPr lang="en-US" sz="1600" dirty="0" err="1"/>
              <a:t>Nesnenin</a:t>
            </a:r>
            <a:r>
              <a:rPr lang="en-US" sz="1600" dirty="0"/>
              <a:t> </a:t>
            </a:r>
            <a:r>
              <a:rPr lang="en-US" sz="1600" dirty="0" err="1"/>
              <a:t>tabiatında</a:t>
            </a:r>
            <a:r>
              <a:rPr lang="en-US" sz="1600" dirty="0"/>
              <a:t> </a:t>
            </a:r>
            <a:r>
              <a:rPr lang="en-US" sz="1600" dirty="0" err="1"/>
              <a:t>var</a:t>
            </a:r>
            <a:r>
              <a:rPr lang="en-US" sz="1600" dirty="0"/>
              <a:t> </a:t>
            </a:r>
            <a:r>
              <a:rPr lang="en-US" sz="1600" dirty="0" err="1"/>
              <a:t>olan</a:t>
            </a:r>
            <a:r>
              <a:rPr lang="en-US" sz="1600" dirty="0"/>
              <a:t> </a:t>
            </a:r>
            <a:r>
              <a:rPr lang="en-US" sz="1600" dirty="0" err="1"/>
              <a:t>özelliklerin</a:t>
            </a:r>
            <a:r>
              <a:rPr lang="en-US" sz="1600" dirty="0"/>
              <a:t> </a:t>
            </a:r>
            <a:r>
              <a:rPr lang="en-US" sz="1600" dirty="0" err="1"/>
              <a:t>gereksinimleri</a:t>
            </a:r>
            <a:r>
              <a:rPr lang="en-US" sz="1600" dirty="0"/>
              <a:t> </a:t>
            </a:r>
            <a:r>
              <a:rPr lang="en-US" sz="1600" dirty="0" err="1"/>
              <a:t>karşılama</a:t>
            </a:r>
            <a:r>
              <a:rPr lang="en-US" sz="1600" dirty="0"/>
              <a:t> </a:t>
            </a:r>
            <a:r>
              <a:rPr lang="en-US" sz="1600" dirty="0" err="1"/>
              <a:t>derecesidir</a:t>
            </a:r>
            <a:r>
              <a:rPr lang="en-US" sz="1600" dirty="0"/>
              <a:t>. </a:t>
            </a:r>
            <a:r>
              <a:rPr lang="en-US" sz="1600" b="1" dirty="0"/>
              <a:t>ISO 9001,2000</a:t>
            </a:r>
          </a:p>
        </p:txBody>
      </p:sp>
    </p:spTree>
    <p:extLst>
      <p:ext uri="{BB962C8B-B14F-4D97-AF65-F5344CB8AC3E}">
        <p14:creationId xmlns:p14="http://schemas.microsoft.com/office/powerpoint/2010/main" val="2112495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630" y="1278468"/>
            <a:ext cx="8761413" cy="706964"/>
          </a:xfrm>
        </p:spPr>
        <p:txBody>
          <a:bodyPr/>
          <a:lstStyle/>
          <a:p>
            <a:r>
              <a:rPr lang="en-US" dirty="0" err="1"/>
              <a:t>Testin</a:t>
            </a:r>
            <a:r>
              <a:rPr lang="en-US" dirty="0"/>
              <a:t> </a:t>
            </a:r>
            <a:r>
              <a:rPr lang="en-US" dirty="0" err="1"/>
              <a:t>Kaliteye</a:t>
            </a:r>
            <a:r>
              <a:rPr lang="en-US" dirty="0"/>
              <a:t> </a:t>
            </a:r>
            <a:r>
              <a:rPr lang="en-US" dirty="0" err="1"/>
              <a:t>Etkileri</a:t>
            </a:r>
            <a:r>
              <a:rPr lang="en-US" b="1" dirty="0"/>
              <a:t/>
            </a:r>
            <a:br>
              <a:rPr lang="en-US" b="1"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21</a:t>
            </a:fld>
            <a:endParaRPr lang="en-US" noProof="0" dirty="0"/>
          </a:p>
        </p:txBody>
      </p:sp>
      <p:sp>
        <p:nvSpPr>
          <p:cNvPr id="4" name="Text Placeholder 3"/>
          <p:cNvSpPr>
            <a:spLocks noGrp="1"/>
          </p:cNvSpPr>
          <p:nvPr>
            <p:ph type="body" sz="quarter" idx="13"/>
          </p:nvPr>
        </p:nvSpPr>
        <p:spPr>
          <a:xfrm>
            <a:off x="908366" y="2872154"/>
            <a:ext cx="10545080" cy="3481102"/>
          </a:xfrm>
        </p:spPr>
        <p:txBody>
          <a:bodyPr>
            <a:normAutofit fontScale="25000" lnSpcReduction="20000"/>
          </a:bodyPr>
          <a:lstStyle/>
          <a:p>
            <a:pPr marL="857250" indent="-857250" algn="l">
              <a:buFont typeface="Arial" panose="020B0604020202020204" pitchFamily="34" charset="0"/>
              <a:buChar char="•"/>
            </a:pPr>
            <a:r>
              <a:rPr lang="en-US" sz="6400" dirty="0" err="1"/>
              <a:t>Sistemler</a:t>
            </a:r>
            <a:r>
              <a:rPr lang="en-US" sz="6400" dirty="0"/>
              <a:t> ve </a:t>
            </a:r>
            <a:r>
              <a:rPr lang="en-US" sz="6400" dirty="0" err="1"/>
              <a:t>operasyonlar</a:t>
            </a:r>
            <a:r>
              <a:rPr lang="en-US" sz="6400" dirty="0"/>
              <a:t> </a:t>
            </a:r>
            <a:r>
              <a:rPr lang="en-US" sz="6400" dirty="0" err="1"/>
              <a:t>doğru</a:t>
            </a:r>
            <a:r>
              <a:rPr lang="en-US" sz="6400" dirty="0"/>
              <a:t> </a:t>
            </a:r>
            <a:r>
              <a:rPr lang="en-US" sz="6400" dirty="0" err="1"/>
              <a:t>şekilde</a:t>
            </a:r>
            <a:r>
              <a:rPr lang="en-US" sz="6400" dirty="0"/>
              <a:t> test </a:t>
            </a:r>
            <a:r>
              <a:rPr lang="en-US" sz="6400" dirty="0" err="1"/>
              <a:t>edildiğinde</a:t>
            </a:r>
            <a:r>
              <a:rPr lang="en-US" sz="6400" dirty="0"/>
              <a:t> ve </a:t>
            </a:r>
            <a:r>
              <a:rPr lang="en-US" sz="6400" dirty="0" err="1"/>
              <a:t>tespit</a:t>
            </a:r>
            <a:r>
              <a:rPr lang="en-US" sz="6400" dirty="0"/>
              <a:t> </a:t>
            </a:r>
            <a:r>
              <a:rPr lang="en-US" sz="6400" dirty="0" err="1"/>
              <a:t>edilen</a:t>
            </a:r>
            <a:r>
              <a:rPr lang="en-US" sz="6400" dirty="0"/>
              <a:t> </a:t>
            </a:r>
            <a:r>
              <a:rPr lang="en-US" sz="6400" dirty="0" err="1"/>
              <a:t>defectler</a:t>
            </a:r>
            <a:r>
              <a:rPr lang="en-US" sz="6400" dirty="0"/>
              <a:t> </a:t>
            </a:r>
            <a:r>
              <a:rPr lang="en-US" sz="6400" dirty="0" err="1"/>
              <a:t>sürümden</a:t>
            </a:r>
            <a:r>
              <a:rPr lang="en-US" sz="6400" dirty="0"/>
              <a:t> </a:t>
            </a:r>
            <a:r>
              <a:rPr lang="en-US" sz="6400" dirty="0" err="1"/>
              <a:t>önce</a:t>
            </a:r>
            <a:r>
              <a:rPr lang="en-US" sz="6400" dirty="0"/>
              <a:t> </a:t>
            </a:r>
            <a:r>
              <a:rPr lang="en-US" sz="6400" dirty="0" err="1"/>
              <a:t>çözüldüğünde</a:t>
            </a:r>
            <a:r>
              <a:rPr lang="en-US" sz="6400" dirty="0"/>
              <a:t>, </a:t>
            </a:r>
            <a:r>
              <a:rPr lang="en-US" sz="6400" dirty="0" err="1"/>
              <a:t>operasyonlar</a:t>
            </a:r>
            <a:r>
              <a:rPr lang="en-US" sz="6400" dirty="0"/>
              <a:t> </a:t>
            </a:r>
            <a:r>
              <a:rPr lang="en-US" sz="6400" dirty="0" err="1"/>
              <a:t>sırasında</a:t>
            </a:r>
            <a:r>
              <a:rPr lang="en-US" sz="6400" dirty="0"/>
              <a:t> </a:t>
            </a:r>
            <a:r>
              <a:rPr lang="en-US" sz="6400" dirty="0" err="1"/>
              <a:t>oluşacak</a:t>
            </a:r>
            <a:r>
              <a:rPr lang="en-US" sz="6400" dirty="0"/>
              <a:t> problem </a:t>
            </a:r>
            <a:r>
              <a:rPr lang="en-US" sz="6400" dirty="0" err="1"/>
              <a:t>riskleri</a:t>
            </a:r>
            <a:r>
              <a:rPr lang="en-US" sz="6400" dirty="0"/>
              <a:t> </a:t>
            </a:r>
            <a:r>
              <a:rPr lang="en-US" sz="6400" dirty="0" err="1"/>
              <a:t>azalır</a:t>
            </a:r>
            <a:r>
              <a:rPr lang="en-US" sz="6400" dirty="0"/>
              <a:t> ve </a:t>
            </a:r>
            <a:r>
              <a:rPr lang="en-US" sz="6400" dirty="0" err="1"/>
              <a:t>yazılım</a:t>
            </a:r>
            <a:r>
              <a:rPr lang="en-US" sz="6400" dirty="0"/>
              <a:t> </a:t>
            </a:r>
            <a:r>
              <a:rPr lang="en-US" sz="6400" dirty="0" err="1"/>
              <a:t>sisteminin</a:t>
            </a:r>
            <a:r>
              <a:rPr lang="en-US" sz="6400" dirty="0"/>
              <a:t> </a:t>
            </a:r>
            <a:r>
              <a:rPr lang="en-US" sz="6400" dirty="0" err="1"/>
              <a:t>kalitesi</a:t>
            </a:r>
            <a:r>
              <a:rPr lang="en-US" sz="6400" dirty="0"/>
              <a:t> </a:t>
            </a:r>
            <a:r>
              <a:rPr lang="en-US" sz="6400" dirty="0" err="1"/>
              <a:t>artar</a:t>
            </a:r>
            <a:r>
              <a:rPr lang="en-US" sz="6400" dirty="0"/>
              <a:t>.</a:t>
            </a:r>
          </a:p>
          <a:p>
            <a:pPr marL="857250" indent="-857250" algn="l">
              <a:buFont typeface="Arial" panose="020B0604020202020204" pitchFamily="34" charset="0"/>
              <a:buChar char="•"/>
            </a:pPr>
            <a:r>
              <a:rPr lang="en-US" sz="6400" dirty="0" err="1"/>
              <a:t>Yazılım</a:t>
            </a:r>
            <a:r>
              <a:rPr lang="en-US" sz="6400" dirty="0"/>
              <a:t> </a:t>
            </a:r>
            <a:r>
              <a:rPr lang="en-US" sz="6400" dirty="0" err="1"/>
              <a:t>testi</a:t>
            </a:r>
            <a:r>
              <a:rPr lang="en-US" sz="6400" dirty="0"/>
              <a:t> </a:t>
            </a:r>
            <a:r>
              <a:rPr lang="en-US" sz="6400" dirty="0" err="1"/>
              <a:t>ayrıca</a:t>
            </a:r>
            <a:r>
              <a:rPr lang="en-US" sz="6400" dirty="0"/>
              <a:t>, </a:t>
            </a:r>
            <a:r>
              <a:rPr lang="en-US" sz="6400" dirty="0" err="1"/>
              <a:t>sözleşmesel</a:t>
            </a:r>
            <a:r>
              <a:rPr lang="en-US" sz="6400" dirty="0"/>
              <a:t> ve </a:t>
            </a:r>
            <a:r>
              <a:rPr lang="en-US" sz="6400" dirty="0" err="1"/>
              <a:t>yasal</a:t>
            </a:r>
            <a:r>
              <a:rPr lang="en-US" sz="6400" dirty="0"/>
              <a:t> </a:t>
            </a:r>
            <a:r>
              <a:rPr lang="en-US" sz="6400" dirty="0" err="1"/>
              <a:t>gereksinimler</a:t>
            </a:r>
            <a:r>
              <a:rPr lang="en-US" sz="6400" dirty="0"/>
              <a:t> </a:t>
            </a:r>
            <a:r>
              <a:rPr lang="en-US" sz="6400" dirty="0" err="1"/>
              <a:t>ile</a:t>
            </a:r>
            <a:r>
              <a:rPr lang="en-US" sz="6400" dirty="0"/>
              <a:t>, </a:t>
            </a:r>
            <a:r>
              <a:rPr lang="en-US" sz="6400" dirty="0" err="1"/>
              <a:t>endüstriye</a:t>
            </a:r>
            <a:r>
              <a:rPr lang="en-US" sz="6400" dirty="0"/>
              <a:t> </a:t>
            </a:r>
            <a:r>
              <a:rPr lang="en-US" sz="6400" dirty="0" err="1"/>
              <a:t>özgü</a:t>
            </a:r>
            <a:r>
              <a:rPr lang="en-US" sz="6400" dirty="0"/>
              <a:t> </a:t>
            </a:r>
            <a:r>
              <a:rPr lang="en-US" sz="6400" dirty="0" err="1"/>
              <a:t>standartların</a:t>
            </a:r>
            <a:r>
              <a:rPr lang="en-US" sz="6400" dirty="0"/>
              <a:t> da </a:t>
            </a:r>
            <a:r>
              <a:rPr lang="en-US" sz="6400" dirty="0" err="1"/>
              <a:t>karşılanmasını</a:t>
            </a:r>
            <a:r>
              <a:rPr lang="en-US" sz="6400" dirty="0"/>
              <a:t> </a:t>
            </a:r>
            <a:r>
              <a:rPr lang="en-US" sz="6400" dirty="0" err="1"/>
              <a:t>sağlar</a:t>
            </a:r>
            <a:r>
              <a:rPr lang="en-US" sz="6400" dirty="0"/>
              <a:t>.</a:t>
            </a:r>
          </a:p>
          <a:p>
            <a:pPr marL="857250" indent="-857250" algn="l">
              <a:buFont typeface="Arial" panose="020B0604020202020204" pitchFamily="34" charset="0"/>
              <a:buChar char="•"/>
            </a:pPr>
            <a:r>
              <a:rPr lang="en-US" sz="6400" dirty="0"/>
              <a:t>Test, </a:t>
            </a:r>
            <a:r>
              <a:rPr lang="en-US" sz="6400" dirty="0" err="1"/>
              <a:t>fonksiyonel</a:t>
            </a:r>
            <a:r>
              <a:rPr lang="en-US" sz="6400" dirty="0"/>
              <a:t> ve </a:t>
            </a:r>
            <a:r>
              <a:rPr lang="en-US" sz="6400" dirty="0" err="1"/>
              <a:t>fonksiyonel</a:t>
            </a:r>
            <a:r>
              <a:rPr lang="en-US" sz="6400" dirty="0"/>
              <a:t> </a:t>
            </a:r>
            <a:r>
              <a:rPr lang="en-US" sz="6400" dirty="0" err="1"/>
              <a:t>olmayan</a:t>
            </a:r>
            <a:r>
              <a:rPr lang="en-US" sz="6400" dirty="0"/>
              <a:t> </a:t>
            </a:r>
            <a:r>
              <a:rPr lang="en-US" sz="6400" dirty="0" err="1"/>
              <a:t>gereksinimler</a:t>
            </a:r>
            <a:r>
              <a:rPr lang="en-US" sz="6400" dirty="0"/>
              <a:t> (</a:t>
            </a:r>
            <a:r>
              <a:rPr lang="en-US" sz="6400" dirty="0" err="1"/>
              <a:t>kullanışlılık</a:t>
            </a:r>
            <a:r>
              <a:rPr lang="en-US" sz="6400" dirty="0"/>
              <a:t>, </a:t>
            </a:r>
            <a:r>
              <a:rPr lang="en-US" sz="6400" dirty="0" err="1"/>
              <a:t>güvenilirlik</a:t>
            </a:r>
            <a:r>
              <a:rPr lang="en-US" sz="6400" dirty="0"/>
              <a:t>, </a:t>
            </a:r>
            <a:r>
              <a:rPr lang="en-US" sz="6400" dirty="0" err="1"/>
              <a:t>sürdürülebilirlik</a:t>
            </a:r>
            <a:r>
              <a:rPr lang="en-US" sz="6400" dirty="0"/>
              <a:t> vb.) ve </a:t>
            </a:r>
            <a:r>
              <a:rPr lang="en-US" sz="6400" dirty="0" err="1"/>
              <a:t>özellikler</a:t>
            </a:r>
            <a:r>
              <a:rPr lang="en-US" sz="6400" dirty="0"/>
              <a:t> </a:t>
            </a:r>
            <a:r>
              <a:rPr lang="en-US" sz="6400" dirty="0" err="1"/>
              <a:t>için</a:t>
            </a:r>
            <a:r>
              <a:rPr lang="en-US" sz="6400" dirty="0"/>
              <a:t> </a:t>
            </a:r>
            <a:r>
              <a:rPr lang="en-US" sz="6400" dirty="0" err="1"/>
              <a:t>tespit</a:t>
            </a:r>
            <a:r>
              <a:rPr lang="en-US" sz="6400" dirty="0"/>
              <a:t> </a:t>
            </a:r>
            <a:r>
              <a:rPr lang="en-US" sz="6400" dirty="0" err="1"/>
              <a:t>edilen</a:t>
            </a:r>
            <a:r>
              <a:rPr lang="en-US" sz="6400" dirty="0"/>
              <a:t> </a:t>
            </a:r>
            <a:r>
              <a:rPr lang="en-US" sz="6400" dirty="0" err="1"/>
              <a:t>defectlerin</a:t>
            </a:r>
            <a:r>
              <a:rPr lang="en-US" sz="6400" dirty="0"/>
              <a:t> </a:t>
            </a:r>
            <a:r>
              <a:rPr lang="en-US" sz="6400" dirty="0" err="1"/>
              <a:t>düzeltilmesi</a:t>
            </a:r>
            <a:r>
              <a:rPr lang="en-US" sz="6400" dirty="0"/>
              <a:t> </a:t>
            </a:r>
            <a:r>
              <a:rPr lang="en-US" sz="6400" dirty="0" err="1"/>
              <a:t>yoluyla</a:t>
            </a:r>
            <a:r>
              <a:rPr lang="en-US" sz="6400" dirty="0"/>
              <a:t> </a:t>
            </a:r>
            <a:r>
              <a:rPr lang="en-US" sz="6400" dirty="0" err="1"/>
              <a:t>yazılımın</a:t>
            </a:r>
            <a:r>
              <a:rPr lang="en-US" sz="6400" dirty="0"/>
              <a:t> </a:t>
            </a:r>
            <a:r>
              <a:rPr lang="en-US" sz="6400" dirty="0" err="1"/>
              <a:t>kalitesinin</a:t>
            </a:r>
            <a:r>
              <a:rPr lang="en-US" sz="6400" dirty="0"/>
              <a:t> </a:t>
            </a:r>
            <a:r>
              <a:rPr lang="en-US" sz="6400" dirty="0" err="1"/>
              <a:t>arttırılmasına</a:t>
            </a:r>
            <a:r>
              <a:rPr lang="en-US" sz="6400" dirty="0"/>
              <a:t> </a:t>
            </a:r>
            <a:r>
              <a:rPr lang="en-US" sz="6400" dirty="0" err="1"/>
              <a:t>yardımcı</a:t>
            </a:r>
            <a:r>
              <a:rPr lang="en-US" sz="6400" dirty="0"/>
              <a:t> </a:t>
            </a:r>
            <a:r>
              <a:rPr lang="en-US" sz="6400" dirty="0" err="1"/>
              <a:t>olur</a:t>
            </a:r>
            <a:r>
              <a:rPr lang="en-US" sz="6400" dirty="0"/>
              <a:t>.</a:t>
            </a:r>
          </a:p>
          <a:p>
            <a:pPr marL="857250" indent="-857250" algn="l">
              <a:buFont typeface="Arial" panose="020B0604020202020204" pitchFamily="34" charset="0"/>
              <a:buChar char="•"/>
            </a:pPr>
            <a:r>
              <a:rPr lang="en-US" sz="6400" dirty="0"/>
              <a:t>Test </a:t>
            </a:r>
            <a:r>
              <a:rPr lang="en-US" sz="6400" dirty="0" err="1"/>
              <a:t>sırasında</a:t>
            </a:r>
            <a:r>
              <a:rPr lang="en-US" sz="6400" dirty="0"/>
              <a:t> </a:t>
            </a:r>
            <a:r>
              <a:rPr lang="en-US" sz="6400" dirty="0" err="1"/>
              <a:t>az</a:t>
            </a:r>
            <a:r>
              <a:rPr lang="en-US" sz="6400" dirty="0"/>
              <a:t> </a:t>
            </a:r>
            <a:r>
              <a:rPr lang="en-US" sz="6400" dirty="0" err="1"/>
              <a:t>sayıda</a:t>
            </a:r>
            <a:r>
              <a:rPr lang="en-US" sz="6400" dirty="0"/>
              <a:t> </a:t>
            </a:r>
            <a:r>
              <a:rPr lang="en-US" sz="6400" dirty="0" err="1"/>
              <a:t>ya</a:t>
            </a:r>
            <a:r>
              <a:rPr lang="en-US" sz="6400" dirty="0"/>
              <a:t> da </a:t>
            </a:r>
            <a:r>
              <a:rPr lang="en-US" sz="6400" dirty="0" err="1"/>
              <a:t>hiç</a:t>
            </a:r>
            <a:r>
              <a:rPr lang="en-US" sz="6400" dirty="0"/>
              <a:t> defect </a:t>
            </a:r>
            <a:r>
              <a:rPr lang="en-US" sz="6400" dirty="0" err="1"/>
              <a:t>bulunmaması</a:t>
            </a:r>
            <a:r>
              <a:rPr lang="en-US" sz="6400" dirty="0"/>
              <a:t>, teste </a:t>
            </a:r>
            <a:r>
              <a:rPr lang="en-US" sz="6400" dirty="0" err="1"/>
              <a:t>konu</a:t>
            </a:r>
            <a:r>
              <a:rPr lang="en-US" sz="6400" dirty="0"/>
              <a:t> </a:t>
            </a:r>
            <a:r>
              <a:rPr lang="en-US" sz="6400" dirty="0" err="1"/>
              <a:t>yazılımın</a:t>
            </a:r>
            <a:r>
              <a:rPr lang="en-US" sz="6400" dirty="0"/>
              <a:t> </a:t>
            </a:r>
            <a:r>
              <a:rPr lang="en-US" sz="6400" dirty="0" err="1"/>
              <a:t>kalitesi</a:t>
            </a:r>
            <a:r>
              <a:rPr lang="en-US" sz="6400" dirty="0"/>
              <a:t> </a:t>
            </a:r>
            <a:r>
              <a:rPr lang="en-US" sz="6400" dirty="0" err="1"/>
              <a:t>konusunda</a:t>
            </a:r>
            <a:r>
              <a:rPr lang="en-US" sz="6400" dirty="0"/>
              <a:t> </a:t>
            </a:r>
            <a:r>
              <a:rPr lang="en-US" sz="6400" dirty="0" err="1"/>
              <a:t>güvence</a:t>
            </a:r>
            <a:r>
              <a:rPr lang="en-US" sz="6400" dirty="0"/>
              <a:t> </a:t>
            </a:r>
            <a:r>
              <a:rPr lang="en-US" sz="6400" dirty="0" err="1"/>
              <a:t>sağlar</a:t>
            </a:r>
            <a:r>
              <a:rPr lang="en-US" sz="6400" dirty="0"/>
              <a:t>. </a:t>
            </a:r>
            <a:r>
              <a:rPr lang="en-US" sz="6400" dirty="0" err="1"/>
              <a:t>Ancak</a:t>
            </a:r>
            <a:r>
              <a:rPr lang="en-US" sz="6400" dirty="0"/>
              <a:t> </a:t>
            </a:r>
            <a:r>
              <a:rPr lang="en-US" sz="6400" dirty="0" err="1"/>
              <a:t>bu</a:t>
            </a:r>
            <a:r>
              <a:rPr lang="en-US" sz="6400" dirty="0"/>
              <a:t> durum </a:t>
            </a:r>
            <a:r>
              <a:rPr lang="en-US" sz="6400" dirty="0" err="1"/>
              <a:t>yazılımın</a:t>
            </a:r>
            <a:r>
              <a:rPr lang="en-US" sz="6400" dirty="0"/>
              <a:t> </a:t>
            </a:r>
            <a:r>
              <a:rPr lang="en-US" sz="6400" dirty="0" err="1"/>
              <a:t>tamamen</a:t>
            </a:r>
            <a:r>
              <a:rPr lang="en-US" sz="6400" dirty="0"/>
              <a:t> </a:t>
            </a:r>
            <a:r>
              <a:rPr lang="en-US" sz="6400" dirty="0" err="1"/>
              <a:t>hatalardan</a:t>
            </a:r>
            <a:r>
              <a:rPr lang="en-US" sz="6400" dirty="0"/>
              <a:t> </a:t>
            </a:r>
            <a:r>
              <a:rPr lang="en-US" sz="6400" dirty="0" err="1"/>
              <a:t>arınmış</a:t>
            </a:r>
            <a:r>
              <a:rPr lang="en-US" sz="6400" dirty="0"/>
              <a:t> </a:t>
            </a:r>
            <a:r>
              <a:rPr lang="en-US" sz="6400" dirty="0" err="1"/>
              <a:t>olduğu</a:t>
            </a:r>
            <a:r>
              <a:rPr lang="en-US" sz="6400" dirty="0"/>
              <a:t> </a:t>
            </a:r>
            <a:r>
              <a:rPr lang="en-US" sz="6400" dirty="0" err="1"/>
              <a:t>anlamına</a:t>
            </a:r>
            <a:r>
              <a:rPr lang="en-US" sz="6400" dirty="0"/>
              <a:t> </a:t>
            </a:r>
            <a:r>
              <a:rPr lang="en-US" sz="6400" dirty="0" err="1"/>
              <a:t>gelmez</a:t>
            </a:r>
            <a:r>
              <a:rPr lang="en-US" sz="6400" dirty="0"/>
              <a:t>. </a:t>
            </a:r>
            <a:r>
              <a:rPr lang="en-US" sz="6400" dirty="0" err="1"/>
              <a:t>Düzgün</a:t>
            </a:r>
            <a:r>
              <a:rPr lang="en-US" sz="6400" dirty="0"/>
              <a:t> </a:t>
            </a:r>
            <a:r>
              <a:rPr lang="en-US" sz="6400" dirty="0" err="1"/>
              <a:t>tasarlanmış</a:t>
            </a:r>
            <a:r>
              <a:rPr lang="en-US" sz="6400" dirty="0"/>
              <a:t> ve </a:t>
            </a:r>
            <a:r>
              <a:rPr lang="en-US" sz="6400" dirty="0" err="1"/>
              <a:t>tamamlanmış</a:t>
            </a:r>
            <a:r>
              <a:rPr lang="en-US" sz="6400" dirty="0"/>
              <a:t> </a:t>
            </a:r>
            <a:r>
              <a:rPr lang="en-US" sz="6400" dirty="0" err="1"/>
              <a:t>testler</a:t>
            </a:r>
            <a:r>
              <a:rPr lang="en-US" sz="6400" dirty="0"/>
              <a:t>, </a:t>
            </a:r>
            <a:r>
              <a:rPr lang="en-US" sz="6400" dirty="0" err="1"/>
              <a:t>sistemin</a:t>
            </a:r>
            <a:r>
              <a:rPr lang="en-US" sz="6400" dirty="0"/>
              <a:t> </a:t>
            </a:r>
            <a:r>
              <a:rPr lang="en-US" sz="6400" dirty="0" err="1"/>
              <a:t>genel</a:t>
            </a:r>
            <a:r>
              <a:rPr lang="en-US" sz="6400" dirty="0"/>
              <a:t> risk </a:t>
            </a:r>
            <a:r>
              <a:rPr lang="en-US" sz="6400" dirty="0" err="1"/>
              <a:t>seviyesini</a:t>
            </a:r>
            <a:r>
              <a:rPr lang="en-US" sz="6400" dirty="0"/>
              <a:t> </a:t>
            </a:r>
            <a:r>
              <a:rPr lang="en-US" sz="6400" dirty="0" err="1"/>
              <a:t>azaltır</a:t>
            </a:r>
            <a:r>
              <a:rPr lang="en-US" sz="6400" dirty="0"/>
              <a:t>. Test </a:t>
            </a:r>
            <a:r>
              <a:rPr lang="en-US" sz="6400" dirty="0" err="1"/>
              <a:t>sırasında</a:t>
            </a:r>
            <a:r>
              <a:rPr lang="en-US" sz="6400" dirty="0"/>
              <a:t> </a:t>
            </a:r>
            <a:r>
              <a:rPr lang="en-US" sz="6400" dirty="0" err="1"/>
              <a:t>tespit</a:t>
            </a:r>
            <a:r>
              <a:rPr lang="en-US" sz="6400" dirty="0"/>
              <a:t> </a:t>
            </a:r>
            <a:r>
              <a:rPr lang="en-US" sz="6400" dirty="0" err="1"/>
              <a:t>edilen</a:t>
            </a:r>
            <a:r>
              <a:rPr lang="en-US" sz="6400" dirty="0"/>
              <a:t> </a:t>
            </a:r>
            <a:r>
              <a:rPr lang="en-US" sz="6400" dirty="0" err="1"/>
              <a:t>defectlerin</a:t>
            </a:r>
            <a:r>
              <a:rPr lang="en-US" sz="6400" dirty="0"/>
              <a:t> </a:t>
            </a:r>
            <a:r>
              <a:rPr lang="en-US" sz="6400" dirty="0" err="1"/>
              <a:t>çözümlenmesi</a:t>
            </a:r>
            <a:r>
              <a:rPr lang="en-US" sz="6400" dirty="0"/>
              <a:t>, </a:t>
            </a:r>
            <a:r>
              <a:rPr lang="en-US" sz="6400" dirty="0" err="1"/>
              <a:t>yazılım</a:t>
            </a:r>
            <a:r>
              <a:rPr lang="en-US" sz="6400" dirty="0"/>
              <a:t> </a:t>
            </a:r>
            <a:r>
              <a:rPr lang="en-US" sz="6400" dirty="0" err="1"/>
              <a:t>sisteminin</a:t>
            </a:r>
            <a:r>
              <a:rPr lang="en-US" sz="6400" dirty="0"/>
              <a:t> </a:t>
            </a:r>
            <a:r>
              <a:rPr lang="en-US" sz="6400" dirty="0" err="1"/>
              <a:t>kalitesini</a:t>
            </a:r>
            <a:r>
              <a:rPr lang="en-US" sz="6400" dirty="0"/>
              <a:t> </a:t>
            </a:r>
            <a:r>
              <a:rPr lang="en-US" sz="6400" dirty="0" err="1"/>
              <a:t>yükseltir</a:t>
            </a:r>
            <a:r>
              <a:rPr lang="en-US" sz="6400" dirty="0"/>
              <a:t>.</a:t>
            </a:r>
          </a:p>
          <a:p>
            <a:pPr marL="857250" indent="-857250" algn="l">
              <a:buFont typeface="Arial" panose="020B0604020202020204" pitchFamily="34" charset="0"/>
              <a:buChar char="•"/>
            </a:pPr>
            <a:r>
              <a:rPr lang="en-US" sz="6400" dirty="0" err="1"/>
              <a:t>Önceki</a:t>
            </a:r>
            <a:r>
              <a:rPr lang="en-US" sz="6400" dirty="0"/>
              <a:t> </a:t>
            </a:r>
            <a:r>
              <a:rPr lang="en-US" sz="6400" dirty="0" err="1"/>
              <a:t>projelerden</a:t>
            </a:r>
            <a:r>
              <a:rPr lang="en-US" sz="6400" dirty="0"/>
              <a:t> </a:t>
            </a:r>
            <a:r>
              <a:rPr lang="en-US" sz="6400" dirty="0" err="1"/>
              <a:t>dersler</a:t>
            </a:r>
            <a:r>
              <a:rPr lang="en-US" sz="6400" dirty="0"/>
              <a:t> </a:t>
            </a:r>
            <a:r>
              <a:rPr lang="en-US" sz="6400" dirty="0" err="1"/>
              <a:t>çıkarılmalıdır</a:t>
            </a:r>
            <a:r>
              <a:rPr lang="en-US" sz="6400" dirty="0"/>
              <a:t>. </a:t>
            </a:r>
            <a:r>
              <a:rPr lang="en-US" sz="6400" dirty="0" err="1"/>
              <a:t>Diğer</a:t>
            </a:r>
            <a:r>
              <a:rPr lang="en-US" sz="6400" dirty="0"/>
              <a:t> </a:t>
            </a:r>
            <a:r>
              <a:rPr lang="en-US" sz="6400" dirty="0" err="1"/>
              <a:t>projelerdeki</a:t>
            </a:r>
            <a:r>
              <a:rPr lang="en-US" sz="6400" dirty="0"/>
              <a:t> </a:t>
            </a:r>
            <a:r>
              <a:rPr lang="en-US" sz="6400" dirty="0" err="1"/>
              <a:t>defectlerin</a:t>
            </a:r>
            <a:r>
              <a:rPr lang="en-US" sz="6400" dirty="0"/>
              <a:t> </a:t>
            </a:r>
            <a:r>
              <a:rPr lang="en-US" sz="6400" dirty="0" err="1"/>
              <a:t>nedenleri</a:t>
            </a:r>
            <a:r>
              <a:rPr lang="en-US" sz="6400" dirty="0"/>
              <a:t> </a:t>
            </a:r>
            <a:r>
              <a:rPr lang="en-US" sz="6400" dirty="0" err="1"/>
              <a:t>doğru</a:t>
            </a:r>
            <a:r>
              <a:rPr lang="en-US" sz="6400" dirty="0"/>
              <a:t> </a:t>
            </a:r>
            <a:r>
              <a:rPr lang="en-US" sz="6400" dirty="0" err="1"/>
              <a:t>olarak</a:t>
            </a:r>
            <a:r>
              <a:rPr lang="en-US" sz="6400" dirty="0"/>
              <a:t> </a:t>
            </a:r>
            <a:r>
              <a:rPr lang="en-US" sz="6400" dirty="0" err="1"/>
              <a:t>anlaşılırsa</a:t>
            </a:r>
            <a:r>
              <a:rPr lang="en-US" sz="6400" dirty="0"/>
              <a:t>, </a:t>
            </a:r>
            <a:r>
              <a:rPr lang="en-US" sz="6400" dirty="0" err="1"/>
              <a:t>süreçler</a:t>
            </a:r>
            <a:r>
              <a:rPr lang="en-US" sz="6400" dirty="0"/>
              <a:t> </a:t>
            </a:r>
            <a:r>
              <a:rPr lang="en-US" sz="6400" dirty="0" err="1"/>
              <a:t>geliştirilebilir</a:t>
            </a:r>
            <a:r>
              <a:rPr lang="en-US" sz="6400" dirty="0"/>
              <a:t> ve </a:t>
            </a:r>
            <a:r>
              <a:rPr lang="en-US" sz="6400" dirty="0" err="1"/>
              <a:t>aynı</a:t>
            </a:r>
            <a:r>
              <a:rPr lang="en-US" sz="6400" dirty="0"/>
              <a:t> </a:t>
            </a:r>
            <a:r>
              <a:rPr lang="en-US" sz="6400" dirty="0" err="1"/>
              <a:t>defectlerin</a:t>
            </a:r>
            <a:r>
              <a:rPr lang="en-US" sz="6400" dirty="0"/>
              <a:t> </a:t>
            </a:r>
            <a:r>
              <a:rPr lang="en-US" sz="6400" dirty="0" err="1"/>
              <a:t>tekrarı</a:t>
            </a:r>
            <a:r>
              <a:rPr lang="en-US" sz="6400" dirty="0"/>
              <a:t> </a:t>
            </a:r>
            <a:r>
              <a:rPr lang="en-US" sz="6400" dirty="0" err="1"/>
              <a:t>önlenebilir</a:t>
            </a:r>
            <a:r>
              <a:rPr lang="en-US" sz="6400" dirty="0"/>
              <a:t>. </a:t>
            </a:r>
            <a:r>
              <a:rPr lang="en-US" sz="6400" dirty="0" err="1"/>
              <a:t>Böylece</a:t>
            </a:r>
            <a:r>
              <a:rPr lang="en-US" sz="6400" dirty="0"/>
              <a:t> </a:t>
            </a:r>
            <a:r>
              <a:rPr lang="en-US" sz="6400" dirty="0" err="1"/>
              <a:t>gelecekteki</a:t>
            </a:r>
            <a:r>
              <a:rPr lang="en-US" sz="6400" dirty="0"/>
              <a:t> </a:t>
            </a:r>
            <a:r>
              <a:rPr lang="en-US" sz="6400" dirty="0" err="1"/>
              <a:t>sistemlerin</a:t>
            </a:r>
            <a:r>
              <a:rPr lang="en-US" sz="6400" dirty="0"/>
              <a:t> </a:t>
            </a:r>
            <a:r>
              <a:rPr lang="en-US" sz="6400" dirty="0" err="1"/>
              <a:t>kalitesi</a:t>
            </a:r>
            <a:r>
              <a:rPr lang="en-US" sz="6400" dirty="0"/>
              <a:t> </a:t>
            </a:r>
            <a:r>
              <a:rPr lang="en-US" sz="6400" dirty="0" err="1"/>
              <a:t>artırılabilir</a:t>
            </a:r>
            <a:r>
              <a:rPr lang="en-US" sz="6400" dirty="0"/>
              <a:t>. Bu </a:t>
            </a:r>
            <a:r>
              <a:rPr lang="en-US" sz="6400" dirty="0" err="1"/>
              <a:t>kalite</a:t>
            </a:r>
            <a:r>
              <a:rPr lang="en-US" sz="6400" dirty="0"/>
              <a:t> </a:t>
            </a:r>
            <a:r>
              <a:rPr lang="en-US" sz="6400" dirty="0" err="1"/>
              <a:t>güvencinin</a:t>
            </a:r>
            <a:r>
              <a:rPr lang="en-US" sz="6400" dirty="0"/>
              <a:t> </a:t>
            </a:r>
            <a:r>
              <a:rPr lang="en-US" sz="6400" dirty="0" err="1"/>
              <a:t>bir</a:t>
            </a:r>
            <a:r>
              <a:rPr lang="en-US" sz="6400" dirty="0"/>
              <a:t> </a:t>
            </a:r>
            <a:r>
              <a:rPr lang="en-US" sz="6400" dirty="0" err="1"/>
              <a:t>yüzüdür</a:t>
            </a:r>
            <a:r>
              <a:rPr lang="en-US" sz="6400" dirty="0"/>
              <a:t>.</a:t>
            </a:r>
          </a:p>
          <a:p>
            <a:endParaRPr lang="en-US" dirty="0"/>
          </a:p>
        </p:txBody>
      </p:sp>
    </p:spTree>
    <p:extLst>
      <p:ext uri="{BB962C8B-B14F-4D97-AF65-F5344CB8AC3E}">
        <p14:creationId xmlns:p14="http://schemas.microsoft.com/office/powerpoint/2010/main" val="847622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522" y="1172961"/>
            <a:ext cx="10035786" cy="706964"/>
          </a:xfrm>
        </p:spPr>
        <p:txBody>
          <a:bodyPr/>
          <a:lstStyle/>
          <a:p>
            <a:r>
              <a:rPr lang="tr-TR" dirty="0" smtClean="0"/>
              <a:t>Kalite Güvencesi/Kalite Kontrol (</a:t>
            </a:r>
            <a:r>
              <a:rPr lang="tr-TR" dirty="0"/>
              <a:t>QA/QC</a:t>
            </a:r>
            <a:r>
              <a:rPr lang="tr-TR" dirty="0" smtClean="0"/>
              <a:t>)</a:t>
            </a:r>
            <a:br>
              <a:rPr lang="tr-TR" dirty="0" smtClean="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22</a:t>
            </a:fld>
            <a:endParaRPr lang="en-US" noProof="0" dirty="0"/>
          </a:p>
        </p:txBody>
      </p:sp>
      <p:sp>
        <p:nvSpPr>
          <p:cNvPr id="4" name="Text Placeholder 3"/>
          <p:cNvSpPr>
            <a:spLocks noGrp="1"/>
          </p:cNvSpPr>
          <p:nvPr>
            <p:ph type="body" sz="quarter" idx="13"/>
          </p:nvPr>
        </p:nvSpPr>
        <p:spPr>
          <a:xfrm>
            <a:off x="386862" y="2406650"/>
            <a:ext cx="11172092" cy="3477682"/>
          </a:xfrm>
        </p:spPr>
        <p:txBody>
          <a:bodyPr>
            <a:normAutofit fontScale="25000" lnSpcReduction="20000"/>
          </a:bodyPr>
          <a:lstStyle/>
          <a:p>
            <a:pPr algn="l"/>
            <a:r>
              <a:rPr lang="en-US" sz="6400" b="1" dirty="0" err="1"/>
              <a:t>Kalite</a:t>
            </a:r>
            <a:r>
              <a:rPr lang="en-US" sz="6400" b="1" dirty="0"/>
              <a:t> </a:t>
            </a:r>
            <a:r>
              <a:rPr lang="en-US" sz="6400" b="1" dirty="0" err="1"/>
              <a:t>Güvencesi</a:t>
            </a:r>
            <a:r>
              <a:rPr lang="en-US" sz="6400" b="1" dirty="0"/>
              <a:t> (Quality </a:t>
            </a:r>
            <a:r>
              <a:rPr lang="en-US" sz="6400" b="1" dirty="0" err="1"/>
              <a:t>Assurence</a:t>
            </a:r>
            <a:r>
              <a:rPr lang="en-US" sz="6400" b="1" dirty="0"/>
              <a:t>),</a:t>
            </a:r>
            <a:r>
              <a:rPr lang="en-US" sz="6400" dirty="0"/>
              <a:t> </a:t>
            </a:r>
            <a:r>
              <a:rPr lang="en-US" sz="6400" dirty="0" err="1"/>
              <a:t>hata</a:t>
            </a:r>
            <a:r>
              <a:rPr lang="en-US" sz="6400" dirty="0"/>
              <a:t> </a:t>
            </a:r>
            <a:r>
              <a:rPr lang="en-US" sz="6400" dirty="0" err="1"/>
              <a:t>veya</a:t>
            </a:r>
            <a:r>
              <a:rPr lang="en-US" sz="6400" dirty="0"/>
              <a:t> </a:t>
            </a:r>
            <a:r>
              <a:rPr lang="en-US" sz="6400" dirty="0" err="1"/>
              <a:t>kusurun</a:t>
            </a:r>
            <a:r>
              <a:rPr lang="en-US" sz="6400" dirty="0"/>
              <a:t> </a:t>
            </a:r>
            <a:r>
              <a:rPr lang="en-US" sz="6400" dirty="0" err="1"/>
              <a:t>önlenmesini</a:t>
            </a:r>
            <a:r>
              <a:rPr lang="en-US" sz="6400" dirty="0"/>
              <a:t> </a:t>
            </a:r>
            <a:r>
              <a:rPr lang="en-US" sz="6400" dirty="0" err="1"/>
              <a:t>hedefler</a:t>
            </a:r>
            <a:r>
              <a:rPr lang="en-US" sz="6400" dirty="0"/>
              <a:t>. </a:t>
            </a:r>
            <a:r>
              <a:rPr lang="en-US" sz="6400" b="1" dirty="0" err="1"/>
              <a:t>Kalite</a:t>
            </a:r>
            <a:r>
              <a:rPr lang="en-US" sz="6400" b="1" dirty="0"/>
              <a:t> </a:t>
            </a:r>
            <a:r>
              <a:rPr lang="en-US" sz="6400" b="1" dirty="0" err="1"/>
              <a:t>kontrol</a:t>
            </a:r>
            <a:r>
              <a:rPr lang="en-US" sz="6400" b="1" dirty="0"/>
              <a:t> (Quality Control)</a:t>
            </a:r>
            <a:r>
              <a:rPr lang="en-US" sz="6400" dirty="0"/>
              <a:t> </a:t>
            </a:r>
            <a:r>
              <a:rPr lang="en-US" sz="6400" dirty="0" err="1"/>
              <a:t>ise</a:t>
            </a:r>
            <a:r>
              <a:rPr lang="en-US" sz="6400" dirty="0"/>
              <a:t> </a:t>
            </a:r>
            <a:r>
              <a:rPr lang="en-US" sz="6400" dirty="0" err="1"/>
              <a:t>hata</a:t>
            </a:r>
            <a:r>
              <a:rPr lang="en-US" sz="6400" dirty="0"/>
              <a:t> </a:t>
            </a:r>
            <a:r>
              <a:rPr lang="en-US" sz="6400" dirty="0" err="1"/>
              <a:t>veya</a:t>
            </a:r>
            <a:r>
              <a:rPr lang="en-US" sz="6400" dirty="0"/>
              <a:t> </a:t>
            </a:r>
            <a:r>
              <a:rPr lang="en-US" sz="6400" dirty="0" err="1"/>
              <a:t>kusurun</a:t>
            </a:r>
            <a:r>
              <a:rPr lang="en-US" sz="6400" dirty="0"/>
              <a:t> </a:t>
            </a:r>
            <a:r>
              <a:rPr lang="en-US" sz="6400" dirty="0" err="1"/>
              <a:t>tespit</a:t>
            </a:r>
            <a:r>
              <a:rPr lang="en-US" sz="6400" dirty="0"/>
              <a:t> </a:t>
            </a:r>
            <a:r>
              <a:rPr lang="en-US" sz="6400" dirty="0" err="1"/>
              <a:t>edilmesini</a:t>
            </a:r>
            <a:r>
              <a:rPr lang="en-US" sz="6400" dirty="0"/>
              <a:t> ve </a:t>
            </a:r>
            <a:r>
              <a:rPr lang="en-US" sz="6400" dirty="0" err="1"/>
              <a:t>iyileştirilmesini</a:t>
            </a:r>
            <a:r>
              <a:rPr lang="en-US" sz="6400" dirty="0"/>
              <a:t> </a:t>
            </a:r>
            <a:r>
              <a:rPr lang="en-US" sz="6400" dirty="0" err="1"/>
              <a:t>hedefler</a:t>
            </a:r>
            <a:r>
              <a:rPr lang="en-US" sz="6400" dirty="0"/>
              <a:t>.</a:t>
            </a:r>
          </a:p>
          <a:p>
            <a:pPr algn="l"/>
            <a:r>
              <a:rPr lang="en-US" sz="6400" b="1" dirty="0"/>
              <a:t>· </a:t>
            </a:r>
            <a:r>
              <a:rPr lang="en-US" sz="6400" dirty="0"/>
              <a:t>QA, </a:t>
            </a:r>
            <a:r>
              <a:rPr lang="en-US" sz="6400" dirty="0" err="1"/>
              <a:t>kaliteyi</a:t>
            </a:r>
            <a:r>
              <a:rPr lang="en-US" sz="6400" dirty="0"/>
              <a:t> </a:t>
            </a:r>
            <a:r>
              <a:rPr lang="en-US" sz="6400" dirty="0" err="1"/>
              <a:t>yönetme</a:t>
            </a:r>
            <a:r>
              <a:rPr lang="en-US" sz="6400" dirty="0"/>
              <a:t> </a:t>
            </a:r>
            <a:r>
              <a:rPr lang="en-US" sz="6400" dirty="0" err="1"/>
              <a:t>tekniğidir</a:t>
            </a:r>
            <a:r>
              <a:rPr lang="en-US" sz="6400" dirty="0"/>
              <a:t>. QC, </a:t>
            </a:r>
            <a:r>
              <a:rPr lang="en-US" sz="6400" dirty="0" err="1"/>
              <a:t>kaliteyi</a:t>
            </a:r>
            <a:r>
              <a:rPr lang="en-US" sz="6400" dirty="0"/>
              <a:t> </a:t>
            </a:r>
            <a:r>
              <a:rPr lang="en-US" sz="6400" dirty="0" err="1"/>
              <a:t>doğrulama</a:t>
            </a:r>
            <a:r>
              <a:rPr lang="en-US" sz="6400" dirty="0"/>
              <a:t> </a:t>
            </a:r>
            <a:r>
              <a:rPr lang="en-US" sz="6400" dirty="0" err="1"/>
              <a:t>tekniğidir</a:t>
            </a:r>
            <a:r>
              <a:rPr lang="en-US" sz="6400" dirty="0"/>
              <a:t>.</a:t>
            </a:r>
          </a:p>
          <a:p>
            <a:pPr algn="l"/>
            <a:r>
              <a:rPr lang="en-US" sz="6400" b="1" dirty="0"/>
              <a:t>· </a:t>
            </a:r>
            <a:r>
              <a:rPr lang="en-US" sz="6400" dirty="0" err="1"/>
              <a:t>Kalite</a:t>
            </a:r>
            <a:r>
              <a:rPr lang="en-US" sz="6400" dirty="0"/>
              <a:t> </a:t>
            </a:r>
            <a:r>
              <a:rPr lang="en-US" sz="6400" dirty="0" err="1"/>
              <a:t>güvencesi</a:t>
            </a:r>
            <a:r>
              <a:rPr lang="en-US" sz="6400" dirty="0"/>
              <a:t> </a:t>
            </a:r>
            <a:r>
              <a:rPr lang="en-US" sz="6400" dirty="0" err="1"/>
              <a:t>kalite</a:t>
            </a:r>
            <a:r>
              <a:rPr lang="en-US" sz="6400" dirty="0"/>
              <a:t> </a:t>
            </a:r>
            <a:r>
              <a:rPr lang="en-US" sz="6400" dirty="0" err="1"/>
              <a:t>kontrolü</a:t>
            </a:r>
            <a:r>
              <a:rPr lang="en-US" sz="6400" dirty="0"/>
              <a:t> </a:t>
            </a:r>
            <a:r>
              <a:rPr lang="en-US" sz="6400" dirty="0" err="1"/>
              <a:t>kavramını</a:t>
            </a:r>
            <a:r>
              <a:rPr lang="en-US" sz="6400" dirty="0"/>
              <a:t> </a:t>
            </a:r>
            <a:r>
              <a:rPr lang="en-US" sz="6400" dirty="0" err="1"/>
              <a:t>kapsamaktadır</a:t>
            </a:r>
            <a:r>
              <a:rPr lang="en-US" sz="6400" dirty="0"/>
              <a:t>. QA </a:t>
            </a:r>
            <a:r>
              <a:rPr lang="en-US" sz="6400" dirty="0" err="1"/>
              <a:t>bir</a:t>
            </a:r>
            <a:r>
              <a:rPr lang="en-US" sz="6400" dirty="0"/>
              <a:t> </a:t>
            </a:r>
            <a:r>
              <a:rPr lang="en-US" sz="6400" dirty="0" err="1"/>
              <a:t>sürecin</a:t>
            </a:r>
            <a:r>
              <a:rPr lang="en-US" sz="6400" dirty="0"/>
              <a:t> </a:t>
            </a:r>
            <a:r>
              <a:rPr lang="en-US" sz="6400" dirty="0" err="1"/>
              <a:t>planlanmasıdır</a:t>
            </a:r>
            <a:r>
              <a:rPr lang="en-US" sz="6400" dirty="0"/>
              <a:t>. QC </a:t>
            </a:r>
            <a:r>
              <a:rPr lang="en-US" sz="6400" dirty="0" err="1"/>
              <a:t>ise</a:t>
            </a:r>
            <a:r>
              <a:rPr lang="en-US" sz="6400" dirty="0"/>
              <a:t> </a:t>
            </a:r>
            <a:r>
              <a:rPr lang="en-US" sz="6400" dirty="0" err="1"/>
              <a:t>planlanan</a:t>
            </a:r>
            <a:r>
              <a:rPr lang="en-US" sz="6400" dirty="0"/>
              <a:t> </a:t>
            </a:r>
            <a:r>
              <a:rPr lang="en-US" sz="6400" dirty="0" err="1"/>
              <a:t>bu</a:t>
            </a:r>
            <a:r>
              <a:rPr lang="en-US" sz="6400" dirty="0"/>
              <a:t> </a:t>
            </a:r>
            <a:r>
              <a:rPr lang="en-US" sz="6400" dirty="0" err="1"/>
              <a:t>sürecin</a:t>
            </a:r>
            <a:r>
              <a:rPr lang="en-US" sz="6400" dirty="0"/>
              <a:t> </a:t>
            </a:r>
            <a:r>
              <a:rPr lang="en-US" sz="6400" dirty="0" err="1"/>
              <a:t>yürütülmesidir</a:t>
            </a:r>
            <a:r>
              <a:rPr lang="en-US" sz="6400" dirty="0"/>
              <a:t>.</a:t>
            </a:r>
          </a:p>
          <a:p>
            <a:pPr algn="l"/>
            <a:r>
              <a:rPr lang="en-US" sz="6400" b="1" dirty="0"/>
              <a:t>· </a:t>
            </a:r>
            <a:r>
              <a:rPr lang="en-US" sz="6400" dirty="0" err="1"/>
              <a:t>Bir</a:t>
            </a:r>
            <a:r>
              <a:rPr lang="en-US" sz="6400" dirty="0"/>
              <a:t> </a:t>
            </a:r>
            <a:r>
              <a:rPr lang="en-US" sz="6400" dirty="0" err="1"/>
              <a:t>takımda</a:t>
            </a:r>
            <a:r>
              <a:rPr lang="en-US" sz="6400" dirty="0"/>
              <a:t> </a:t>
            </a:r>
            <a:r>
              <a:rPr lang="en-US" sz="6400" dirty="0" err="1"/>
              <a:t>tüm</a:t>
            </a:r>
            <a:r>
              <a:rPr lang="en-US" sz="6400" dirty="0"/>
              <a:t> </a:t>
            </a:r>
            <a:r>
              <a:rPr lang="en-US" sz="6400" dirty="0" err="1"/>
              <a:t>takım</a:t>
            </a:r>
            <a:r>
              <a:rPr lang="en-US" sz="6400" dirty="0"/>
              <a:t> </a:t>
            </a:r>
            <a:r>
              <a:rPr lang="en-US" sz="6400" dirty="0" err="1"/>
              <a:t>üyeleri</a:t>
            </a:r>
            <a:r>
              <a:rPr lang="en-US" sz="6400" dirty="0"/>
              <a:t> </a:t>
            </a:r>
            <a:r>
              <a:rPr lang="en-US" sz="6400" dirty="0" err="1"/>
              <a:t>QA’dan</a:t>
            </a:r>
            <a:r>
              <a:rPr lang="en-US" sz="6400" dirty="0"/>
              <a:t> </a:t>
            </a:r>
            <a:r>
              <a:rPr lang="en-US" sz="6400" dirty="0" err="1"/>
              <a:t>sorumluyken</a:t>
            </a:r>
            <a:r>
              <a:rPr lang="en-US" sz="6400" dirty="0"/>
              <a:t>, </a:t>
            </a:r>
            <a:r>
              <a:rPr lang="en-US" sz="6400" dirty="0" err="1"/>
              <a:t>QC’den</a:t>
            </a:r>
            <a:r>
              <a:rPr lang="en-US" sz="6400" dirty="0"/>
              <a:t> </a:t>
            </a:r>
            <a:r>
              <a:rPr lang="en-US" sz="6400" dirty="0" err="1"/>
              <a:t>sadece</a:t>
            </a:r>
            <a:r>
              <a:rPr lang="en-US" sz="6400" dirty="0"/>
              <a:t> test </a:t>
            </a:r>
            <a:r>
              <a:rPr lang="en-US" sz="6400" dirty="0" err="1"/>
              <a:t>uzmanları</a:t>
            </a:r>
            <a:r>
              <a:rPr lang="en-US" sz="6400" dirty="0"/>
              <a:t> </a:t>
            </a:r>
            <a:r>
              <a:rPr lang="en-US" sz="6400" dirty="0" err="1"/>
              <a:t>sorumludur</a:t>
            </a:r>
            <a:r>
              <a:rPr lang="en-US" sz="6400" dirty="0"/>
              <a:t>. </a:t>
            </a:r>
            <a:r>
              <a:rPr lang="en-US" sz="6400" dirty="0" err="1"/>
              <a:t>Bir</a:t>
            </a:r>
            <a:r>
              <a:rPr lang="en-US" sz="6400" dirty="0"/>
              <a:t> </a:t>
            </a:r>
            <a:r>
              <a:rPr lang="en-US" sz="6400" dirty="0" err="1"/>
              <a:t>başka</a:t>
            </a:r>
            <a:r>
              <a:rPr lang="en-US" sz="6400" dirty="0"/>
              <a:t> </a:t>
            </a:r>
            <a:r>
              <a:rPr lang="en-US" sz="6400" dirty="0" err="1"/>
              <a:t>deyişle</a:t>
            </a:r>
            <a:r>
              <a:rPr lang="en-US" sz="6400" dirty="0"/>
              <a:t>; QA, </a:t>
            </a:r>
            <a:r>
              <a:rPr lang="en-US" sz="6400" dirty="0" err="1"/>
              <a:t>Yazılım</a:t>
            </a:r>
            <a:r>
              <a:rPr lang="en-US" sz="6400" dirty="0"/>
              <a:t> </a:t>
            </a:r>
            <a:r>
              <a:rPr lang="en-US" sz="6400" dirty="0" err="1"/>
              <a:t>Geliştirme</a:t>
            </a:r>
            <a:r>
              <a:rPr lang="en-US" sz="6400" dirty="0"/>
              <a:t> </a:t>
            </a:r>
            <a:r>
              <a:rPr lang="en-US" sz="6400" dirty="0" err="1"/>
              <a:t>Yaşam</a:t>
            </a:r>
            <a:r>
              <a:rPr lang="en-US" sz="6400" dirty="0"/>
              <a:t> </a:t>
            </a:r>
            <a:r>
              <a:rPr lang="en-US" sz="6400" dirty="0" err="1"/>
              <a:t>Döngüsünden</a:t>
            </a:r>
            <a:r>
              <a:rPr lang="en-US" sz="6400" dirty="0"/>
              <a:t> (SDLC) </a:t>
            </a:r>
            <a:r>
              <a:rPr lang="en-US" sz="6400" dirty="0" err="1"/>
              <a:t>sorumluyken</a:t>
            </a:r>
            <a:r>
              <a:rPr lang="en-US" sz="6400" dirty="0"/>
              <a:t> QC, </a:t>
            </a:r>
            <a:r>
              <a:rPr lang="en-US" sz="6400" dirty="0" err="1"/>
              <a:t>Yazılım</a:t>
            </a:r>
            <a:r>
              <a:rPr lang="en-US" sz="6400" dirty="0"/>
              <a:t> Test </a:t>
            </a:r>
            <a:r>
              <a:rPr lang="en-US" sz="6400" dirty="0" err="1"/>
              <a:t>Yaşam</a:t>
            </a:r>
            <a:r>
              <a:rPr lang="en-US" sz="6400" dirty="0"/>
              <a:t> </a:t>
            </a:r>
            <a:r>
              <a:rPr lang="en-US" sz="6400" dirty="0" err="1"/>
              <a:t>Döngüsünden</a:t>
            </a:r>
            <a:r>
              <a:rPr lang="en-US" sz="6400" dirty="0"/>
              <a:t> (STLC) </a:t>
            </a:r>
            <a:r>
              <a:rPr lang="en-US" sz="6400" dirty="0" err="1"/>
              <a:t>sorumludur</a:t>
            </a:r>
            <a:r>
              <a:rPr lang="en-US" sz="6400" dirty="0"/>
              <a:t>.</a:t>
            </a:r>
          </a:p>
          <a:p>
            <a:pPr algn="l"/>
            <a:r>
              <a:rPr lang="en-US" sz="6400" dirty="0" err="1"/>
              <a:t>Yazılım</a:t>
            </a:r>
            <a:r>
              <a:rPr lang="en-US" sz="6400" dirty="0"/>
              <a:t> test </a:t>
            </a:r>
            <a:r>
              <a:rPr lang="en-US" sz="6400" dirty="0" err="1"/>
              <a:t>kavramını</a:t>
            </a:r>
            <a:r>
              <a:rPr lang="en-US" sz="6400" dirty="0"/>
              <a:t> </a:t>
            </a:r>
            <a:r>
              <a:rPr lang="en-US" sz="6400" dirty="0" err="1"/>
              <a:t>ele</a:t>
            </a:r>
            <a:r>
              <a:rPr lang="en-US" sz="6400" dirty="0"/>
              <a:t> </a:t>
            </a:r>
            <a:r>
              <a:rPr lang="en-US" sz="6400" dirty="0" err="1"/>
              <a:t>aldığımızda</a:t>
            </a:r>
            <a:r>
              <a:rPr lang="en-US" sz="6400" dirty="0"/>
              <a:t>, test </a:t>
            </a:r>
            <a:r>
              <a:rPr lang="en-US" sz="6400" dirty="0" err="1"/>
              <a:t>ürün</a:t>
            </a:r>
            <a:r>
              <a:rPr lang="en-US" sz="6400" dirty="0"/>
              <a:t> </a:t>
            </a:r>
            <a:r>
              <a:rPr lang="en-US" sz="6400" dirty="0" err="1"/>
              <a:t>veya</a:t>
            </a:r>
            <a:r>
              <a:rPr lang="en-US" sz="6400" dirty="0"/>
              <a:t> </a:t>
            </a:r>
            <a:r>
              <a:rPr lang="en-US" sz="6400" dirty="0" err="1"/>
              <a:t>uygulamaya</a:t>
            </a:r>
            <a:r>
              <a:rPr lang="en-US" sz="6400" dirty="0"/>
              <a:t> </a:t>
            </a:r>
            <a:r>
              <a:rPr lang="en-US" sz="6400" dirty="0" err="1"/>
              <a:t>odaklandığı</a:t>
            </a:r>
            <a:r>
              <a:rPr lang="en-US" sz="6400" dirty="0"/>
              <a:t> </a:t>
            </a:r>
            <a:r>
              <a:rPr lang="en-US" sz="6400" dirty="0" err="1"/>
              <a:t>için</a:t>
            </a:r>
            <a:r>
              <a:rPr lang="en-US" sz="6400" dirty="0"/>
              <a:t> QC </a:t>
            </a:r>
            <a:r>
              <a:rPr lang="en-US" sz="6400" dirty="0" err="1"/>
              <a:t>altında</a:t>
            </a:r>
            <a:r>
              <a:rPr lang="en-US" sz="6400" dirty="0"/>
              <a:t> </a:t>
            </a:r>
            <a:r>
              <a:rPr lang="en-US" sz="6400" dirty="0" err="1"/>
              <a:t>yer</a:t>
            </a:r>
            <a:r>
              <a:rPr lang="en-US" sz="6400" dirty="0"/>
              <a:t> </a:t>
            </a:r>
            <a:r>
              <a:rPr lang="en-US" sz="6400" dirty="0" err="1"/>
              <a:t>alır</a:t>
            </a:r>
            <a:r>
              <a:rPr lang="en-US" sz="6400" dirty="0"/>
              <a:t>. </a:t>
            </a:r>
            <a:r>
              <a:rPr lang="en-US" sz="6400" b="1" dirty="0" err="1"/>
              <a:t>Aslında</a:t>
            </a:r>
            <a:r>
              <a:rPr lang="en-US" sz="6400" b="1" dirty="0"/>
              <a:t> </a:t>
            </a:r>
            <a:r>
              <a:rPr lang="en-US" sz="6400" b="1" dirty="0" err="1"/>
              <a:t>kaliteyi</a:t>
            </a:r>
            <a:r>
              <a:rPr lang="en-US" sz="6400" b="1" dirty="0"/>
              <a:t> </a:t>
            </a:r>
            <a:r>
              <a:rPr lang="en-US" sz="6400" b="1" dirty="0" err="1"/>
              <a:t>kontrol</a:t>
            </a:r>
            <a:r>
              <a:rPr lang="en-US" sz="6400" b="1" dirty="0"/>
              <a:t> </a:t>
            </a:r>
            <a:r>
              <a:rPr lang="en-US" sz="6400" b="1" dirty="0" err="1"/>
              <a:t>etmek</a:t>
            </a:r>
            <a:r>
              <a:rPr lang="en-US" sz="6400" b="1" dirty="0"/>
              <a:t> </a:t>
            </a:r>
            <a:r>
              <a:rPr lang="en-US" sz="6400" b="1" dirty="0" err="1"/>
              <a:t>için</a:t>
            </a:r>
            <a:r>
              <a:rPr lang="en-US" sz="6400" b="1" dirty="0"/>
              <a:t> </a:t>
            </a:r>
            <a:r>
              <a:rPr lang="en-US" sz="6400" b="1" dirty="0" err="1"/>
              <a:t>ürünü</a:t>
            </a:r>
            <a:r>
              <a:rPr lang="en-US" sz="6400" b="1" dirty="0"/>
              <a:t> test </a:t>
            </a:r>
            <a:r>
              <a:rPr lang="en-US" sz="6400" b="1" dirty="0" err="1"/>
              <a:t>ediyoruz</a:t>
            </a:r>
            <a:r>
              <a:rPr lang="en-US" sz="6400" dirty="0"/>
              <a:t>. </a:t>
            </a:r>
            <a:r>
              <a:rPr lang="en-US" sz="6400" b="1" dirty="0" err="1"/>
              <a:t>Ayrıca</a:t>
            </a:r>
            <a:r>
              <a:rPr lang="en-US" sz="6400" b="1" dirty="0"/>
              <a:t>, </a:t>
            </a:r>
            <a:r>
              <a:rPr lang="en-US" sz="6400" b="1" dirty="0" err="1"/>
              <a:t>testlerimizi</a:t>
            </a:r>
            <a:r>
              <a:rPr lang="en-US" sz="6400" b="1" dirty="0"/>
              <a:t> </a:t>
            </a:r>
            <a:r>
              <a:rPr lang="en-US" sz="6400" b="1" dirty="0" err="1"/>
              <a:t>planlanan</a:t>
            </a:r>
            <a:r>
              <a:rPr lang="en-US" sz="6400" b="1" dirty="0"/>
              <a:t> QA </a:t>
            </a:r>
            <a:r>
              <a:rPr lang="en-US" sz="6400" b="1" dirty="0" err="1"/>
              <a:t>süreçlerine</a:t>
            </a:r>
            <a:r>
              <a:rPr lang="en-US" sz="6400" b="1" dirty="0"/>
              <a:t> </a:t>
            </a:r>
            <a:r>
              <a:rPr lang="en-US" sz="6400" b="1" dirty="0" err="1"/>
              <a:t>göre</a:t>
            </a:r>
            <a:r>
              <a:rPr lang="en-US" sz="6400" b="1" dirty="0"/>
              <a:t> </a:t>
            </a:r>
            <a:r>
              <a:rPr lang="en-US" sz="6400" b="1" dirty="0" err="1"/>
              <a:t>yönetiyoruz</a:t>
            </a:r>
            <a:r>
              <a:rPr lang="en-US" sz="6400" b="1" dirty="0"/>
              <a:t>. </a:t>
            </a:r>
            <a:r>
              <a:rPr lang="en-US" sz="6400" b="1" dirty="0" err="1"/>
              <a:t>Yani</a:t>
            </a:r>
            <a:r>
              <a:rPr lang="en-US" sz="6400" b="1" dirty="0"/>
              <a:t> QA, </a:t>
            </a:r>
            <a:r>
              <a:rPr lang="en-US" sz="6400" b="1" dirty="0" err="1"/>
              <a:t>QC’yi</a:t>
            </a:r>
            <a:r>
              <a:rPr lang="en-US" sz="6400" b="1" dirty="0"/>
              <a:t> </a:t>
            </a:r>
            <a:r>
              <a:rPr lang="en-US" sz="6400" b="1" dirty="0" err="1"/>
              <a:t>kapsarken</a:t>
            </a:r>
            <a:r>
              <a:rPr lang="en-US" sz="6400" b="1" dirty="0"/>
              <a:t>, </a:t>
            </a:r>
            <a:r>
              <a:rPr lang="en-US" sz="6400" b="1" dirty="0" err="1"/>
              <a:t>QC’de</a:t>
            </a:r>
            <a:r>
              <a:rPr lang="en-US" sz="6400" b="1" dirty="0"/>
              <a:t> </a:t>
            </a:r>
            <a:r>
              <a:rPr lang="en-US" sz="6400" b="1" dirty="0" err="1"/>
              <a:t>testi</a:t>
            </a:r>
            <a:r>
              <a:rPr lang="en-US" sz="6400" b="1" dirty="0"/>
              <a:t> </a:t>
            </a:r>
            <a:r>
              <a:rPr lang="en-US" sz="6400" b="1" dirty="0" err="1"/>
              <a:t>kapsamaktadır</a:t>
            </a:r>
            <a:r>
              <a:rPr lang="en-US" sz="6400" b="1" dirty="0"/>
              <a:t>.</a:t>
            </a:r>
            <a:endParaRPr lang="en-US" sz="6400" dirty="0"/>
          </a:p>
          <a:p>
            <a:endParaRPr lang="en-US" dirty="0"/>
          </a:p>
        </p:txBody>
      </p:sp>
    </p:spTree>
    <p:extLst>
      <p:ext uri="{BB962C8B-B14F-4D97-AF65-F5344CB8AC3E}">
        <p14:creationId xmlns:p14="http://schemas.microsoft.com/office/powerpoint/2010/main" val="1313151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307" y="1028069"/>
            <a:ext cx="8761413" cy="706964"/>
          </a:xfrm>
        </p:spPr>
        <p:txBody>
          <a:bodyPr/>
          <a:lstStyle/>
          <a:p>
            <a:r>
              <a:rPr lang="tr-TR" dirty="0" smtClean="0"/>
              <a:t>Yazılım Test Yaşam Döngüsü (STLC)</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23</a:t>
            </a:fld>
            <a:endParaRPr lang="en-US" noProof="0" dirty="0"/>
          </a:p>
        </p:txBody>
      </p:sp>
      <p:pic>
        <p:nvPicPr>
          <p:cNvPr id="5" name="Picture 4"/>
          <p:cNvPicPr>
            <a:picLocks noChangeAspect="1"/>
          </p:cNvPicPr>
          <p:nvPr/>
        </p:nvPicPr>
        <p:blipFill>
          <a:blip r:embed="rId2"/>
          <a:stretch>
            <a:fillRect/>
          </a:stretch>
        </p:blipFill>
        <p:spPr>
          <a:xfrm>
            <a:off x="1913389" y="2338387"/>
            <a:ext cx="8858250" cy="4314825"/>
          </a:xfrm>
          <a:prstGeom prst="rect">
            <a:avLst/>
          </a:prstGeom>
        </p:spPr>
      </p:pic>
    </p:spTree>
    <p:extLst>
      <p:ext uri="{BB962C8B-B14F-4D97-AF65-F5344CB8AC3E}">
        <p14:creationId xmlns:p14="http://schemas.microsoft.com/office/powerpoint/2010/main" val="747559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2751513" y="957043"/>
            <a:ext cx="6916189" cy="706964"/>
          </a:xfrm>
        </p:spPr>
        <p:txBody>
          <a:bodyPr/>
          <a:lstStyle/>
          <a:p>
            <a:r>
              <a:rPr lang="tr-TR" dirty="0" smtClean="0"/>
              <a:t>Ne kadar test etmek gerekir?</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24</a:t>
            </a:fld>
            <a:endParaRPr lang="en-US" dirty="0"/>
          </a:p>
        </p:txBody>
      </p:sp>
      <p:sp>
        <p:nvSpPr>
          <p:cNvPr id="2" name="Rectangle 1"/>
          <p:cNvSpPr/>
          <p:nvPr/>
        </p:nvSpPr>
        <p:spPr>
          <a:xfrm>
            <a:off x="1250533" y="2883877"/>
            <a:ext cx="9940206" cy="1754326"/>
          </a:xfrm>
          <a:prstGeom prst="rect">
            <a:avLst/>
          </a:prstGeom>
        </p:spPr>
        <p:txBody>
          <a:bodyPr wrap="square">
            <a:spAutoFit/>
          </a:bodyPr>
          <a:lstStyle/>
          <a:p>
            <a:r>
              <a:rPr lang="en-US" dirty="0">
                <a:solidFill>
                  <a:srgbClr val="000000"/>
                </a:solidFill>
              </a:rPr>
              <a:t>Ne </a:t>
            </a:r>
            <a:r>
              <a:rPr lang="en-US" dirty="0" err="1">
                <a:solidFill>
                  <a:srgbClr val="000000"/>
                </a:solidFill>
              </a:rPr>
              <a:t>kadar</a:t>
            </a:r>
            <a:r>
              <a:rPr lang="en-US" dirty="0">
                <a:solidFill>
                  <a:srgbClr val="000000"/>
                </a:solidFill>
              </a:rPr>
              <a:t> </a:t>
            </a:r>
            <a:r>
              <a:rPr lang="en-US" dirty="0" err="1">
                <a:solidFill>
                  <a:srgbClr val="000000"/>
                </a:solidFill>
              </a:rPr>
              <a:t>testin</a:t>
            </a:r>
            <a:r>
              <a:rPr lang="en-US" dirty="0">
                <a:solidFill>
                  <a:srgbClr val="000000"/>
                </a:solidFill>
              </a:rPr>
              <a:t> </a:t>
            </a:r>
            <a:r>
              <a:rPr lang="en-US" dirty="0" err="1">
                <a:solidFill>
                  <a:srgbClr val="000000"/>
                </a:solidFill>
              </a:rPr>
              <a:t>yeterli</a:t>
            </a:r>
            <a:r>
              <a:rPr lang="en-US" dirty="0">
                <a:solidFill>
                  <a:srgbClr val="000000"/>
                </a:solidFill>
              </a:rPr>
              <a:t> </a:t>
            </a:r>
            <a:r>
              <a:rPr lang="en-US" dirty="0" err="1">
                <a:solidFill>
                  <a:srgbClr val="000000"/>
                </a:solidFill>
              </a:rPr>
              <a:t>olacağına</a:t>
            </a:r>
            <a:r>
              <a:rPr lang="en-US" dirty="0">
                <a:solidFill>
                  <a:srgbClr val="000000"/>
                </a:solidFill>
              </a:rPr>
              <a:t> </a:t>
            </a:r>
            <a:r>
              <a:rPr lang="en-US" dirty="0" err="1">
                <a:solidFill>
                  <a:srgbClr val="000000"/>
                </a:solidFill>
              </a:rPr>
              <a:t>karar</a:t>
            </a:r>
            <a:r>
              <a:rPr lang="en-US" dirty="0">
                <a:solidFill>
                  <a:srgbClr val="000000"/>
                </a:solidFill>
              </a:rPr>
              <a:t> </a:t>
            </a:r>
            <a:r>
              <a:rPr lang="en-US" dirty="0" err="1">
                <a:solidFill>
                  <a:srgbClr val="000000"/>
                </a:solidFill>
              </a:rPr>
              <a:t>vermek</a:t>
            </a:r>
            <a:r>
              <a:rPr lang="en-US" dirty="0">
                <a:solidFill>
                  <a:srgbClr val="000000"/>
                </a:solidFill>
              </a:rPr>
              <a:t> </a:t>
            </a:r>
            <a:r>
              <a:rPr lang="en-US" dirty="0" err="1">
                <a:solidFill>
                  <a:srgbClr val="000000"/>
                </a:solidFill>
              </a:rPr>
              <a:t>için</a:t>
            </a:r>
            <a:r>
              <a:rPr lang="en-US" dirty="0">
                <a:solidFill>
                  <a:srgbClr val="000000"/>
                </a:solidFill>
              </a:rPr>
              <a:t> </a:t>
            </a:r>
            <a:r>
              <a:rPr lang="en-US" dirty="0" err="1">
                <a:solidFill>
                  <a:srgbClr val="000000"/>
                </a:solidFill>
              </a:rPr>
              <a:t>riskleri</a:t>
            </a:r>
            <a:r>
              <a:rPr lang="en-US" dirty="0">
                <a:solidFill>
                  <a:srgbClr val="000000"/>
                </a:solidFill>
              </a:rPr>
              <a:t>, zaman ve </a:t>
            </a:r>
            <a:r>
              <a:rPr lang="en-US" dirty="0" err="1">
                <a:solidFill>
                  <a:srgbClr val="000000"/>
                </a:solidFill>
              </a:rPr>
              <a:t>bütçe</a:t>
            </a:r>
            <a:r>
              <a:rPr lang="en-US" dirty="0">
                <a:solidFill>
                  <a:srgbClr val="000000"/>
                </a:solidFill>
              </a:rPr>
              <a:t> </a:t>
            </a:r>
            <a:r>
              <a:rPr lang="en-US" dirty="0" err="1">
                <a:solidFill>
                  <a:srgbClr val="000000"/>
                </a:solidFill>
              </a:rPr>
              <a:t>gibi</a:t>
            </a:r>
            <a:r>
              <a:rPr lang="en-US" dirty="0">
                <a:solidFill>
                  <a:srgbClr val="000000"/>
                </a:solidFill>
              </a:rPr>
              <a:t> </a:t>
            </a:r>
            <a:r>
              <a:rPr lang="en-US" dirty="0" err="1">
                <a:solidFill>
                  <a:srgbClr val="000000"/>
                </a:solidFill>
              </a:rPr>
              <a:t>proje</a:t>
            </a:r>
            <a:r>
              <a:rPr lang="en-US" dirty="0">
                <a:solidFill>
                  <a:srgbClr val="000000"/>
                </a:solidFill>
              </a:rPr>
              <a:t> </a:t>
            </a:r>
            <a:r>
              <a:rPr lang="en-US" dirty="0" err="1">
                <a:solidFill>
                  <a:srgbClr val="000000"/>
                </a:solidFill>
              </a:rPr>
              <a:t>kısıtlarını</a:t>
            </a:r>
            <a:r>
              <a:rPr lang="en-US" dirty="0">
                <a:solidFill>
                  <a:srgbClr val="000000"/>
                </a:solidFill>
              </a:rPr>
              <a:t> </a:t>
            </a:r>
            <a:r>
              <a:rPr lang="en-US" dirty="0" err="1">
                <a:solidFill>
                  <a:srgbClr val="000000"/>
                </a:solidFill>
              </a:rPr>
              <a:t>göz</a:t>
            </a:r>
            <a:r>
              <a:rPr lang="en-US" dirty="0">
                <a:solidFill>
                  <a:srgbClr val="000000"/>
                </a:solidFill>
              </a:rPr>
              <a:t> </a:t>
            </a:r>
            <a:r>
              <a:rPr lang="en-US" dirty="0" err="1">
                <a:solidFill>
                  <a:srgbClr val="000000"/>
                </a:solidFill>
              </a:rPr>
              <a:t>önünde</a:t>
            </a:r>
            <a:r>
              <a:rPr lang="en-US" dirty="0">
                <a:solidFill>
                  <a:srgbClr val="000000"/>
                </a:solidFill>
              </a:rPr>
              <a:t> </a:t>
            </a:r>
            <a:r>
              <a:rPr lang="en-US" dirty="0" err="1">
                <a:solidFill>
                  <a:srgbClr val="000000"/>
                </a:solidFill>
              </a:rPr>
              <a:t>bulundurmak</a:t>
            </a:r>
            <a:r>
              <a:rPr lang="en-US" dirty="0">
                <a:solidFill>
                  <a:srgbClr val="000000"/>
                </a:solidFill>
              </a:rPr>
              <a:t> </a:t>
            </a:r>
            <a:r>
              <a:rPr lang="en-US" dirty="0" err="1">
                <a:solidFill>
                  <a:srgbClr val="000000"/>
                </a:solidFill>
              </a:rPr>
              <a:t>gerekir</a:t>
            </a:r>
            <a:r>
              <a:rPr lang="en-US" dirty="0">
                <a:solidFill>
                  <a:srgbClr val="000000"/>
                </a:solidFill>
              </a:rPr>
              <a:t>. </a:t>
            </a:r>
            <a:endParaRPr lang="tr-TR" dirty="0" smtClean="0">
              <a:solidFill>
                <a:srgbClr val="000000"/>
              </a:solidFill>
            </a:endParaRPr>
          </a:p>
          <a:p>
            <a:endParaRPr lang="tr-TR" dirty="0">
              <a:solidFill>
                <a:srgbClr val="000000"/>
              </a:solidFill>
            </a:endParaRPr>
          </a:p>
          <a:p>
            <a:r>
              <a:rPr lang="en-US" dirty="0" smtClean="0">
                <a:solidFill>
                  <a:srgbClr val="000000"/>
                </a:solidFill>
              </a:rPr>
              <a:t>Test </a:t>
            </a:r>
            <a:r>
              <a:rPr lang="en-US" dirty="0" err="1">
                <a:solidFill>
                  <a:srgbClr val="000000"/>
                </a:solidFill>
              </a:rPr>
              <a:t>sonuçları</a:t>
            </a:r>
            <a:r>
              <a:rPr lang="en-US" dirty="0">
                <a:solidFill>
                  <a:srgbClr val="000000"/>
                </a:solidFill>
              </a:rPr>
              <a:t>, </a:t>
            </a:r>
            <a:r>
              <a:rPr lang="en-US" dirty="0" err="1">
                <a:solidFill>
                  <a:srgbClr val="000000"/>
                </a:solidFill>
              </a:rPr>
              <a:t>paydaşlara</a:t>
            </a:r>
            <a:r>
              <a:rPr lang="en-US" dirty="0">
                <a:solidFill>
                  <a:srgbClr val="000000"/>
                </a:solidFill>
              </a:rPr>
              <a:t> </a:t>
            </a:r>
            <a:r>
              <a:rPr lang="en-US" dirty="0" err="1">
                <a:solidFill>
                  <a:srgbClr val="000000"/>
                </a:solidFill>
              </a:rPr>
              <a:t>yazılımın</a:t>
            </a:r>
            <a:r>
              <a:rPr lang="en-US" dirty="0">
                <a:solidFill>
                  <a:srgbClr val="000000"/>
                </a:solidFill>
              </a:rPr>
              <a:t> </a:t>
            </a:r>
            <a:r>
              <a:rPr lang="en-US" dirty="0" err="1">
                <a:solidFill>
                  <a:srgbClr val="000000"/>
                </a:solidFill>
              </a:rPr>
              <a:t>piyasaya</a:t>
            </a:r>
            <a:r>
              <a:rPr lang="en-US" dirty="0">
                <a:solidFill>
                  <a:srgbClr val="000000"/>
                </a:solidFill>
              </a:rPr>
              <a:t> </a:t>
            </a:r>
            <a:r>
              <a:rPr lang="en-US" dirty="0" err="1">
                <a:solidFill>
                  <a:srgbClr val="000000"/>
                </a:solidFill>
              </a:rPr>
              <a:t>sürülme</a:t>
            </a:r>
            <a:r>
              <a:rPr lang="en-US" dirty="0">
                <a:solidFill>
                  <a:srgbClr val="000000"/>
                </a:solidFill>
              </a:rPr>
              <a:t> </a:t>
            </a:r>
            <a:r>
              <a:rPr lang="en-US" dirty="0" err="1">
                <a:solidFill>
                  <a:srgbClr val="000000"/>
                </a:solidFill>
              </a:rPr>
              <a:t>kararı</a:t>
            </a:r>
            <a:r>
              <a:rPr lang="en-US" dirty="0">
                <a:solidFill>
                  <a:srgbClr val="000000"/>
                </a:solidFill>
              </a:rPr>
              <a:t>, </a:t>
            </a:r>
            <a:r>
              <a:rPr lang="en-US" dirty="0" err="1">
                <a:solidFill>
                  <a:srgbClr val="000000"/>
                </a:solidFill>
              </a:rPr>
              <a:t>bir</a:t>
            </a:r>
            <a:r>
              <a:rPr lang="en-US" dirty="0">
                <a:solidFill>
                  <a:srgbClr val="000000"/>
                </a:solidFill>
              </a:rPr>
              <a:t> </a:t>
            </a:r>
            <a:r>
              <a:rPr lang="en-US" dirty="0" err="1">
                <a:solidFill>
                  <a:srgbClr val="000000"/>
                </a:solidFill>
              </a:rPr>
              <a:t>sonraki</a:t>
            </a:r>
            <a:r>
              <a:rPr lang="en-US" dirty="0">
                <a:solidFill>
                  <a:srgbClr val="000000"/>
                </a:solidFill>
              </a:rPr>
              <a:t> </a:t>
            </a:r>
            <a:r>
              <a:rPr lang="en-US" dirty="0" err="1">
                <a:solidFill>
                  <a:srgbClr val="000000"/>
                </a:solidFill>
              </a:rPr>
              <a:t>yazılım</a:t>
            </a:r>
            <a:r>
              <a:rPr lang="en-US" dirty="0">
                <a:solidFill>
                  <a:srgbClr val="000000"/>
                </a:solidFill>
              </a:rPr>
              <a:t> </a:t>
            </a:r>
            <a:r>
              <a:rPr lang="en-US" dirty="0" err="1">
                <a:solidFill>
                  <a:srgbClr val="000000"/>
                </a:solidFill>
              </a:rPr>
              <a:t>geliştirme</a:t>
            </a:r>
            <a:r>
              <a:rPr lang="en-US" dirty="0">
                <a:solidFill>
                  <a:srgbClr val="000000"/>
                </a:solidFill>
              </a:rPr>
              <a:t> </a:t>
            </a:r>
            <a:r>
              <a:rPr lang="en-US" dirty="0" err="1">
                <a:solidFill>
                  <a:srgbClr val="000000"/>
                </a:solidFill>
              </a:rPr>
              <a:t>aktivitesine</a:t>
            </a:r>
            <a:r>
              <a:rPr lang="en-US" dirty="0">
                <a:solidFill>
                  <a:srgbClr val="000000"/>
                </a:solidFill>
              </a:rPr>
              <a:t> </a:t>
            </a:r>
            <a:r>
              <a:rPr lang="en-US" dirty="0" err="1">
                <a:solidFill>
                  <a:srgbClr val="000000"/>
                </a:solidFill>
              </a:rPr>
              <a:t>geçiş</a:t>
            </a:r>
            <a:r>
              <a:rPr lang="en-US" dirty="0">
                <a:solidFill>
                  <a:srgbClr val="000000"/>
                </a:solidFill>
              </a:rPr>
              <a:t> </a:t>
            </a:r>
            <a:r>
              <a:rPr lang="en-US" dirty="0" err="1">
                <a:solidFill>
                  <a:srgbClr val="000000"/>
                </a:solidFill>
              </a:rPr>
              <a:t>veya</a:t>
            </a:r>
            <a:r>
              <a:rPr lang="en-US" dirty="0">
                <a:solidFill>
                  <a:srgbClr val="000000"/>
                </a:solidFill>
              </a:rPr>
              <a:t> </a:t>
            </a:r>
            <a:r>
              <a:rPr lang="en-US" dirty="0" err="1">
                <a:solidFill>
                  <a:srgbClr val="000000"/>
                </a:solidFill>
              </a:rPr>
              <a:t>müşteriye</a:t>
            </a:r>
            <a:r>
              <a:rPr lang="en-US" dirty="0">
                <a:solidFill>
                  <a:srgbClr val="000000"/>
                </a:solidFill>
              </a:rPr>
              <a:t> </a:t>
            </a:r>
            <a:r>
              <a:rPr lang="en-US" dirty="0" err="1">
                <a:solidFill>
                  <a:srgbClr val="000000"/>
                </a:solidFill>
              </a:rPr>
              <a:t>devri</a:t>
            </a:r>
            <a:r>
              <a:rPr lang="en-US" dirty="0">
                <a:solidFill>
                  <a:srgbClr val="000000"/>
                </a:solidFill>
              </a:rPr>
              <a:t> </a:t>
            </a:r>
            <a:r>
              <a:rPr lang="en-US" dirty="0" err="1">
                <a:solidFill>
                  <a:srgbClr val="000000"/>
                </a:solidFill>
              </a:rPr>
              <a:t>gibi</a:t>
            </a:r>
            <a:r>
              <a:rPr lang="en-US" dirty="0">
                <a:solidFill>
                  <a:srgbClr val="000000"/>
                </a:solidFill>
              </a:rPr>
              <a:t> </a:t>
            </a:r>
            <a:r>
              <a:rPr lang="en-US" dirty="0" err="1">
                <a:solidFill>
                  <a:srgbClr val="000000"/>
                </a:solidFill>
              </a:rPr>
              <a:t>karar</a:t>
            </a:r>
            <a:r>
              <a:rPr lang="en-US" dirty="0">
                <a:solidFill>
                  <a:srgbClr val="000000"/>
                </a:solidFill>
              </a:rPr>
              <a:t> </a:t>
            </a:r>
            <a:r>
              <a:rPr lang="en-US" dirty="0" err="1">
                <a:solidFill>
                  <a:srgbClr val="000000"/>
                </a:solidFill>
              </a:rPr>
              <a:t>süreçlerinde</a:t>
            </a:r>
            <a:r>
              <a:rPr lang="en-US" dirty="0">
                <a:solidFill>
                  <a:srgbClr val="000000"/>
                </a:solidFill>
              </a:rPr>
              <a:t> </a:t>
            </a:r>
            <a:r>
              <a:rPr lang="en-US" dirty="0" err="1">
                <a:solidFill>
                  <a:srgbClr val="000000"/>
                </a:solidFill>
              </a:rPr>
              <a:t>yardımcı</a:t>
            </a:r>
            <a:r>
              <a:rPr lang="en-US" dirty="0">
                <a:solidFill>
                  <a:srgbClr val="000000"/>
                </a:solidFill>
              </a:rPr>
              <a:t> </a:t>
            </a:r>
            <a:r>
              <a:rPr lang="en-US" dirty="0" err="1">
                <a:solidFill>
                  <a:srgbClr val="000000"/>
                </a:solidFill>
              </a:rPr>
              <a:t>olmalı</a:t>
            </a:r>
            <a:r>
              <a:rPr lang="en-US" dirty="0">
                <a:solidFill>
                  <a:srgbClr val="000000"/>
                </a:solidFill>
              </a:rPr>
              <a:t>, </a:t>
            </a:r>
            <a:r>
              <a:rPr lang="en-US" dirty="0" err="1">
                <a:solidFill>
                  <a:srgbClr val="000000"/>
                </a:solidFill>
              </a:rPr>
              <a:t>yeterince</a:t>
            </a:r>
            <a:r>
              <a:rPr lang="en-US" dirty="0">
                <a:solidFill>
                  <a:srgbClr val="000000"/>
                </a:solidFill>
              </a:rPr>
              <a:t> </a:t>
            </a:r>
            <a:r>
              <a:rPr lang="en-US" dirty="0" err="1">
                <a:solidFill>
                  <a:srgbClr val="000000"/>
                </a:solidFill>
              </a:rPr>
              <a:t>bilgi</a:t>
            </a:r>
            <a:r>
              <a:rPr lang="en-US" dirty="0">
                <a:solidFill>
                  <a:srgbClr val="000000"/>
                </a:solidFill>
              </a:rPr>
              <a:t> </a:t>
            </a:r>
            <a:r>
              <a:rPr lang="en-US" dirty="0" err="1">
                <a:solidFill>
                  <a:srgbClr val="000000"/>
                </a:solidFill>
              </a:rPr>
              <a:t>sağlamalıdır</a:t>
            </a:r>
            <a:r>
              <a:rPr lang="en-US" dirty="0">
                <a:solidFill>
                  <a:srgbClr val="000000"/>
                </a:solidFill>
              </a:rPr>
              <a:t>.</a:t>
            </a:r>
            <a:endParaRPr lang="en-US" dirty="0"/>
          </a:p>
        </p:txBody>
      </p:sp>
    </p:spTree>
    <p:extLst>
      <p:ext uri="{BB962C8B-B14F-4D97-AF65-F5344CB8AC3E}">
        <p14:creationId xmlns:p14="http://schemas.microsoft.com/office/powerpoint/2010/main" val="2513681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122" y="1028069"/>
            <a:ext cx="4741755" cy="706964"/>
          </a:xfrm>
        </p:spPr>
        <p:txBody>
          <a:bodyPr/>
          <a:lstStyle/>
          <a:p>
            <a:r>
              <a:rPr lang="tr-TR" dirty="0" smtClean="0"/>
              <a:t>Test Etme Psikolojisi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25</a:t>
            </a:fld>
            <a:endParaRPr lang="en-US" noProof="0" dirty="0"/>
          </a:p>
        </p:txBody>
      </p:sp>
      <p:sp>
        <p:nvSpPr>
          <p:cNvPr id="4" name="Text Placeholder 3"/>
          <p:cNvSpPr>
            <a:spLocks noGrp="1"/>
          </p:cNvSpPr>
          <p:nvPr>
            <p:ph type="body" sz="quarter" idx="13"/>
          </p:nvPr>
        </p:nvSpPr>
        <p:spPr>
          <a:xfrm>
            <a:off x="457200" y="2625969"/>
            <a:ext cx="11558954" cy="4325162"/>
          </a:xfrm>
        </p:spPr>
        <p:txBody>
          <a:bodyPr>
            <a:normAutofit fontScale="25000" lnSpcReduction="20000"/>
          </a:bodyPr>
          <a:lstStyle/>
          <a:p>
            <a:pPr algn="l"/>
            <a:r>
              <a:rPr lang="en-US" sz="6400" dirty="0"/>
              <a:t>Test ve </a:t>
            </a:r>
            <a:r>
              <a:rPr lang="en-US" sz="6400" dirty="0" err="1"/>
              <a:t>gözden</a:t>
            </a:r>
            <a:r>
              <a:rPr lang="en-US" sz="6400" dirty="0"/>
              <a:t> </a:t>
            </a:r>
            <a:r>
              <a:rPr lang="en-US" sz="6400" dirty="0" err="1"/>
              <a:t>geçirme</a:t>
            </a:r>
            <a:r>
              <a:rPr lang="en-US" sz="6400" dirty="0"/>
              <a:t> </a:t>
            </a:r>
            <a:r>
              <a:rPr lang="en-US" sz="6400" dirty="0" err="1"/>
              <a:t>sırasında</a:t>
            </a:r>
            <a:r>
              <a:rPr lang="en-US" sz="6400" dirty="0"/>
              <a:t> </a:t>
            </a:r>
            <a:r>
              <a:rPr lang="en-US" sz="6400" dirty="0" err="1"/>
              <a:t>sahip</a:t>
            </a:r>
            <a:r>
              <a:rPr lang="en-US" sz="6400" dirty="0"/>
              <a:t> </a:t>
            </a:r>
            <a:r>
              <a:rPr lang="en-US" sz="6400" dirty="0" err="1"/>
              <a:t>olunması</a:t>
            </a:r>
            <a:r>
              <a:rPr lang="en-US" sz="6400" dirty="0"/>
              <a:t> </a:t>
            </a:r>
            <a:r>
              <a:rPr lang="en-US" sz="6400" dirty="0" err="1"/>
              <a:t>gereken</a:t>
            </a:r>
            <a:r>
              <a:rPr lang="en-US" sz="6400" dirty="0"/>
              <a:t> </a:t>
            </a:r>
            <a:r>
              <a:rPr lang="en-US" sz="6400" dirty="0" err="1"/>
              <a:t>anlayış</a:t>
            </a:r>
            <a:r>
              <a:rPr lang="en-US" sz="6400" dirty="0"/>
              <a:t>, </a:t>
            </a:r>
            <a:r>
              <a:rPr lang="en-US" sz="6400" dirty="0" err="1"/>
              <a:t>yazılımı</a:t>
            </a:r>
            <a:r>
              <a:rPr lang="en-US" sz="6400" dirty="0"/>
              <a:t> </a:t>
            </a:r>
            <a:r>
              <a:rPr lang="en-US" sz="6400" dirty="0" err="1"/>
              <a:t>geliştirirken</a:t>
            </a:r>
            <a:r>
              <a:rPr lang="en-US" sz="6400" dirty="0"/>
              <a:t> </a:t>
            </a:r>
            <a:r>
              <a:rPr lang="en-US" sz="6400" dirty="0" err="1"/>
              <a:t>kullanılandan</a:t>
            </a:r>
            <a:r>
              <a:rPr lang="en-US" sz="6400" dirty="0"/>
              <a:t> </a:t>
            </a:r>
            <a:r>
              <a:rPr lang="en-US" sz="6400" dirty="0" err="1"/>
              <a:t>farklıdır</a:t>
            </a:r>
            <a:r>
              <a:rPr lang="en-US" sz="6400" dirty="0"/>
              <a:t>. Test </a:t>
            </a:r>
            <a:r>
              <a:rPr lang="en-US" sz="6400" dirty="0" err="1"/>
              <a:t>uzmanlarıyla</a:t>
            </a:r>
            <a:r>
              <a:rPr lang="en-US" sz="6400" dirty="0"/>
              <a:t> </a:t>
            </a:r>
            <a:r>
              <a:rPr lang="en-US" sz="6400" dirty="0" err="1"/>
              <a:t>aynı</a:t>
            </a:r>
            <a:r>
              <a:rPr lang="en-US" sz="6400" dirty="0"/>
              <a:t> </a:t>
            </a:r>
            <a:r>
              <a:rPr lang="en-US" sz="6400" dirty="0" err="1"/>
              <a:t>anlayışa</a:t>
            </a:r>
            <a:r>
              <a:rPr lang="en-US" sz="6400" dirty="0"/>
              <a:t> </a:t>
            </a:r>
            <a:r>
              <a:rPr lang="en-US" sz="6400" dirty="0" err="1"/>
              <a:t>sahip</a:t>
            </a:r>
            <a:r>
              <a:rPr lang="en-US" sz="6400" dirty="0"/>
              <a:t> </a:t>
            </a:r>
            <a:r>
              <a:rPr lang="en-US" sz="6400" dirty="0" err="1"/>
              <a:t>olan</a:t>
            </a:r>
            <a:r>
              <a:rPr lang="en-US" sz="6400" dirty="0"/>
              <a:t> </a:t>
            </a:r>
            <a:r>
              <a:rPr lang="en-US" sz="6400" dirty="0" err="1"/>
              <a:t>yazılımcılar</a:t>
            </a:r>
            <a:r>
              <a:rPr lang="en-US" sz="6400" dirty="0"/>
              <a:t>, </a:t>
            </a:r>
            <a:r>
              <a:rPr lang="en-US" sz="6400" dirty="0" err="1"/>
              <a:t>kendi</a:t>
            </a:r>
            <a:r>
              <a:rPr lang="en-US" sz="6400" dirty="0"/>
              <a:t> </a:t>
            </a:r>
            <a:r>
              <a:rPr lang="en-US" sz="6400" dirty="0" err="1"/>
              <a:t>kodlarını</a:t>
            </a:r>
            <a:r>
              <a:rPr lang="en-US" sz="6400" dirty="0"/>
              <a:t> test </a:t>
            </a:r>
            <a:r>
              <a:rPr lang="en-US" sz="6400" dirty="0" err="1"/>
              <a:t>edebilir</a:t>
            </a:r>
            <a:r>
              <a:rPr lang="en-US" sz="6400" dirty="0"/>
              <a:t>. </a:t>
            </a:r>
            <a:r>
              <a:rPr lang="en-US" sz="6400" dirty="0" err="1"/>
              <a:t>Ancak</a:t>
            </a:r>
            <a:r>
              <a:rPr lang="en-US" sz="6400" dirty="0"/>
              <a:t> </a:t>
            </a:r>
            <a:r>
              <a:rPr lang="en-US" sz="6400" dirty="0" err="1"/>
              <a:t>bu</a:t>
            </a:r>
            <a:r>
              <a:rPr lang="en-US" sz="6400" dirty="0"/>
              <a:t> </a:t>
            </a:r>
            <a:r>
              <a:rPr lang="en-US" sz="6400" dirty="0" err="1"/>
              <a:t>sorumluluğun</a:t>
            </a:r>
            <a:r>
              <a:rPr lang="en-US" sz="6400" dirty="0"/>
              <a:t> </a:t>
            </a:r>
            <a:r>
              <a:rPr lang="en-US" sz="6400" dirty="0" err="1"/>
              <a:t>bir</a:t>
            </a:r>
            <a:r>
              <a:rPr lang="en-US" sz="6400" dirty="0"/>
              <a:t> test </a:t>
            </a:r>
            <a:r>
              <a:rPr lang="en-US" sz="6400" dirty="0" err="1"/>
              <a:t>uzmanına</a:t>
            </a:r>
            <a:r>
              <a:rPr lang="en-US" sz="6400" dirty="0"/>
              <a:t> </a:t>
            </a:r>
            <a:r>
              <a:rPr lang="en-US" sz="6400" dirty="0" err="1"/>
              <a:t>verilmesinin</a:t>
            </a:r>
            <a:r>
              <a:rPr lang="en-US" sz="6400" dirty="0"/>
              <a:t> </a:t>
            </a:r>
            <a:r>
              <a:rPr lang="en-US" sz="6400" dirty="0" err="1"/>
              <a:t>amacı</a:t>
            </a:r>
            <a:r>
              <a:rPr lang="en-US" sz="6400" dirty="0"/>
              <a:t> </a:t>
            </a:r>
            <a:r>
              <a:rPr lang="en-US" sz="6400" dirty="0" err="1"/>
              <a:t>özelleşmeyi</a:t>
            </a:r>
            <a:r>
              <a:rPr lang="en-US" sz="6400" dirty="0"/>
              <a:t> </a:t>
            </a:r>
            <a:r>
              <a:rPr lang="en-US" sz="6400" dirty="0" err="1"/>
              <a:t>teşvik</a:t>
            </a:r>
            <a:r>
              <a:rPr lang="en-US" sz="6400" dirty="0"/>
              <a:t> </a:t>
            </a:r>
            <a:r>
              <a:rPr lang="en-US" sz="6400" dirty="0" err="1"/>
              <a:t>etmek</a:t>
            </a:r>
            <a:r>
              <a:rPr lang="en-US" sz="6400" dirty="0"/>
              <a:t> ve </a:t>
            </a:r>
            <a:r>
              <a:rPr lang="en-US" sz="6400" dirty="0" err="1"/>
              <a:t>eğitimli</a:t>
            </a:r>
            <a:r>
              <a:rPr lang="en-US" sz="6400" dirty="0"/>
              <a:t>, </a:t>
            </a:r>
            <a:r>
              <a:rPr lang="en-US" sz="6400" dirty="0" err="1"/>
              <a:t>profesyonel</a:t>
            </a:r>
            <a:r>
              <a:rPr lang="en-US" sz="6400" dirty="0"/>
              <a:t> test </a:t>
            </a:r>
            <a:r>
              <a:rPr lang="en-US" sz="6400" dirty="0" err="1"/>
              <a:t>uzmanları</a:t>
            </a:r>
            <a:r>
              <a:rPr lang="en-US" sz="6400" dirty="0"/>
              <a:t> </a:t>
            </a:r>
            <a:r>
              <a:rPr lang="en-US" sz="6400" dirty="0" err="1"/>
              <a:t>tarafından</a:t>
            </a:r>
            <a:r>
              <a:rPr lang="en-US" sz="6400" dirty="0"/>
              <a:t> </a:t>
            </a:r>
            <a:r>
              <a:rPr lang="en-US" sz="6400" dirty="0" err="1"/>
              <a:t>bağımsız</a:t>
            </a:r>
            <a:r>
              <a:rPr lang="en-US" sz="6400" dirty="0"/>
              <a:t> </a:t>
            </a:r>
            <a:r>
              <a:rPr lang="en-US" sz="6400" dirty="0" err="1"/>
              <a:t>bir</a:t>
            </a:r>
            <a:r>
              <a:rPr lang="en-US" sz="6400" dirty="0"/>
              <a:t> </a:t>
            </a:r>
            <a:r>
              <a:rPr lang="en-US" sz="6400" dirty="0" err="1"/>
              <a:t>görüş</a:t>
            </a:r>
            <a:r>
              <a:rPr lang="en-US" sz="6400" dirty="0"/>
              <a:t> </a:t>
            </a:r>
            <a:r>
              <a:rPr lang="en-US" sz="6400" dirty="0" err="1"/>
              <a:t>almaktır</a:t>
            </a:r>
            <a:r>
              <a:rPr lang="en-US" sz="6400" dirty="0"/>
              <a:t>. </a:t>
            </a:r>
            <a:r>
              <a:rPr lang="en-US" sz="6400" dirty="0" err="1"/>
              <a:t>Bağımsız</a:t>
            </a:r>
            <a:r>
              <a:rPr lang="en-US" sz="6400" dirty="0"/>
              <a:t> </a:t>
            </a:r>
            <a:r>
              <a:rPr lang="en-US" sz="6400" dirty="0" err="1"/>
              <a:t>testler</a:t>
            </a:r>
            <a:r>
              <a:rPr lang="en-US" sz="6400" dirty="0"/>
              <a:t>, </a:t>
            </a:r>
            <a:r>
              <a:rPr lang="en-US" sz="6400" dirty="0" err="1"/>
              <a:t>tüm</a:t>
            </a:r>
            <a:r>
              <a:rPr lang="en-US" sz="6400" dirty="0"/>
              <a:t> test </a:t>
            </a:r>
            <a:r>
              <a:rPr lang="en-US" sz="6400" dirty="0" err="1"/>
              <a:t>seviyelerinde</a:t>
            </a:r>
            <a:r>
              <a:rPr lang="en-US" sz="6400" dirty="0"/>
              <a:t> </a:t>
            </a:r>
            <a:r>
              <a:rPr lang="en-US" sz="6400" dirty="0" err="1"/>
              <a:t>gerçekleştirilebilir</a:t>
            </a:r>
            <a:r>
              <a:rPr lang="en-US" sz="6400" dirty="0" smtClean="0"/>
              <a:t>.</a:t>
            </a:r>
            <a:endParaRPr lang="tr-TR" sz="6400" dirty="0" smtClean="0"/>
          </a:p>
          <a:p>
            <a:pPr algn="l"/>
            <a:endParaRPr lang="tr-TR" sz="6400" dirty="0" smtClean="0"/>
          </a:p>
          <a:p>
            <a:pPr algn="l"/>
            <a:r>
              <a:rPr lang="en-US" sz="6400" dirty="0" err="1"/>
              <a:t>Özellikle</a:t>
            </a:r>
            <a:r>
              <a:rPr lang="en-US" sz="6400" dirty="0"/>
              <a:t> test </a:t>
            </a:r>
            <a:r>
              <a:rPr lang="en-US" sz="6400" dirty="0" err="1"/>
              <a:t>uzmanları</a:t>
            </a:r>
            <a:r>
              <a:rPr lang="en-US" sz="6400" dirty="0"/>
              <a:t> </a:t>
            </a:r>
            <a:r>
              <a:rPr lang="en-US" sz="6400" dirty="0" err="1"/>
              <a:t>yalnızca</a:t>
            </a:r>
            <a:r>
              <a:rPr lang="en-US" sz="6400" dirty="0"/>
              <a:t> </a:t>
            </a:r>
            <a:r>
              <a:rPr lang="en-US" sz="6400" dirty="0" err="1"/>
              <a:t>hatalarla</a:t>
            </a:r>
            <a:r>
              <a:rPr lang="en-US" sz="6400" dirty="0"/>
              <a:t> </a:t>
            </a:r>
            <a:r>
              <a:rPr lang="en-US" sz="6400" dirty="0" err="1"/>
              <a:t>ilgili</a:t>
            </a:r>
            <a:r>
              <a:rPr lang="en-US" sz="6400" dirty="0"/>
              <a:t> </a:t>
            </a:r>
            <a:r>
              <a:rPr lang="en-US" sz="6400" dirty="0" err="1"/>
              <a:t>istenmeyen</a:t>
            </a:r>
            <a:r>
              <a:rPr lang="en-US" sz="6400" dirty="0"/>
              <a:t> </a:t>
            </a:r>
            <a:r>
              <a:rPr lang="en-US" sz="6400" dirty="0" err="1"/>
              <a:t>haberleri</a:t>
            </a:r>
            <a:r>
              <a:rPr lang="en-US" sz="6400" dirty="0"/>
              <a:t> </a:t>
            </a:r>
            <a:r>
              <a:rPr lang="en-US" sz="6400" dirty="0" err="1"/>
              <a:t>getiren</a:t>
            </a:r>
            <a:r>
              <a:rPr lang="en-US" sz="6400" dirty="0"/>
              <a:t> </a:t>
            </a:r>
            <a:r>
              <a:rPr lang="en-US" sz="6400" dirty="0" err="1"/>
              <a:t>bir</a:t>
            </a:r>
            <a:r>
              <a:rPr lang="en-US" sz="6400" dirty="0"/>
              <a:t> </a:t>
            </a:r>
            <a:r>
              <a:rPr lang="en-US" sz="6400" dirty="0" err="1"/>
              <a:t>elçi</a:t>
            </a:r>
            <a:r>
              <a:rPr lang="en-US" sz="6400" dirty="0"/>
              <a:t> </a:t>
            </a:r>
            <a:r>
              <a:rPr lang="en-US" sz="6400" dirty="0" err="1"/>
              <a:t>olarak</a:t>
            </a:r>
            <a:r>
              <a:rPr lang="en-US" sz="6400" dirty="0"/>
              <a:t> </a:t>
            </a:r>
            <a:r>
              <a:rPr lang="en-US" sz="6400" dirty="0" err="1"/>
              <a:t>görülürse</a:t>
            </a:r>
            <a:r>
              <a:rPr lang="en-US" sz="6400" dirty="0"/>
              <a:t> </a:t>
            </a:r>
            <a:r>
              <a:rPr lang="en-US" sz="6400" dirty="0" err="1"/>
              <a:t>iletişim</a:t>
            </a:r>
            <a:r>
              <a:rPr lang="en-US" sz="6400" dirty="0"/>
              <a:t> </a:t>
            </a:r>
            <a:r>
              <a:rPr lang="en-US" sz="6400" dirty="0" err="1"/>
              <a:t>problemleri</a:t>
            </a:r>
            <a:r>
              <a:rPr lang="en-US" sz="6400" dirty="0"/>
              <a:t> </a:t>
            </a:r>
            <a:r>
              <a:rPr lang="en-US" sz="6400" dirty="0" err="1"/>
              <a:t>meydana</a:t>
            </a:r>
            <a:r>
              <a:rPr lang="en-US" sz="6400" dirty="0"/>
              <a:t> </a:t>
            </a:r>
            <a:r>
              <a:rPr lang="en-US" sz="6400" dirty="0" err="1"/>
              <a:t>gelebilir</a:t>
            </a:r>
            <a:r>
              <a:rPr lang="en-US" sz="6400" dirty="0"/>
              <a:t>. </a:t>
            </a:r>
            <a:r>
              <a:rPr lang="en-US" sz="6400" dirty="0" err="1"/>
              <a:t>Ancak</a:t>
            </a:r>
            <a:r>
              <a:rPr lang="en-US" sz="6400" dirty="0"/>
              <a:t> test </a:t>
            </a:r>
            <a:r>
              <a:rPr lang="en-US" sz="6400" dirty="0" err="1"/>
              <a:t>uzmanları</a:t>
            </a:r>
            <a:r>
              <a:rPr lang="en-US" sz="6400" dirty="0"/>
              <a:t> ve </a:t>
            </a:r>
            <a:r>
              <a:rPr lang="en-US" sz="6400" dirty="0" err="1"/>
              <a:t>diğer</a:t>
            </a:r>
            <a:r>
              <a:rPr lang="en-US" sz="6400" dirty="0"/>
              <a:t> </a:t>
            </a:r>
            <a:r>
              <a:rPr lang="en-US" sz="6400" dirty="0" err="1"/>
              <a:t>paydaşlar</a:t>
            </a:r>
            <a:r>
              <a:rPr lang="en-US" sz="6400" dirty="0"/>
              <a:t> </a:t>
            </a:r>
            <a:r>
              <a:rPr lang="en-US" sz="6400" dirty="0" err="1"/>
              <a:t>arasındaki</a:t>
            </a:r>
            <a:r>
              <a:rPr lang="en-US" sz="6400" dirty="0"/>
              <a:t> </a:t>
            </a:r>
            <a:r>
              <a:rPr lang="en-US" sz="6400" dirty="0" err="1"/>
              <a:t>iletişimi</a:t>
            </a:r>
            <a:r>
              <a:rPr lang="en-US" sz="6400" dirty="0"/>
              <a:t> ve </a:t>
            </a:r>
            <a:r>
              <a:rPr lang="en-US" sz="6400" dirty="0" err="1"/>
              <a:t>ilişkileri</a:t>
            </a:r>
            <a:r>
              <a:rPr lang="en-US" sz="6400" dirty="0"/>
              <a:t> </a:t>
            </a:r>
            <a:r>
              <a:rPr lang="en-US" sz="6400" dirty="0" err="1"/>
              <a:t>geliştirmenin</a:t>
            </a:r>
            <a:r>
              <a:rPr lang="en-US" sz="6400" dirty="0"/>
              <a:t> </a:t>
            </a:r>
            <a:r>
              <a:rPr lang="en-US" sz="6400" dirty="0" err="1"/>
              <a:t>birçok</a:t>
            </a:r>
            <a:r>
              <a:rPr lang="en-US" sz="6400" dirty="0"/>
              <a:t> </a:t>
            </a:r>
            <a:r>
              <a:rPr lang="en-US" sz="6400" dirty="0" err="1"/>
              <a:t>yolu</a:t>
            </a:r>
            <a:r>
              <a:rPr lang="en-US" sz="6400" dirty="0"/>
              <a:t> </a:t>
            </a:r>
            <a:r>
              <a:rPr lang="en-US" sz="6400" dirty="0" err="1"/>
              <a:t>vardır</a:t>
            </a:r>
            <a:r>
              <a:rPr lang="en-US" sz="6400" dirty="0" smtClean="0"/>
              <a:t>:</a:t>
            </a:r>
            <a:endParaRPr lang="tr-TR" sz="6400" dirty="0"/>
          </a:p>
          <a:p>
            <a:pPr algn="l"/>
            <a:endParaRPr lang="en-US" sz="6400" dirty="0"/>
          </a:p>
          <a:p>
            <a:pPr algn="l"/>
            <a:r>
              <a:rPr lang="en-US" sz="6400" dirty="0"/>
              <a:t></a:t>
            </a:r>
            <a:r>
              <a:rPr lang="tr-TR" sz="6400" dirty="0" smtClean="0"/>
              <a:t> </a:t>
            </a:r>
            <a:r>
              <a:rPr lang="en-US" sz="6400" dirty="0" err="1" smtClean="0"/>
              <a:t>Karşınıza</a:t>
            </a:r>
            <a:r>
              <a:rPr lang="en-US" sz="6400" dirty="0" smtClean="0"/>
              <a:t> </a:t>
            </a:r>
            <a:r>
              <a:rPr lang="en-US" sz="6400" dirty="0" err="1"/>
              <a:t>almak</a:t>
            </a:r>
            <a:r>
              <a:rPr lang="en-US" sz="6400" dirty="0"/>
              <a:t> </a:t>
            </a:r>
            <a:r>
              <a:rPr lang="en-US" sz="6400" dirty="0" err="1"/>
              <a:t>yerine</a:t>
            </a:r>
            <a:r>
              <a:rPr lang="en-US" sz="6400" dirty="0"/>
              <a:t> </a:t>
            </a:r>
            <a:r>
              <a:rPr lang="en-US" sz="6400" dirty="0" err="1"/>
              <a:t>iş</a:t>
            </a:r>
            <a:r>
              <a:rPr lang="en-US" sz="6400" dirty="0"/>
              <a:t> </a:t>
            </a:r>
            <a:r>
              <a:rPr lang="en-US" sz="6400" dirty="0" err="1"/>
              <a:t>birliği</a:t>
            </a:r>
            <a:r>
              <a:rPr lang="en-US" sz="6400" dirty="0"/>
              <a:t> </a:t>
            </a:r>
            <a:r>
              <a:rPr lang="en-US" sz="6400" dirty="0" err="1"/>
              <a:t>yapmakla</a:t>
            </a:r>
            <a:r>
              <a:rPr lang="en-US" sz="6400" dirty="0"/>
              <a:t> </a:t>
            </a:r>
            <a:r>
              <a:rPr lang="en-US" sz="6400" dirty="0" err="1"/>
              <a:t>başlayın</a:t>
            </a:r>
            <a:r>
              <a:rPr lang="en-US" sz="6400" dirty="0"/>
              <a:t>, </a:t>
            </a:r>
            <a:r>
              <a:rPr lang="en-US" sz="6400" dirty="0" err="1"/>
              <a:t>herkese</a:t>
            </a:r>
            <a:r>
              <a:rPr lang="en-US" sz="6400" dirty="0"/>
              <a:t> </a:t>
            </a:r>
            <a:r>
              <a:rPr lang="en-US" sz="6400" dirty="0" err="1"/>
              <a:t>daha</a:t>
            </a:r>
            <a:r>
              <a:rPr lang="en-US" sz="6400" dirty="0"/>
              <a:t> </a:t>
            </a:r>
            <a:r>
              <a:rPr lang="en-US" sz="6400" dirty="0" err="1"/>
              <a:t>kaliteli</a:t>
            </a:r>
            <a:r>
              <a:rPr lang="en-US" sz="6400" dirty="0"/>
              <a:t> </a:t>
            </a:r>
            <a:r>
              <a:rPr lang="en-US" sz="6400" dirty="0" err="1"/>
              <a:t>yazılımlar</a:t>
            </a:r>
            <a:r>
              <a:rPr lang="en-US" sz="6400" dirty="0"/>
              <a:t> </a:t>
            </a:r>
            <a:r>
              <a:rPr lang="en-US" sz="6400" dirty="0" err="1"/>
              <a:t>elde</a:t>
            </a:r>
            <a:r>
              <a:rPr lang="en-US" sz="6400" dirty="0"/>
              <a:t> </a:t>
            </a:r>
            <a:r>
              <a:rPr lang="en-US" sz="6400" dirty="0" err="1"/>
              <a:t>etme</a:t>
            </a:r>
            <a:r>
              <a:rPr lang="en-US" sz="6400" dirty="0"/>
              <a:t> </a:t>
            </a:r>
            <a:r>
              <a:rPr lang="en-US" sz="6400" dirty="0" err="1"/>
              <a:t>konusunda</a:t>
            </a:r>
            <a:r>
              <a:rPr lang="en-US" sz="6400" dirty="0"/>
              <a:t> </a:t>
            </a:r>
            <a:r>
              <a:rPr lang="en-US" sz="6400" dirty="0" err="1"/>
              <a:t>ortak</a:t>
            </a:r>
            <a:r>
              <a:rPr lang="en-US" sz="6400" dirty="0"/>
              <a:t> </a:t>
            </a:r>
            <a:r>
              <a:rPr lang="en-US" sz="6400" dirty="0" err="1"/>
              <a:t>bir</a:t>
            </a:r>
            <a:r>
              <a:rPr lang="en-US" sz="6400" dirty="0"/>
              <a:t> </a:t>
            </a:r>
            <a:r>
              <a:rPr lang="en-US" sz="6400" dirty="0" err="1"/>
              <a:t>amacınızın</a:t>
            </a:r>
            <a:r>
              <a:rPr lang="en-US" sz="6400" dirty="0"/>
              <a:t> </a:t>
            </a:r>
            <a:r>
              <a:rPr lang="en-US" sz="6400" dirty="0" err="1"/>
              <a:t>olduğunu</a:t>
            </a:r>
            <a:r>
              <a:rPr lang="en-US" sz="6400" dirty="0"/>
              <a:t> </a:t>
            </a:r>
            <a:r>
              <a:rPr lang="en-US" sz="6400" dirty="0" err="1"/>
              <a:t>hatırlatın</a:t>
            </a:r>
            <a:r>
              <a:rPr lang="en-US" sz="6400" dirty="0"/>
              <a:t> </a:t>
            </a:r>
          </a:p>
          <a:p>
            <a:pPr algn="l"/>
            <a:r>
              <a:rPr lang="en-US" sz="6400" dirty="0"/>
              <a:t> </a:t>
            </a:r>
            <a:r>
              <a:rPr lang="en-US" sz="6400" dirty="0" err="1"/>
              <a:t>Yazılımla</a:t>
            </a:r>
            <a:r>
              <a:rPr lang="en-US" sz="6400" dirty="0"/>
              <a:t> </a:t>
            </a:r>
            <a:r>
              <a:rPr lang="en-US" sz="6400" dirty="0" err="1"/>
              <a:t>ilgili</a:t>
            </a:r>
            <a:r>
              <a:rPr lang="en-US" sz="6400" dirty="0"/>
              <a:t> </a:t>
            </a:r>
            <a:r>
              <a:rPr lang="en-US" sz="6400" dirty="0" err="1"/>
              <a:t>bulgularınızı</a:t>
            </a:r>
            <a:r>
              <a:rPr lang="en-US" sz="6400" dirty="0"/>
              <a:t> </a:t>
            </a:r>
            <a:r>
              <a:rPr lang="en-US" sz="6400" dirty="0" err="1"/>
              <a:t>tarafsız</a:t>
            </a:r>
            <a:r>
              <a:rPr lang="en-US" sz="6400" dirty="0"/>
              <a:t>, </a:t>
            </a:r>
            <a:r>
              <a:rPr lang="en-US" sz="6400" dirty="0" err="1"/>
              <a:t>gerçeklere</a:t>
            </a:r>
            <a:r>
              <a:rPr lang="en-US" sz="6400" dirty="0"/>
              <a:t> </a:t>
            </a:r>
            <a:r>
              <a:rPr lang="en-US" sz="6400" dirty="0" err="1"/>
              <a:t>dayanır</a:t>
            </a:r>
            <a:r>
              <a:rPr lang="en-US" sz="6400" dirty="0"/>
              <a:t> </a:t>
            </a:r>
            <a:r>
              <a:rPr lang="en-US" sz="6400" dirty="0" err="1"/>
              <a:t>bir</a:t>
            </a:r>
            <a:r>
              <a:rPr lang="en-US" sz="6400" dirty="0"/>
              <a:t> </a:t>
            </a:r>
            <a:r>
              <a:rPr lang="en-US" sz="6400" dirty="0" err="1"/>
              <a:t>şekilde</a:t>
            </a:r>
            <a:r>
              <a:rPr lang="en-US" sz="6400" dirty="0"/>
              <a:t>, </a:t>
            </a:r>
            <a:r>
              <a:rPr lang="en-US" sz="6400" dirty="0" err="1"/>
              <a:t>yazılımı</a:t>
            </a:r>
            <a:r>
              <a:rPr lang="en-US" sz="6400" dirty="0"/>
              <a:t> </a:t>
            </a:r>
            <a:r>
              <a:rPr lang="en-US" sz="6400" dirty="0" err="1"/>
              <a:t>geliştiren</a:t>
            </a:r>
            <a:r>
              <a:rPr lang="en-US" sz="6400" dirty="0"/>
              <a:t> </a:t>
            </a:r>
            <a:r>
              <a:rPr lang="en-US" sz="6400" dirty="0" err="1"/>
              <a:t>kişiyi</a:t>
            </a:r>
            <a:r>
              <a:rPr lang="en-US" sz="6400" dirty="0"/>
              <a:t> </a:t>
            </a:r>
            <a:r>
              <a:rPr lang="en-US" sz="6400" dirty="0" err="1"/>
              <a:t>eleştirmeden</a:t>
            </a:r>
            <a:r>
              <a:rPr lang="en-US" sz="6400" dirty="0"/>
              <a:t> </a:t>
            </a:r>
            <a:r>
              <a:rPr lang="en-US" sz="6400" dirty="0" err="1"/>
              <a:t>iletin</a:t>
            </a:r>
            <a:r>
              <a:rPr lang="en-US" sz="6400" dirty="0"/>
              <a:t>, </a:t>
            </a:r>
            <a:r>
              <a:rPr lang="en-US" sz="6400" dirty="0" err="1"/>
              <a:t>örneğin</a:t>
            </a:r>
            <a:r>
              <a:rPr lang="en-US" sz="6400" dirty="0"/>
              <a:t> </a:t>
            </a:r>
            <a:r>
              <a:rPr lang="en-US" sz="6400" dirty="0" err="1"/>
              <a:t>objektif</a:t>
            </a:r>
            <a:r>
              <a:rPr lang="en-US" sz="6400" dirty="0"/>
              <a:t> ve </a:t>
            </a:r>
            <a:r>
              <a:rPr lang="en-US" sz="6400" dirty="0" err="1"/>
              <a:t>ekran</a:t>
            </a:r>
            <a:r>
              <a:rPr lang="en-US" sz="6400" dirty="0"/>
              <a:t> </a:t>
            </a:r>
            <a:r>
              <a:rPr lang="en-US" sz="6400" dirty="0" err="1"/>
              <a:t>görüntülerine</a:t>
            </a:r>
            <a:r>
              <a:rPr lang="en-US" sz="6400" dirty="0"/>
              <a:t> </a:t>
            </a:r>
            <a:r>
              <a:rPr lang="en-US" sz="6400" dirty="0" err="1"/>
              <a:t>dayalı</a:t>
            </a:r>
            <a:r>
              <a:rPr lang="en-US" sz="6400" dirty="0"/>
              <a:t> </a:t>
            </a:r>
            <a:r>
              <a:rPr lang="en-US" sz="6400" dirty="0" err="1"/>
              <a:t>olay</a:t>
            </a:r>
            <a:r>
              <a:rPr lang="en-US" sz="6400" dirty="0"/>
              <a:t> </a:t>
            </a:r>
            <a:r>
              <a:rPr lang="en-US" sz="6400" dirty="0" err="1"/>
              <a:t>raporları</a:t>
            </a:r>
            <a:r>
              <a:rPr lang="en-US" sz="6400" dirty="0"/>
              <a:t> ve </a:t>
            </a:r>
            <a:r>
              <a:rPr lang="en-US" sz="6400" dirty="0" err="1"/>
              <a:t>gözden</a:t>
            </a:r>
            <a:r>
              <a:rPr lang="en-US" sz="6400" dirty="0"/>
              <a:t> </a:t>
            </a:r>
            <a:r>
              <a:rPr lang="en-US" sz="6400" dirty="0" err="1"/>
              <a:t>geçirme</a:t>
            </a:r>
            <a:r>
              <a:rPr lang="en-US" sz="6400" dirty="0"/>
              <a:t> </a:t>
            </a:r>
            <a:r>
              <a:rPr lang="en-US" sz="6400" dirty="0" err="1"/>
              <a:t>bulguları</a:t>
            </a:r>
            <a:r>
              <a:rPr lang="en-US" sz="6400" dirty="0"/>
              <a:t> </a:t>
            </a:r>
            <a:r>
              <a:rPr lang="en-US" sz="6400" dirty="0" err="1"/>
              <a:t>yazın</a:t>
            </a:r>
            <a:r>
              <a:rPr lang="en-US" sz="6400" dirty="0"/>
              <a:t> </a:t>
            </a:r>
          </a:p>
          <a:p>
            <a:pPr algn="l"/>
            <a:r>
              <a:rPr lang="en-US" sz="6400" dirty="0"/>
              <a:t> </a:t>
            </a:r>
            <a:r>
              <a:rPr lang="en-US" sz="6400" dirty="0" err="1"/>
              <a:t>Karşınızdaki</a:t>
            </a:r>
            <a:r>
              <a:rPr lang="en-US" sz="6400" dirty="0"/>
              <a:t> </a:t>
            </a:r>
            <a:r>
              <a:rPr lang="en-US" sz="6400" dirty="0" err="1"/>
              <a:t>kişinin</a:t>
            </a:r>
            <a:r>
              <a:rPr lang="en-US" sz="6400" dirty="0"/>
              <a:t> ne </a:t>
            </a:r>
            <a:r>
              <a:rPr lang="en-US" sz="6400" dirty="0" err="1"/>
              <a:t>hissedeceğini</a:t>
            </a:r>
            <a:r>
              <a:rPr lang="en-US" sz="6400" dirty="0"/>
              <a:t> ve </a:t>
            </a:r>
            <a:r>
              <a:rPr lang="en-US" sz="6400" dirty="0" err="1"/>
              <a:t>neden</a:t>
            </a:r>
            <a:r>
              <a:rPr lang="en-US" sz="6400" dirty="0"/>
              <a:t> </a:t>
            </a:r>
            <a:r>
              <a:rPr lang="en-US" sz="6400" dirty="0" err="1"/>
              <a:t>tepki</a:t>
            </a:r>
            <a:r>
              <a:rPr lang="en-US" sz="6400" dirty="0"/>
              <a:t> </a:t>
            </a:r>
            <a:r>
              <a:rPr lang="en-US" sz="6400" dirty="0" err="1"/>
              <a:t>verdiğini</a:t>
            </a:r>
            <a:r>
              <a:rPr lang="en-US" sz="6400" dirty="0"/>
              <a:t> </a:t>
            </a:r>
            <a:r>
              <a:rPr lang="en-US" sz="6400" dirty="0" err="1"/>
              <a:t>anlamaya</a:t>
            </a:r>
            <a:r>
              <a:rPr lang="en-US" sz="6400" dirty="0"/>
              <a:t> </a:t>
            </a:r>
            <a:r>
              <a:rPr lang="en-US" sz="6400" dirty="0" err="1"/>
              <a:t>çalışın</a:t>
            </a:r>
            <a:r>
              <a:rPr lang="en-US" sz="6400" dirty="0"/>
              <a:t> </a:t>
            </a:r>
          </a:p>
          <a:p>
            <a:pPr algn="l"/>
            <a:r>
              <a:rPr lang="en-US" sz="6400" dirty="0"/>
              <a:t> </a:t>
            </a:r>
            <a:r>
              <a:rPr lang="en-US" sz="6400" dirty="0" err="1"/>
              <a:t>Karşınızdaki</a:t>
            </a:r>
            <a:r>
              <a:rPr lang="en-US" sz="6400" dirty="0"/>
              <a:t> </a:t>
            </a:r>
            <a:r>
              <a:rPr lang="en-US" sz="6400" dirty="0" err="1"/>
              <a:t>kişinin</a:t>
            </a:r>
            <a:r>
              <a:rPr lang="en-US" sz="6400" dirty="0"/>
              <a:t> </a:t>
            </a:r>
            <a:r>
              <a:rPr lang="en-US" sz="6400" dirty="0" err="1"/>
              <a:t>söylediklerinizi</a:t>
            </a:r>
            <a:r>
              <a:rPr lang="en-US" sz="6400" dirty="0"/>
              <a:t> </a:t>
            </a:r>
            <a:r>
              <a:rPr lang="en-US" sz="6400" dirty="0" err="1"/>
              <a:t>anladığını</a:t>
            </a:r>
            <a:r>
              <a:rPr lang="en-US" sz="6400" dirty="0"/>
              <a:t> ve </a:t>
            </a:r>
            <a:r>
              <a:rPr lang="en-US" sz="6400" dirty="0" err="1"/>
              <a:t>sizin</a:t>
            </a:r>
            <a:r>
              <a:rPr lang="en-US" sz="6400" dirty="0"/>
              <a:t> de </a:t>
            </a:r>
            <a:r>
              <a:rPr lang="en-US" sz="6400" dirty="0" err="1"/>
              <a:t>karşınızdakinin</a:t>
            </a:r>
            <a:r>
              <a:rPr lang="en-US" sz="6400" dirty="0"/>
              <a:t> </a:t>
            </a:r>
            <a:r>
              <a:rPr lang="en-US" sz="6400" dirty="0" err="1"/>
              <a:t>söylediklerini</a:t>
            </a:r>
            <a:r>
              <a:rPr lang="en-US" sz="6400" dirty="0"/>
              <a:t> </a:t>
            </a:r>
            <a:r>
              <a:rPr lang="en-US" sz="6400" dirty="0" err="1"/>
              <a:t>anladığınızı</a:t>
            </a:r>
            <a:r>
              <a:rPr lang="en-US" sz="6400" dirty="0"/>
              <a:t> </a:t>
            </a:r>
            <a:r>
              <a:rPr lang="en-US" sz="6400" dirty="0" err="1"/>
              <a:t>doğrulayın</a:t>
            </a:r>
            <a:r>
              <a:rPr lang="en-US" sz="6400" dirty="0"/>
              <a:t> </a:t>
            </a:r>
          </a:p>
          <a:p>
            <a:pPr algn="l"/>
            <a:endParaRPr lang="tr-TR" dirty="0" smtClean="0"/>
          </a:p>
          <a:p>
            <a:pPr algn="l"/>
            <a:endParaRPr lang="en-US" sz="1600" dirty="0"/>
          </a:p>
        </p:txBody>
      </p:sp>
    </p:spTree>
    <p:extLst>
      <p:ext uri="{BB962C8B-B14F-4D97-AF65-F5344CB8AC3E}">
        <p14:creationId xmlns:p14="http://schemas.microsoft.com/office/powerpoint/2010/main" val="3960051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430" y="938499"/>
            <a:ext cx="8761413" cy="706964"/>
          </a:xfrm>
        </p:spPr>
        <p:txBody>
          <a:bodyPr/>
          <a:lstStyle/>
          <a:p>
            <a:r>
              <a:rPr lang="tr-TR" dirty="0" smtClean="0"/>
              <a:t>Onaylama / Doğrulama</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26</a:t>
            </a:fld>
            <a:endParaRPr lang="en-US" noProof="0" dirty="0"/>
          </a:p>
        </p:txBody>
      </p:sp>
      <p:sp>
        <p:nvSpPr>
          <p:cNvPr id="4" name="Text Placeholder 3"/>
          <p:cNvSpPr>
            <a:spLocks noGrp="1"/>
          </p:cNvSpPr>
          <p:nvPr>
            <p:ph type="body" sz="quarter" idx="13"/>
          </p:nvPr>
        </p:nvSpPr>
        <p:spPr>
          <a:xfrm>
            <a:off x="1161474" y="2688003"/>
            <a:ext cx="10029265" cy="3477682"/>
          </a:xfrm>
        </p:spPr>
        <p:txBody>
          <a:bodyPr>
            <a:normAutofit/>
          </a:bodyPr>
          <a:lstStyle/>
          <a:p>
            <a:pPr algn="l"/>
            <a:r>
              <a:rPr lang="en-US" sz="1600" b="1" dirty="0"/>
              <a:t>Verification(</a:t>
            </a:r>
            <a:r>
              <a:rPr lang="en-US" sz="1600" b="1" dirty="0" err="1"/>
              <a:t>Doğrulama</a:t>
            </a:r>
            <a:r>
              <a:rPr lang="en-US" sz="1600" b="1" dirty="0"/>
              <a:t>),</a:t>
            </a:r>
            <a:r>
              <a:rPr lang="en-US" sz="1600" dirty="0"/>
              <a:t> “Are you building it right?” </a:t>
            </a:r>
            <a:r>
              <a:rPr lang="en-US" sz="1600" dirty="0" err="1"/>
              <a:t>sorusuna</a:t>
            </a:r>
            <a:r>
              <a:rPr lang="en-US" sz="1600" dirty="0"/>
              <a:t> </a:t>
            </a:r>
            <a:r>
              <a:rPr lang="en-US" sz="1600" dirty="0" err="1"/>
              <a:t>cevap</a:t>
            </a:r>
            <a:r>
              <a:rPr lang="en-US" sz="1600" dirty="0"/>
              <a:t> </a:t>
            </a:r>
            <a:r>
              <a:rPr lang="en-US" sz="1600" dirty="0" err="1"/>
              <a:t>arar</a:t>
            </a:r>
            <a:r>
              <a:rPr lang="en-US" sz="1600" dirty="0"/>
              <a:t>. </a:t>
            </a:r>
            <a:r>
              <a:rPr lang="en-US" sz="1600" dirty="0" err="1"/>
              <a:t>Yani</a:t>
            </a:r>
            <a:r>
              <a:rPr lang="en-US" sz="1600" dirty="0"/>
              <a:t> “</a:t>
            </a:r>
            <a:r>
              <a:rPr lang="en-US" sz="1600" dirty="0" err="1"/>
              <a:t>Doğru</a:t>
            </a:r>
            <a:r>
              <a:rPr lang="en-US" sz="1600" dirty="0"/>
              <a:t> mu </a:t>
            </a:r>
            <a:r>
              <a:rPr lang="en-US" sz="1600" dirty="0" err="1"/>
              <a:t>inşa</a:t>
            </a:r>
            <a:r>
              <a:rPr lang="en-US" sz="1600" dirty="0"/>
              <a:t> </a:t>
            </a:r>
            <a:r>
              <a:rPr lang="en-US" sz="1600" dirty="0" err="1"/>
              <a:t>ediyorsunuz</a:t>
            </a:r>
            <a:r>
              <a:rPr lang="en-US" sz="1600" dirty="0" smtClean="0"/>
              <a:t>?”.</a:t>
            </a:r>
            <a:r>
              <a:rPr lang="en-US" sz="1600" dirty="0"/>
              <a:t> </a:t>
            </a:r>
            <a:r>
              <a:rPr lang="en-US" sz="1600" b="1" dirty="0"/>
              <a:t>Validation(</a:t>
            </a:r>
            <a:r>
              <a:rPr lang="en-US" sz="1600" b="1" dirty="0" err="1"/>
              <a:t>Onaylama</a:t>
            </a:r>
            <a:r>
              <a:rPr lang="en-US" sz="1600" b="1" dirty="0"/>
              <a:t>) </a:t>
            </a:r>
            <a:r>
              <a:rPr lang="en-US" sz="1600" dirty="0" err="1"/>
              <a:t>ise</a:t>
            </a:r>
            <a:r>
              <a:rPr lang="en-US" sz="1600" dirty="0"/>
              <a:t> “Are you building the right thing?” </a:t>
            </a:r>
            <a:r>
              <a:rPr lang="en-US" sz="1600" dirty="0" err="1"/>
              <a:t>sorusuna</a:t>
            </a:r>
            <a:r>
              <a:rPr lang="en-US" sz="1600" dirty="0"/>
              <a:t> </a:t>
            </a:r>
            <a:r>
              <a:rPr lang="en-US" sz="1600" dirty="0" err="1"/>
              <a:t>cevap</a:t>
            </a:r>
            <a:r>
              <a:rPr lang="en-US" sz="1600" dirty="0"/>
              <a:t> </a:t>
            </a:r>
            <a:r>
              <a:rPr lang="en-US" sz="1600" dirty="0" err="1"/>
              <a:t>arar</a:t>
            </a:r>
            <a:r>
              <a:rPr lang="en-US" sz="1600" dirty="0"/>
              <a:t>. </a:t>
            </a:r>
            <a:r>
              <a:rPr lang="en-US" sz="1600" dirty="0" err="1"/>
              <a:t>Yani</a:t>
            </a:r>
            <a:r>
              <a:rPr lang="en-US" sz="1600" dirty="0"/>
              <a:t> “</a:t>
            </a:r>
            <a:r>
              <a:rPr lang="en-US" sz="1600" dirty="0" err="1"/>
              <a:t>Doğru</a:t>
            </a:r>
            <a:r>
              <a:rPr lang="en-US" sz="1600" dirty="0"/>
              <a:t> </a:t>
            </a:r>
            <a:r>
              <a:rPr lang="en-US" sz="1600" dirty="0" err="1"/>
              <a:t>şeyi</a:t>
            </a:r>
            <a:r>
              <a:rPr lang="en-US" sz="1600" dirty="0"/>
              <a:t> mi </a:t>
            </a:r>
            <a:r>
              <a:rPr lang="en-US" sz="1600" dirty="0" err="1"/>
              <a:t>inşa</a:t>
            </a:r>
            <a:r>
              <a:rPr lang="en-US" sz="1600" dirty="0"/>
              <a:t> </a:t>
            </a:r>
            <a:r>
              <a:rPr lang="en-US" sz="1600" dirty="0" err="1"/>
              <a:t>ediyorsunuz</a:t>
            </a:r>
            <a:r>
              <a:rPr lang="en-US" sz="1600" dirty="0" smtClean="0"/>
              <a:t>?”.</a:t>
            </a:r>
            <a:endParaRPr lang="tr-TR" sz="1600" dirty="0" smtClean="0"/>
          </a:p>
          <a:p>
            <a:pPr algn="l"/>
            <a:endParaRPr lang="en-US" sz="1600" dirty="0"/>
          </a:p>
          <a:p>
            <a:pPr algn="l"/>
            <a:r>
              <a:rPr lang="en-US" sz="1600" b="1" dirty="0"/>
              <a:t>·</a:t>
            </a:r>
            <a:r>
              <a:rPr lang="en-US" sz="1600" dirty="0"/>
              <a:t> </a:t>
            </a:r>
            <a:r>
              <a:rPr lang="en-US" sz="1600" b="1" dirty="0"/>
              <a:t>Verification, </a:t>
            </a:r>
            <a:r>
              <a:rPr lang="en-US" sz="1600" dirty="0" err="1"/>
              <a:t>işlemi</a:t>
            </a:r>
            <a:r>
              <a:rPr lang="en-US" sz="1600" dirty="0"/>
              <a:t> </a:t>
            </a:r>
            <a:r>
              <a:rPr lang="en-US" sz="1600" dirty="0" err="1"/>
              <a:t>yazılım</a:t>
            </a:r>
            <a:r>
              <a:rPr lang="en-US" sz="1600" dirty="0"/>
              <a:t> </a:t>
            </a:r>
            <a:r>
              <a:rPr lang="en-US" sz="1600" dirty="0" err="1"/>
              <a:t>geliştiriciler</a:t>
            </a:r>
            <a:r>
              <a:rPr lang="en-US" sz="1600" dirty="0"/>
              <a:t> (developer) </a:t>
            </a:r>
            <a:r>
              <a:rPr lang="en-US" sz="1600" dirty="0" err="1"/>
              <a:t>tarafından</a:t>
            </a:r>
            <a:r>
              <a:rPr lang="en-US" sz="1600" dirty="0"/>
              <a:t> </a:t>
            </a:r>
            <a:r>
              <a:rPr lang="en-US" sz="1600" dirty="0" err="1"/>
              <a:t>yapılırken</a:t>
            </a:r>
            <a:r>
              <a:rPr lang="en-US" sz="1600" dirty="0"/>
              <a:t>, </a:t>
            </a:r>
            <a:r>
              <a:rPr lang="en-US" sz="1600" b="1" dirty="0"/>
              <a:t>Validation, </a:t>
            </a:r>
            <a:r>
              <a:rPr lang="en-US" sz="1600" dirty="0" err="1"/>
              <a:t>işlemi</a:t>
            </a:r>
            <a:r>
              <a:rPr lang="en-US" sz="1600" b="1" dirty="0"/>
              <a:t> </a:t>
            </a:r>
            <a:r>
              <a:rPr lang="en-US" sz="1600" dirty="0"/>
              <a:t>test </a:t>
            </a:r>
            <a:r>
              <a:rPr lang="en-US" sz="1600" dirty="0" err="1"/>
              <a:t>mühendisleri</a:t>
            </a:r>
            <a:r>
              <a:rPr lang="en-US" sz="1600" dirty="0"/>
              <a:t> </a:t>
            </a:r>
            <a:r>
              <a:rPr lang="en-US" sz="1600" dirty="0" err="1"/>
              <a:t>tarafından</a:t>
            </a:r>
            <a:r>
              <a:rPr lang="en-US" sz="1600" dirty="0"/>
              <a:t> </a:t>
            </a:r>
            <a:r>
              <a:rPr lang="en-US" sz="1600" dirty="0" err="1"/>
              <a:t>yapılır</a:t>
            </a:r>
            <a:r>
              <a:rPr lang="en-US" sz="1600" dirty="0" smtClean="0"/>
              <a:t>.</a:t>
            </a:r>
            <a:endParaRPr lang="tr-TR" sz="1600" dirty="0" smtClean="0"/>
          </a:p>
          <a:p>
            <a:pPr algn="l"/>
            <a:endParaRPr lang="en-US" sz="1600" dirty="0"/>
          </a:p>
          <a:p>
            <a:pPr algn="l"/>
            <a:r>
              <a:rPr lang="en-US" sz="1600" b="1" dirty="0"/>
              <a:t>·</a:t>
            </a:r>
            <a:r>
              <a:rPr lang="en-US" sz="1600" dirty="0"/>
              <a:t> </a:t>
            </a:r>
            <a:r>
              <a:rPr lang="en-US" sz="1600" b="1" dirty="0"/>
              <a:t>Verification, </a:t>
            </a:r>
            <a:r>
              <a:rPr lang="en-US" sz="1600" dirty="0" err="1"/>
              <a:t>nesnel</a:t>
            </a:r>
            <a:r>
              <a:rPr lang="en-US" sz="1600" dirty="0"/>
              <a:t> </a:t>
            </a:r>
            <a:r>
              <a:rPr lang="en-US" sz="1600" dirty="0" err="1"/>
              <a:t>bir</a:t>
            </a:r>
            <a:r>
              <a:rPr lang="en-US" sz="1600" dirty="0"/>
              <a:t> </a:t>
            </a:r>
            <a:r>
              <a:rPr lang="en-US" sz="1600" dirty="0" err="1"/>
              <a:t>süreçtir</a:t>
            </a:r>
            <a:r>
              <a:rPr lang="en-US" sz="1600" dirty="0"/>
              <a:t> ve </a:t>
            </a:r>
            <a:r>
              <a:rPr lang="en-US" sz="1600" dirty="0" err="1"/>
              <a:t>yazılımı</a:t>
            </a:r>
            <a:r>
              <a:rPr lang="en-US" sz="1600" dirty="0"/>
              <a:t> </a:t>
            </a:r>
            <a:r>
              <a:rPr lang="en-US" sz="1600" dirty="0" err="1"/>
              <a:t>doğrulamak</a:t>
            </a:r>
            <a:r>
              <a:rPr lang="en-US" sz="1600" dirty="0"/>
              <a:t> </a:t>
            </a:r>
            <a:r>
              <a:rPr lang="en-US" sz="1600" dirty="0" err="1"/>
              <a:t>için</a:t>
            </a:r>
            <a:r>
              <a:rPr lang="en-US" sz="1600" dirty="0"/>
              <a:t> </a:t>
            </a:r>
            <a:r>
              <a:rPr lang="en-US" sz="1600" dirty="0" err="1"/>
              <a:t>öznel</a:t>
            </a:r>
            <a:r>
              <a:rPr lang="en-US" sz="1600" dirty="0"/>
              <a:t> </a:t>
            </a:r>
            <a:r>
              <a:rPr lang="en-US" sz="1600" dirty="0" err="1"/>
              <a:t>bir</a:t>
            </a:r>
            <a:r>
              <a:rPr lang="en-US" sz="1600" dirty="0"/>
              <a:t> </a:t>
            </a:r>
            <a:r>
              <a:rPr lang="en-US" sz="1600" dirty="0" err="1"/>
              <a:t>karara</a:t>
            </a:r>
            <a:r>
              <a:rPr lang="en-US" sz="1600" dirty="0"/>
              <a:t> </a:t>
            </a:r>
            <a:r>
              <a:rPr lang="en-US" sz="1600" dirty="0" err="1"/>
              <a:t>gerek</a:t>
            </a:r>
            <a:r>
              <a:rPr lang="en-US" sz="1600" dirty="0"/>
              <a:t> </a:t>
            </a:r>
            <a:r>
              <a:rPr lang="en-US" sz="1600" dirty="0" err="1"/>
              <a:t>yoktur</a:t>
            </a:r>
            <a:r>
              <a:rPr lang="en-US" sz="1600" dirty="0"/>
              <a:t>. </a:t>
            </a:r>
            <a:r>
              <a:rPr lang="en-US" sz="1600" b="1" dirty="0"/>
              <a:t>Validation</a:t>
            </a:r>
            <a:r>
              <a:rPr lang="en-US" sz="1600" dirty="0"/>
              <a:t> </a:t>
            </a:r>
            <a:r>
              <a:rPr lang="en-US" sz="1600" dirty="0" err="1"/>
              <a:t>ise</a:t>
            </a:r>
            <a:r>
              <a:rPr lang="en-US" sz="1600" dirty="0"/>
              <a:t>, </a:t>
            </a:r>
            <a:r>
              <a:rPr lang="en-US" sz="1600" dirty="0" err="1"/>
              <a:t>öznel</a:t>
            </a:r>
            <a:r>
              <a:rPr lang="en-US" sz="1600" dirty="0"/>
              <a:t> </a:t>
            </a:r>
            <a:r>
              <a:rPr lang="en-US" sz="1600" dirty="0" err="1"/>
              <a:t>bir</a:t>
            </a:r>
            <a:r>
              <a:rPr lang="en-US" sz="1600" dirty="0"/>
              <a:t> </a:t>
            </a:r>
            <a:r>
              <a:rPr lang="en-US" sz="1600" dirty="0" err="1"/>
              <a:t>süreçtir</a:t>
            </a:r>
            <a:r>
              <a:rPr lang="en-US" sz="1600" dirty="0"/>
              <a:t> ve </a:t>
            </a:r>
            <a:r>
              <a:rPr lang="en-US" sz="1600" dirty="0" err="1"/>
              <a:t>bir</a:t>
            </a:r>
            <a:r>
              <a:rPr lang="en-US" sz="1600" dirty="0"/>
              <a:t> </a:t>
            </a:r>
            <a:r>
              <a:rPr lang="en-US" sz="1600" dirty="0" err="1"/>
              <a:t>yazılımın</a:t>
            </a:r>
            <a:r>
              <a:rPr lang="en-US" sz="1600" dirty="0"/>
              <a:t> ne </a:t>
            </a:r>
            <a:r>
              <a:rPr lang="en-US" sz="1600" dirty="0" err="1"/>
              <a:t>kadar</a:t>
            </a:r>
            <a:r>
              <a:rPr lang="en-US" sz="1600" dirty="0"/>
              <a:t> </a:t>
            </a:r>
            <a:r>
              <a:rPr lang="en-US" sz="1600" dirty="0" err="1"/>
              <a:t>iyi</a:t>
            </a:r>
            <a:r>
              <a:rPr lang="en-US" sz="1600" dirty="0"/>
              <a:t> </a:t>
            </a:r>
            <a:r>
              <a:rPr lang="en-US" sz="1600" dirty="0" err="1"/>
              <a:t>çalıştığına</a:t>
            </a:r>
            <a:r>
              <a:rPr lang="en-US" sz="1600" dirty="0"/>
              <a:t> </a:t>
            </a:r>
            <a:r>
              <a:rPr lang="en-US" sz="1600" dirty="0" err="1"/>
              <a:t>dair</a:t>
            </a:r>
            <a:r>
              <a:rPr lang="en-US" sz="1600" dirty="0"/>
              <a:t> </a:t>
            </a:r>
            <a:r>
              <a:rPr lang="en-US" sz="1600" dirty="0" err="1"/>
              <a:t>öznel</a:t>
            </a:r>
            <a:r>
              <a:rPr lang="en-US" sz="1600" dirty="0"/>
              <a:t> </a:t>
            </a:r>
            <a:r>
              <a:rPr lang="en-US" sz="1600" dirty="0" err="1"/>
              <a:t>kararlar</a:t>
            </a:r>
            <a:r>
              <a:rPr lang="en-US" sz="1600" dirty="0"/>
              <a:t> </a:t>
            </a:r>
            <a:r>
              <a:rPr lang="en-US" sz="1600" dirty="0" err="1"/>
              <a:t>içerir</a:t>
            </a:r>
            <a:r>
              <a:rPr lang="en-US" sz="1600" dirty="0"/>
              <a:t>.</a:t>
            </a:r>
          </a:p>
          <a:p>
            <a:endParaRPr lang="en-US" sz="1600" dirty="0"/>
          </a:p>
        </p:txBody>
      </p:sp>
    </p:spTree>
    <p:extLst>
      <p:ext uri="{BB962C8B-B14F-4D97-AF65-F5344CB8AC3E}">
        <p14:creationId xmlns:p14="http://schemas.microsoft.com/office/powerpoint/2010/main" val="181308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630" y="975651"/>
            <a:ext cx="8761413" cy="706964"/>
          </a:xfrm>
        </p:spPr>
        <p:txBody>
          <a:bodyPr/>
          <a:lstStyle/>
          <a:p>
            <a:r>
              <a:rPr lang="tr-TR" dirty="0" smtClean="0"/>
              <a:t>Test Yönetimi Zorlukları</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27</a:t>
            </a:fld>
            <a:endParaRPr lang="en-US" noProof="0" dirty="0"/>
          </a:p>
        </p:txBody>
      </p:sp>
      <p:pic>
        <p:nvPicPr>
          <p:cNvPr id="5" name="Picture 4"/>
          <p:cNvPicPr>
            <a:picLocks noChangeAspect="1"/>
          </p:cNvPicPr>
          <p:nvPr/>
        </p:nvPicPr>
        <p:blipFill>
          <a:blip r:embed="rId3"/>
          <a:stretch>
            <a:fillRect/>
          </a:stretch>
        </p:blipFill>
        <p:spPr>
          <a:xfrm>
            <a:off x="8206154" y="3692036"/>
            <a:ext cx="3657600" cy="2686050"/>
          </a:xfrm>
          <a:prstGeom prst="rect">
            <a:avLst/>
          </a:prstGeom>
        </p:spPr>
      </p:pic>
      <p:sp>
        <p:nvSpPr>
          <p:cNvPr id="6" name="Rectangle 5"/>
          <p:cNvSpPr/>
          <p:nvPr/>
        </p:nvSpPr>
        <p:spPr>
          <a:xfrm>
            <a:off x="908767" y="2725504"/>
            <a:ext cx="7531848" cy="2585323"/>
          </a:xfrm>
          <a:prstGeom prst="rect">
            <a:avLst/>
          </a:prstGeom>
        </p:spPr>
        <p:txBody>
          <a:bodyPr wrap="square">
            <a:spAutoFit/>
          </a:bodyPr>
          <a:lstStyle/>
          <a:p>
            <a:pPr>
              <a:buFont typeface="Arial" panose="020B0604020202020204" pitchFamily="34" charset="0"/>
              <a:buChar char="•"/>
            </a:pPr>
            <a:r>
              <a:rPr lang="tr-TR" dirty="0" smtClean="0">
                <a:solidFill>
                  <a:srgbClr val="222222"/>
                </a:solidFill>
              </a:rPr>
              <a:t>Test etmek için yeterli zamanın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smtClean="0">
                <a:solidFill>
                  <a:srgbClr val="222222"/>
                </a:solidFill>
              </a:rPr>
              <a:t>Test etmek için yeterli kaynağın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smtClean="0">
                <a:solidFill>
                  <a:srgbClr val="222222"/>
                </a:solidFill>
              </a:rPr>
              <a:t>Bütçenin düşük olması ve zaman planlamasının çok kısıtlı olması</a:t>
            </a:r>
          </a:p>
          <a:p>
            <a:pPr>
              <a:buFont typeface="Arial" panose="020B0604020202020204" pitchFamily="34" charset="0"/>
              <a:buChar char="•"/>
            </a:pPr>
            <a:endParaRPr lang="tr-TR" dirty="0" smtClean="0">
              <a:solidFill>
                <a:srgbClr val="222222"/>
              </a:solidFill>
            </a:endParaRPr>
          </a:p>
          <a:p>
            <a:pPr>
              <a:buFont typeface="Arial" panose="020B0604020202020204" pitchFamily="34" charset="0"/>
              <a:buChar char="•"/>
            </a:pPr>
            <a:r>
              <a:rPr lang="tr-TR" dirty="0" smtClean="0">
                <a:solidFill>
                  <a:srgbClr val="222222"/>
                </a:solidFill>
              </a:rPr>
              <a:t>Test takımlarının aynı yerde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smtClean="0">
                <a:solidFill>
                  <a:srgbClr val="222222"/>
                </a:solidFill>
              </a:rPr>
              <a:t>Gereksinimlerin çok kompleks ve karmaşık olması</a:t>
            </a:r>
            <a:endParaRPr lang="en-US" b="0" i="0" dirty="0">
              <a:solidFill>
                <a:srgbClr val="222222"/>
              </a:solidFill>
              <a:effectLst/>
            </a:endParaRPr>
          </a:p>
        </p:txBody>
      </p:sp>
    </p:spTree>
    <p:extLst>
      <p:ext uri="{BB962C8B-B14F-4D97-AF65-F5344CB8AC3E}">
        <p14:creationId xmlns:p14="http://schemas.microsoft.com/office/powerpoint/2010/main" val="2765719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630" y="1028069"/>
            <a:ext cx="4565909" cy="706964"/>
          </a:xfrm>
        </p:spPr>
        <p:txBody>
          <a:bodyPr/>
          <a:lstStyle/>
          <a:p>
            <a:r>
              <a:rPr lang="tr-TR" dirty="0" smtClean="0"/>
              <a:t>Manuel Test</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28</a:t>
            </a:fld>
            <a:endParaRPr lang="en-US" noProof="0" dirty="0"/>
          </a:p>
        </p:txBody>
      </p:sp>
      <p:sp>
        <p:nvSpPr>
          <p:cNvPr id="4" name="Text Placeholder 3"/>
          <p:cNvSpPr>
            <a:spLocks noGrp="1"/>
          </p:cNvSpPr>
          <p:nvPr>
            <p:ph type="body" sz="quarter" idx="13"/>
          </p:nvPr>
        </p:nvSpPr>
        <p:spPr>
          <a:xfrm>
            <a:off x="498057" y="2230804"/>
            <a:ext cx="9630682" cy="3477682"/>
          </a:xfrm>
        </p:spPr>
        <p:txBody>
          <a:bodyPr>
            <a:normAutofit/>
          </a:bodyPr>
          <a:lstStyle/>
          <a:p>
            <a:pPr algn="l"/>
            <a:r>
              <a:rPr lang="tr-TR" sz="1800" dirty="0" smtClean="0"/>
              <a:t>1- Proje dokümanlarını okumak. Detayları ve özelliklerini iyi anlamak.</a:t>
            </a:r>
          </a:p>
          <a:p>
            <a:pPr algn="l"/>
            <a:r>
              <a:rPr lang="tr-TR" sz="1800" dirty="0" smtClean="0"/>
              <a:t>2- </a:t>
            </a:r>
            <a:r>
              <a:rPr lang="tr-TR" sz="1800" dirty="0" err="1" smtClean="0"/>
              <a:t>Dokumanları</a:t>
            </a:r>
            <a:r>
              <a:rPr lang="tr-TR" sz="1800" dirty="0" smtClean="0"/>
              <a:t> okuma sırasında taslak olarak test </a:t>
            </a:r>
            <a:r>
              <a:rPr lang="tr-TR" sz="1800" dirty="0" err="1" smtClean="0"/>
              <a:t>caseler</a:t>
            </a:r>
            <a:r>
              <a:rPr lang="tr-TR" sz="1800" dirty="0" smtClean="0"/>
              <a:t> hazırlamak.</a:t>
            </a:r>
          </a:p>
          <a:p>
            <a:pPr algn="l"/>
            <a:r>
              <a:rPr lang="tr-TR" sz="1800" dirty="0" smtClean="0"/>
              <a:t>3- Hazırladığın test </a:t>
            </a:r>
            <a:r>
              <a:rPr lang="tr-TR" sz="1800" dirty="0" err="1" smtClean="0"/>
              <a:t>case’leri</a:t>
            </a:r>
            <a:r>
              <a:rPr lang="tr-TR" sz="1800" dirty="0" smtClean="0"/>
              <a:t> takım yöneticisi ve proje müşterileriyle paylaşmak.</a:t>
            </a:r>
          </a:p>
          <a:p>
            <a:pPr algn="l"/>
            <a:r>
              <a:rPr lang="tr-TR" sz="1800" dirty="0" smtClean="0"/>
              <a:t>4- Gözden geçirilmiş ve sonuçlanmış senaryoları koşturmak.</a:t>
            </a:r>
          </a:p>
          <a:p>
            <a:pPr algn="l"/>
            <a:r>
              <a:rPr lang="tr-TR" sz="1800" dirty="0" smtClean="0"/>
              <a:t>5- Çıkan </a:t>
            </a:r>
            <a:r>
              <a:rPr lang="tr-TR" sz="1800" dirty="0" err="1" smtClean="0"/>
              <a:t>bug</a:t>
            </a:r>
            <a:r>
              <a:rPr lang="tr-TR" sz="1800" dirty="0" smtClean="0"/>
              <a:t>/</a:t>
            </a:r>
            <a:r>
              <a:rPr lang="tr-TR" sz="1800" dirty="0" err="1" smtClean="0"/>
              <a:t>defect‘leri</a:t>
            </a:r>
            <a:r>
              <a:rPr lang="tr-TR" sz="1800" dirty="0" smtClean="0"/>
              <a:t> raporlamak</a:t>
            </a:r>
          </a:p>
          <a:p>
            <a:pPr algn="l"/>
            <a:r>
              <a:rPr lang="tr-TR" sz="1800" dirty="0" smtClean="0"/>
              <a:t>6- Hatalar düzeltildikten sonra tekrar aynı test senaryolarını kontrol amaçlı koşturmak.</a:t>
            </a:r>
          </a:p>
        </p:txBody>
      </p:sp>
      <p:pic>
        <p:nvPicPr>
          <p:cNvPr id="5" name="Picture 4"/>
          <p:cNvPicPr>
            <a:picLocks noChangeAspect="1"/>
          </p:cNvPicPr>
          <p:nvPr/>
        </p:nvPicPr>
        <p:blipFill>
          <a:blip r:embed="rId2"/>
          <a:stretch>
            <a:fillRect/>
          </a:stretch>
        </p:blipFill>
        <p:spPr>
          <a:xfrm>
            <a:off x="9788769" y="4429263"/>
            <a:ext cx="2217860" cy="2277802"/>
          </a:xfrm>
          <a:prstGeom prst="rect">
            <a:avLst/>
          </a:prstGeom>
        </p:spPr>
      </p:pic>
    </p:spTree>
    <p:extLst>
      <p:ext uri="{BB962C8B-B14F-4D97-AF65-F5344CB8AC3E}">
        <p14:creationId xmlns:p14="http://schemas.microsoft.com/office/powerpoint/2010/main" val="360229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799" y="1063416"/>
            <a:ext cx="8761413" cy="706964"/>
          </a:xfrm>
        </p:spPr>
        <p:txBody>
          <a:bodyPr/>
          <a:lstStyle/>
          <a:p>
            <a:r>
              <a:rPr lang="tr-TR" dirty="0" smtClean="0"/>
              <a:t>Manuel Test Kabulleri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29</a:t>
            </a:fld>
            <a:endParaRPr lang="en-US" noProof="0" dirty="0"/>
          </a:p>
        </p:txBody>
      </p:sp>
      <p:sp>
        <p:nvSpPr>
          <p:cNvPr id="4" name="Text Placeholder 3"/>
          <p:cNvSpPr>
            <a:spLocks noGrp="1"/>
          </p:cNvSpPr>
          <p:nvPr>
            <p:ph type="body" sz="quarter" idx="13"/>
          </p:nvPr>
        </p:nvSpPr>
        <p:spPr>
          <a:xfrm>
            <a:off x="886155" y="2770065"/>
            <a:ext cx="10304584" cy="3477682"/>
          </a:xfrm>
        </p:spPr>
        <p:txBody>
          <a:bodyPr>
            <a:normAutofit fontScale="25000" lnSpcReduction="20000"/>
          </a:bodyPr>
          <a:lstStyle/>
          <a:p>
            <a:pPr algn="l"/>
            <a:r>
              <a:rPr lang="en-US" sz="6400" dirty="0"/>
              <a:t>Myth: </a:t>
            </a:r>
            <a:r>
              <a:rPr lang="tr-TR" sz="6400" dirty="0" smtClean="0"/>
              <a:t>Herkes manuel test yapabilir</a:t>
            </a:r>
            <a:endParaRPr lang="en-US" sz="6400" dirty="0"/>
          </a:p>
          <a:p>
            <a:pPr algn="l"/>
            <a:r>
              <a:rPr lang="tr-TR" sz="6400" b="1" dirty="0" smtClean="0"/>
              <a:t>Gerçek</a:t>
            </a:r>
            <a:r>
              <a:rPr lang="en-US" sz="6400" dirty="0" smtClean="0"/>
              <a:t>: </a:t>
            </a:r>
            <a:r>
              <a:rPr lang="tr-TR" sz="6400" dirty="0" smtClean="0"/>
              <a:t>Test etmek birçok yetenek gerektiriyor.</a:t>
            </a:r>
          </a:p>
          <a:p>
            <a:pPr algn="l"/>
            <a:endParaRPr lang="en-US" sz="6400" dirty="0"/>
          </a:p>
          <a:p>
            <a:pPr algn="l"/>
            <a:r>
              <a:rPr lang="en-US" sz="6400" dirty="0"/>
              <a:t>Myth: </a:t>
            </a:r>
            <a:r>
              <a:rPr lang="tr-TR" sz="6400" dirty="0" smtClean="0"/>
              <a:t>Test etmek ortaya %100 kalitede ürün çıkarır.</a:t>
            </a:r>
            <a:endParaRPr lang="en-US" sz="6400" dirty="0"/>
          </a:p>
          <a:p>
            <a:pPr algn="l"/>
            <a:r>
              <a:rPr lang="tr-TR" sz="6400" b="1" dirty="0"/>
              <a:t>Gerçek</a:t>
            </a:r>
            <a:r>
              <a:rPr lang="en-US" sz="6400" dirty="0"/>
              <a:t>: </a:t>
            </a:r>
            <a:r>
              <a:rPr lang="tr-TR" sz="6400" dirty="0" smtClean="0"/>
              <a:t>Test etmek üründeki </a:t>
            </a:r>
            <a:r>
              <a:rPr lang="tr-TR" sz="6400" dirty="0" err="1" smtClean="0"/>
              <a:t>defect</a:t>
            </a:r>
            <a:r>
              <a:rPr lang="tr-TR" sz="6400" dirty="0" smtClean="0"/>
              <a:t> sayısını minimize eder, fakat </a:t>
            </a:r>
            <a:r>
              <a:rPr lang="tr-TR" sz="6400" dirty="0" err="1" smtClean="0"/>
              <a:t>defect</a:t>
            </a:r>
            <a:r>
              <a:rPr lang="tr-TR" sz="6400" dirty="0" smtClean="0"/>
              <a:t> olmayan bir ürün çıktığının garantisini veremez.</a:t>
            </a:r>
          </a:p>
          <a:p>
            <a:pPr algn="l"/>
            <a:endParaRPr lang="en-US" sz="6400" dirty="0"/>
          </a:p>
          <a:p>
            <a:pPr algn="l"/>
            <a:r>
              <a:rPr lang="en-US" sz="6400" dirty="0"/>
              <a:t>Myth: </a:t>
            </a:r>
            <a:r>
              <a:rPr lang="tr-TR" sz="6400" dirty="0" smtClean="0"/>
              <a:t>Otomasyon testleri manuel testten daha güçlüdür.</a:t>
            </a:r>
            <a:endParaRPr lang="en-US" sz="6400" dirty="0"/>
          </a:p>
          <a:p>
            <a:pPr algn="l"/>
            <a:r>
              <a:rPr lang="tr-TR" sz="6400" b="1" dirty="0"/>
              <a:t>Gerçek</a:t>
            </a:r>
            <a:r>
              <a:rPr lang="en-US" sz="6400" dirty="0"/>
              <a:t>: </a:t>
            </a:r>
            <a:r>
              <a:rPr lang="en-US" sz="6400" dirty="0" smtClean="0"/>
              <a:t>100</a:t>
            </a:r>
            <a:r>
              <a:rPr lang="en-US" sz="6400" dirty="0"/>
              <a:t>% test </a:t>
            </a:r>
            <a:r>
              <a:rPr lang="tr-TR" sz="6400" dirty="0" smtClean="0"/>
              <a:t>otomasyonu yapılamaz. Manuel test de mutlaka gerekecektir.</a:t>
            </a:r>
          </a:p>
          <a:p>
            <a:pPr algn="l"/>
            <a:endParaRPr lang="en-US" sz="6400" dirty="0"/>
          </a:p>
          <a:p>
            <a:pPr algn="l"/>
            <a:r>
              <a:rPr lang="en-US" sz="6400" dirty="0"/>
              <a:t>Myth: </a:t>
            </a:r>
            <a:r>
              <a:rPr lang="tr-TR" sz="6400" dirty="0" smtClean="0"/>
              <a:t>Test etmek kolaydır.</a:t>
            </a:r>
            <a:endParaRPr lang="en-US" sz="6400" dirty="0"/>
          </a:p>
          <a:p>
            <a:pPr algn="l"/>
            <a:r>
              <a:rPr lang="tr-TR" sz="6400" b="1" dirty="0"/>
              <a:t>Gerçek</a:t>
            </a:r>
            <a:r>
              <a:rPr lang="en-US" sz="6400" dirty="0"/>
              <a:t>: </a:t>
            </a:r>
            <a:r>
              <a:rPr lang="tr-TR" sz="6400" dirty="0" smtClean="0"/>
              <a:t>Test etmek farklı düşünmeyi gerektirir. Bir uygulamayı minimum test senaryosu ile test edebilmek analitik düşünce gerektirir. Minimum test senaryosu minimum efor demektir.</a:t>
            </a:r>
            <a:endParaRPr lang="en-US" dirty="0"/>
          </a:p>
        </p:txBody>
      </p:sp>
    </p:spTree>
    <p:extLst>
      <p:ext uri="{BB962C8B-B14F-4D97-AF65-F5344CB8AC3E}">
        <p14:creationId xmlns:p14="http://schemas.microsoft.com/office/powerpoint/2010/main" val="179266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tr-TR" dirty="0" smtClean="0"/>
              <a:t>Konular</a:t>
            </a:r>
            <a:endParaRPr lang="en-US"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3</a:t>
            </a:fld>
            <a:endParaRPr lang="en-US" noProof="0" dirty="0"/>
          </a:p>
        </p:txBody>
      </p:sp>
      <p:sp>
        <p:nvSpPr>
          <p:cNvPr id="35" name="Text Placeholder 15"/>
          <p:cNvSpPr>
            <a:spLocks noGrp="1"/>
          </p:cNvSpPr>
          <p:nvPr>
            <p:ph type="body" sz="quarter" idx="16"/>
          </p:nvPr>
        </p:nvSpPr>
        <p:spPr>
          <a:xfrm>
            <a:off x="5870575" y="392970"/>
            <a:ext cx="3852000" cy="337053"/>
          </a:xfrm>
        </p:spPr>
        <p:txBody>
          <a:bodyPr>
            <a:normAutofit fontScale="77500" lnSpcReduction="20000"/>
          </a:bodyPr>
          <a:lstStyle/>
          <a:p>
            <a:r>
              <a:rPr lang="tr-TR" dirty="0" smtClean="0"/>
              <a:t>Test nedir?  Kalite nedir?</a:t>
            </a:r>
            <a:endParaRPr lang="en-US" dirty="0"/>
          </a:p>
        </p:txBody>
      </p:sp>
      <p:sp>
        <p:nvSpPr>
          <p:cNvPr id="48" name="Text Placeholder 15"/>
          <p:cNvSpPr>
            <a:spLocks noGrp="1"/>
          </p:cNvSpPr>
          <p:nvPr>
            <p:ph type="body" sz="quarter" idx="16"/>
          </p:nvPr>
        </p:nvSpPr>
        <p:spPr>
          <a:xfrm>
            <a:off x="5284250" y="819759"/>
            <a:ext cx="3852000" cy="337053"/>
          </a:xfrm>
        </p:spPr>
        <p:txBody>
          <a:bodyPr>
            <a:normAutofit fontScale="77500" lnSpcReduction="20000"/>
          </a:bodyPr>
          <a:lstStyle/>
          <a:p>
            <a:r>
              <a:rPr lang="tr-TR" dirty="0" smtClean="0"/>
              <a:t>Yazılım Test metodolojileri</a:t>
            </a:r>
            <a:endParaRPr lang="en-US" dirty="0"/>
          </a:p>
        </p:txBody>
      </p:sp>
      <p:sp>
        <p:nvSpPr>
          <p:cNvPr id="49" name="Text Placeholder 15"/>
          <p:cNvSpPr>
            <a:spLocks noGrp="1"/>
          </p:cNvSpPr>
          <p:nvPr>
            <p:ph type="body" sz="quarter" idx="16"/>
          </p:nvPr>
        </p:nvSpPr>
        <p:spPr>
          <a:xfrm>
            <a:off x="6056226" y="1246410"/>
            <a:ext cx="3852000" cy="337053"/>
          </a:xfrm>
        </p:spPr>
        <p:txBody>
          <a:bodyPr>
            <a:normAutofit fontScale="77500" lnSpcReduction="20000"/>
          </a:bodyPr>
          <a:lstStyle/>
          <a:p>
            <a:r>
              <a:rPr lang="tr-TR" dirty="0" err="1" smtClean="0"/>
              <a:t>Unit</a:t>
            </a:r>
            <a:r>
              <a:rPr lang="tr-TR" dirty="0" smtClean="0"/>
              <a:t> (Birim) Test - </a:t>
            </a:r>
            <a:r>
              <a:rPr lang="tr-TR" dirty="0" err="1" smtClean="0"/>
              <a:t>JUnit</a:t>
            </a:r>
            <a:endParaRPr lang="en-US" dirty="0"/>
          </a:p>
        </p:txBody>
      </p:sp>
      <p:sp>
        <p:nvSpPr>
          <p:cNvPr id="50" name="Text Placeholder 15"/>
          <p:cNvSpPr>
            <a:spLocks noGrp="1"/>
          </p:cNvSpPr>
          <p:nvPr>
            <p:ph type="body" sz="quarter" idx="16"/>
          </p:nvPr>
        </p:nvSpPr>
        <p:spPr>
          <a:xfrm>
            <a:off x="5292563" y="1673130"/>
            <a:ext cx="3852000" cy="337053"/>
          </a:xfrm>
        </p:spPr>
        <p:txBody>
          <a:bodyPr>
            <a:normAutofit fontScale="77500" lnSpcReduction="20000"/>
          </a:bodyPr>
          <a:lstStyle/>
          <a:p>
            <a:r>
              <a:rPr lang="tr-TR" dirty="0" smtClean="0"/>
              <a:t>Test seviyeleri – </a:t>
            </a:r>
            <a:r>
              <a:rPr lang="tr-TR" dirty="0" err="1" smtClean="0"/>
              <a:t>Junit</a:t>
            </a:r>
            <a:r>
              <a:rPr lang="tr-TR" dirty="0" smtClean="0"/>
              <a:t> </a:t>
            </a:r>
            <a:r>
              <a:rPr lang="tr-TR" dirty="0" err="1" smtClean="0"/>
              <a:t>Covarage</a:t>
            </a:r>
            <a:endParaRPr lang="en-US" dirty="0"/>
          </a:p>
        </p:txBody>
      </p:sp>
      <p:sp>
        <p:nvSpPr>
          <p:cNvPr id="51" name="Text Placeholder 15"/>
          <p:cNvSpPr>
            <a:spLocks noGrp="1"/>
          </p:cNvSpPr>
          <p:nvPr>
            <p:ph type="body" sz="quarter" idx="16"/>
          </p:nvPr>
        </p:nvSpPr>
        <p:spPr>
          <a:xfrm>
            <a:off x="6056226" y="2079886"/>
            <a:ext cx="3852000" cy="337053"/>
          </a:xfrm>
        </p:spPr>
        <p:txBody>
          <a:bodyPr>
            <a:normAutofit fontScale="77500" lnSpcReduction="20000"/>
          </a:bodyPr>
          <a:lstStyle/>
          <a:p>
            <a:r>
              <a:rPr lang="tr-TR" dirty="0" smtClean="0"/>
              <a:t>Test </a:t>
            </a:r>
            <a:r>
              <a:rPr lang="tr-TR" dirty="0" err="1" smtClean="0"/>
              <a:t>case</a:t>
            </a:r>
            <a:r>
              <a:rPr lang="tr-TR" dirty="0" smtClean="0"/>
              <a:t> dizayn teknikleri</a:t>
            </a:r>
            <a:endParaRPr lang="en-US" dirty="0"/>
          </a:p>
        </p:txBody>
      </p:sp>
      <p:sp>
        <p:nvSpPr>
          <p:cNvPr id="52" name="Text Placeholder 15"/>
          <p:cNvSpPr>
            <a:spLocks noGrp="1"/>
          </p:cNvSpPr>
          <p:nvPr>
            <p:ph type="body" sz="quarter" idx="16"/>
          </p:nvPr>
        </p:nvSpPr>
        <p:spPr>
          <a:xfrm>
            <a:off x="5292563" y="2473424"/>
            <a:ext cx="3852000" cy="337053"/>
          </a:xfrm>
        </p:spPr>
        <p:txBody>
          <a:bodyPr>
            <a:normAutofit fontScale="77500" lnSpcReduction="20000"/>
          </a:bodyPr>
          <a:lstStyle/>
          <a:p>
            <a:r>
              <a:rPr lang="tr-TR" dirty="0" smtClean="0"/>
              <a:t>Test strateji</a:t>
            </a:r>
            <a:endParaRPr lang="en-US" dirty="0"/>
          </a:p>
        </p:txBody>
      </p:sp>
      <p:sp>
        <p:nvSpPr>
          <p:cNvPr id="53" name="Text Placeholder 15"/>
          <p:cNvSpPr>
            <a:spLocks noGrp="1"/>
          </p:cNvSpPr>
          <p:nvPr>
            <p:ph type="body" sz="quarter" idx="16"/>
          </p:nvPr>
        </p:nvSpPr>
        <p:spPr>
          <a:xfrm>
            <a:off x="6056226" y="2901779"/>
            <a:ext cx="3852000" cy="337053"/>
          </a:xfrm>
        </p:spPr>
        <p:txBody>
          <a:bodyPr>
            <a:normAutofit fontScale="77500" lnSpcReduction="20000"/>
          </a:bodyPr>
          <a:lstStyle/>
          <a:p>
            <a:r>
              <a:rPr lang="tr-TR" dirty="0" smtClean="0"/>
              <a:t>Çevik Yazılım – Farklı Alanlarda Test</a:t>
            </a:r>
            <a:endParaRPr lang="en-US" dirty="0"/>
          </a:p>
        </p:txBody>
      </p:sp>
      <p:sp>
        <p:nvSpPr>
          <p:cNvPr id="54" name="Text Placeholder 15"/>
          <p:cNvSpPr>
            <a:spLocks noGrp="1"/>
          </p:cNvSpPr>
          <p:nvPr>
            <p:ph type="body" sz="quarter" idx="16"/>
          </p:nvPr>
        </p:nvSpPr>
        <p:spPr>
          <a:xfrm>
            <a:off x="5284250" y="3310238"/>
            <a:ext cx="3852000" cy="337053"/>
          </a:xfrm>
        </p:spPr>
        <p:txBody>
          <a:bodyPr>
            <a:normAutofit fontScale="77500" lnSpcReduction="20000"/>
          </a:bodyPr>
          <a:lstStyle/>
          <a:p>
            <a:r>
              <a:rPr lang="tr-TR" dirty="0" smtClean="0"/>
              <a:t>API Testleri</a:t>
            </a:r>
            <a:endParaRPr lang="en-US" dirty="0"/>
          </a:p>
        </p:txBody>
      </p:sp>
      <p:sp>
        <p:nvSpPr>
          <p:cNvPr id="55" name="Text Placeholder 15"/>
          <p:cNvSpPr>
            <a:spLocks noGrp="1"/>
          </p:cNvSpPr>
          <p:nvPr>
            <p:ph type="body" sz="quarter" idx="16"/>
          </p:nvPr>
        </p:nvSpPr>
        <p:spPr>
          <a:xfrm>
            <a:off x="6056226" y="3738593"/>
            <a:ext cx="3852000" cy="337053"/>
          </a:xfrm>
        </p:spPr>
        <p:txBody>
          <a:bodyPr>
            <a:normAutofit fontScale="77500" lnSpcReduction="20000"/>
          </a:bodyPr>
          <a:lstStyle/>
          <a:p>
            <a:r>
              <a:rPr lang="tr-TR" dirty="0" smtClean="0"/>
              <a:t>Performans Testleri</a:t>
            </a:r>
            <a:endParaRPr lang="en-US" dirty="0"/>
          </a:p>
        </p:txBody>
      </p:sp>
      <p:sp>
        <p:nvSpPr>
          <p:cNvPr id="56" name="Text Placeholder 15"/>
          <p:cNvSpPr>
            <a:spLocks noGrp="1"/>
          </p:cNvSpPr>
          <p:nvPr>
            <p:ph type="body" sz="quarter" idx="16"/>
          </p:nvPr>
        </p:nvSpPr>
        <p:spPr>
          <a:xfrm>
            <a:off x="5292563" y="4191886"/>
            <a:ext cx="3852000" cy="337053"/>
          </a:xfrm>
        </p:spPr>
        <p:txBody>
          <a:bodyPr>
            <a:normAutofit fontScale="77500" lnSpcReduction="20000"/>
          </a:bodyPr>
          <a:lstStyle/>
          <a:p>
            <a:r>
              <a:rPr lang="tr-TR" dirty="0" smtClean="0"/>
              <a:t>UI/UX Testleri</a:t>
            </a:r>
            <a:endParaRPr lang="en-US" dirty="0"/>
          </a:p>
        </p:txBody>
      </p:sp>
      <p:sp>
        <p:nvSpPr>
          <p:cNvPr id="57" name="Text Placeholder 15"/>
          <p:cNvSpPr>
            <a:spLocks noGrp="1"/>
          </p:cNvSpPr>
          <p:nvPr>
            <p:ph type="body" sz="quarter" idx="16"/>
          </p:nvPr>
        </p:nvSpPr>
        <p:spPr>
          <a:xfrm>
            <a:off x="6056226" y="4643544"/>
            <a:ext cx="3852000" cy="337053"/>
          </a:xfrm>
        </p:spPr>
        <p:txBody>
          <a:bodyPr>
            <a:normAutofit fontScale="77500" lnSpcReduction="20000"/>
          </a:bodyPr>
          <a:lstStyle/>
          <a:p>
            <a:r>
              <a:rPr lang="tr-TR" dirty="0" smtClean="0"/>
              <a:t>Test Otomasyona Giriş </a:t>
            </a:r>
            <a:r>
              <a:rPr lang="tr-TR" dirty="0" err="1" smtClean="0"/>
              <a:t>Selenium</a:t>
            </a:r>
            <a:r>
              <a:rPr lang="tr-TR" dirty="0" smtClean="0"/>
              <a:t> IDE</a:t>
            </a:r>
            <a:endParaRPr lang="en-US" dirty="0"/>
          </a:p>
        </p:txBody>
      </p:sp>
      <p:sp>
        <p:nvSpPr>
          <p:cNvPr id="58" name="Text Placeholder 15"/>
          <p:cNvSpPr>
            <a:spLocks noGrp="1"/>
          </p:cNvSpPr>
          <p:nvPr>
            <p:ph type="body" sz="quarter" idx="16"/>
          </p:nvPr>
        </p:nvSpPr>
        <p:spPr>
          <a:xfrm>
            <a:off x="5292563" y="5073534"/>
            <a:ext cx="3852000" cy="337053"/>
          </a:xfrm>
        </p:spPr>
        <p:txBody>
          <a:bodyPr>
            <a:normAutofit fontScale="77500" lnSpcReduction="20000"/>
          </a:bodyPr>
          <a:lstStyle/>
          <a:p>
            <a:r>
              <a:rPr lang="tr-TR" dirty="0" err="1" smtClean="0"/>
              <a:t>Selenium</a:t>
            </a:r>
            <a:r>
              <a:rPr lang="tr-TR" dirty="0" smtClean="0"/>
              <a:t> Web Driver</a:t>
            </a:r>
            <a:endParaRPr lang="en-US" dirty="0"/>
          </a:p>
        </p:txBody>
      </p:sp>
      <p:sp>
        <p:nvSpPr>
          <p:cNvPr id="59" name="Text Placeholder 15"/>
          <p:cNvSpPr>
            <a:spLocks noGrp="1"/>
          </p:cNvSpPr>
          <p:nvPr>
            <p:ph type="body" sz="quarter" idx="16"/>
          </p:nvPr>
        </p:nvSpPr>
        <p:spPr>
          <a:xfrm>
            <a:off x="6097026" y="5525192"/>
            <a:ext cx="3852000" cy="337053"/>
          </a:xfrm>
        </p:spPr>
        <p:txBody>
          <a:bodyPr>
            <a:normAutofit fontScale="77500" lnSpcReduction="20000"/>
          </a:bodyPr>
          <a:lstStyle/>
          <a:p>
            <a:r>
              <a:rPr lang="tr-TR" dirty="0" smtClean="0"/>
              <a:t>Mobil Test Otomasyonu</a:t>
            </a:r>
            <a:endParaRPr lang="en-US" dirty="0"/>
          </a:p>
        </p:txBody>
      </p:sp>
      <p:sp>
        <p:nvSpPr>
          <p:cNvPr id="60" name="Text Placeholder 15"/>
          <p:cNvSpPr>
            <a:spLocks noGrp="1"/>
          </p:cNvSpPr>
          <p:nvPr>
            <p:ph type="body" sz="quarter" idx="16"/>
          </p:nvPr>
        </p:nvSpPr>
        <p:spPr>
          <a:xfrm>
            <a:off x="5292563" y="5988433"/>
            <a:ext cx="3852000" cy="337053"/>
          </a:xfrm>
        </p:spPr>
        <p:txBody>
          <a:bodyPr>
            <a:normAutofit fontScale="77500" lnSpcReduction="20000"/>
          </a:bodyPr>
          <a:lstStyle/>
          <a:p>
            <a:r>
              <a:rPr lang="tr-TR" dirty="0" err="1" smtClean="0"/>
              <a:t>Appium</a:t>
            </a:r>
            <a:endParaRPr lang="en-US" dirty="0"/>
          </a:p>
        </p:txBody>
      </p:sp>
    </p:spTree>
    <p:extLst>
      <p:ext uri="{BB962C8B-B14F-4D97-AF65-F5344CB8AC3E}">
        <p14:creationId xmlns:p14="http://schemas.microsoft.com/office/powerpoint/2010/main" val="3132226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067395" y="1048483"/>
            <a:ext cx="7065819" cy="706964"/>
          </a:xfrm>
        </p:spPr>
        <p:txBody>
          <a:bodyPr/>
          <a:lstStyle/>
          <a:p>
            <a:r>
              <a:rPr lang="tr-TR" dirty="0" smtClean="0"/>
              <a:t>Manuel Test ve Otomatik Test</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30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525003378"/>
              </p:ext>
            </p:extLst>
          </p:nvPr>
        </p:nvGraphicFramePr>
        <p:xfrm>
          <a:off x="1003385" y="2649414"/>
          <a:ext cx="10187354" cy="3587262"/>
        </p:xfrm>
        <a:graphic>
          <a:graphicData uri="http://schemas.openxmlformats.org/drawingml/2006/table">
            <a:tbl>
              <a:tblPr/>
              <a:tblGrid>
                <a:gridCol w="5093677">
                  <a:extLst>
                    <a:ext uri="{9D8B030D-6E8A-4147-A177-3AD203B41FA5}">
                      <a16:colId xmlns:a16="http://schemas.microsoft.com/office/drawing/2014/main" val="4221739315"/>
                    </a:ext>
                  </a:extLst>
                </a:gridCol>
                <a:gridCol w="5093677">
                  <a:extLst>
                    <a:ext uri="{9D8B030D-6E8A-4147-A177-3AD203B41FA5}">
                      <a16:colId xmlns:a16="http://schemas.microsoft.com/office/drawing/2014/main" val="3963645364"/>
                    </a:ext>
                  </a:extLst>
                </a:gridCol>
              </a:tblGrid>
              <a:tr h="353674">
                <a:tc>
                  <a:txBody>
                    <a:bodyPr/>
                    <a:lstStyle/>
                    <a:p>
                      <a:pPr algn="l" fontAlgn="t"/>
                      <a:r>
                        <a:rPr lang="en-US" sz="1400" b="1">
                          <a:effectLst/>
                        </a:rPr>
                        <a:t>Manual Testing</a:t>
                      </a:r>
                    </a:p>
                  </a:txBody>
                  <a:tcPr marL="60146" marR="60146" marT="60146" marB="60146">
                    <a:lnL w="9525" cap="flat" cmpd="sng" algn="ctr">
                      <a:solidFill>
                        <a:srgbClr val="F098EE"/>
                      </a:solidFill>
                      <a:prstDash val="solid"/>
                      <a:round/>
                      <a:headEnd type="none" w="med" len="med"/>
                      <a:tailEnd type="none" w="med" len="med"/>
                    </a:lnL>
                    <a:lnR w="9525" cap="flat" cmpd="sng" algn="ctr">
                      <a:solidFill>
                        <a:srgbClr val="B09A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Automated Testing</a:t>
                      </a:r>
                    </a:p>
                  </a:txBody>
                  <a:tcPr marL="60146" marR="60146" marT="60146" marB="60146">
                    <a:lnL w="9525" cap="flat" cmpd="sng" algn="ctr">
                      <a:solidFill>
                        <a:srgbClr val="B09AEE"/>
                      </a:solidFill>
                      <a:prstDash val="solid"/>
                      <a:round/>
                      <a:headEnd type="none" w="med" len="med"/>
                      <a:tailEnd type="none" w="med" len="med"/>
                    </a:lnL>
                    <a:lnR w="12700" cap="flat" cmpd="sng" algn="ctr">
                      <a:solidFill>
                        <a:srgbClr val="F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452572747"/>
                  </a:ext>
                </a:extLst>
              </a:tr>
              <a:tr h="581035">
                <a:tc>
                  <a:txBody>
                    <a:bodyPr/>
                    <a:lstStyle/>
                    <a:p>
                      <a:pPr algn="l" fontAlgn="t"/>
                      <a:r>
                        <a:rPr lang="en-US" sz="1400" dirty="0">
                          <a:effectLst/>
                        </a:rPr>
                        <a:t>Manual testing requires human intervention for test execution.</a:t>
                      </a:r>
                    </a:p>
                  </a:txBody>
                  <a:tcPr marL="60146" marR="60146" marT="60146" marB="60146">
                    <a:lnL w="12700" cap="flat" cmpd="sng" algn="ctr">
                      <a:solidFill>
                        <a:srgbClr val="D054D0"/>
                      </a:solidFill>
                      <a:prstDash val="solid"/>
                      <a:round/>
                      <a:headEnd type="none" w="med" len="med"/>
                      <a:tailEnd type="none" w="med" len="med"/>
                    </a:lnL>
                    <a:lnR w="12700" cap="flat" cmpd="sng" algn="ctr">
                      <a:solidFill>
                        <a:srgbClr val="9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u="none" strike="noStrike">
                          <a:solidFill>
                            <a:srgbClr val="04B8E6"/>
                          </a:solidFill>
                          <a:effectLst/>
                          <a:hlinkClick r:id="rId3"/>
                        </a:rPr>
                        <a:t>Automation Testing</a:t>
                      </a:r>
                      <a:r>
                        <a:rPr lang="en-US" sz="1400">
                          <a:effectLst/>
                        </a:rPr>
                        <a:t> is use of tools to execute test cases</a:t>
                      </a:r>
                    </a:p>
                  </a:txBody>
                  <a:tcPr marL="60146" marR="60146" marT="60146" marB="60146">
                    <a:lnL w="12700" cap="flat" cmpd="sng" algn="ctr">
                      <a:solidFill>
                        <a:srgbClr val="905AD0"/>
                      </a:solidFill>
                      <a:prstDash val="solid"/>
                      <a:round/>
                      <a:headEnd type="none" w="med" len="med"/>
                      <a:tailEnd type="none" w="med" len="med"/>
                    </a:lnL>
                    <a:lnR w="12700" cap="flat" cmpd="sng" algn="ctr">
                      <a:solidFill>
                        <a:srgbClr val="3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47720402"/>
                  </a:ext>
                </a:extLst>
              </a:tr>
              <a:tr h="808397">
                <a:tc>
                  <a:txBody>
                    <a:bodyPr/>
                    <a:lstStyle/>
                    <a:p>
                      <a:pPr algn="l" fontAlgn="t"/>
                      <a:r>
                        <a:rPr lang="en-US" sz="1400">
                          <a:effectLst/>
                        </a:rPr>
                        <a:t>Manual testing will require skilled labour, long time &amp; will imply high costs.</a:t>
                      </a:r>
                    </a:p>
                  </a:txBody>
                  <a:tcPr marL="60146" marR="60146" marT="60146" marB="60146">
                    <a:lnL w="12700" cap="flat" cmpd="sng" algn="ctr">
                      <a:solidFill>
                        <a:srgbClr val="305AD0"/>
                      </a:solidFill>
                      <a:prstDash val="solid"/>
                      <a:round/>
                      <a:headEnd type="none" w="med" len="med"/>
                      <a:tailEnd type="none" w="med" len="med"/>
                    </a:lnL>
                    <a:lnR w="12700" cap="flat" cmpd="sng" algn="ctr">
                      <a:solidFill>
                        <a:srgbClr val="1054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Automation Testing saves time, cost and manpower. Once recorded, it's easier to run an automated test suite</a:t>
                      </a:r>
                    </a:p>
                  </a:txBody>
                  <a:tcPr marL="60146" marR="60146" marT="60146" marB="60146">
                    <a:lnL w="12700" cap="flat" cmpd="sng" algn="ctr">
                      <a:solidFill>
                        <a:srgbClr val="1054D0"/>
                      </a:solidFill>
                      <a:prstDash val="solid"/>
                      <a:round/>
                      <a:headEnd type="none" w="med" len="med"/>
                      <a:tailEnd type="none" w="med" len="med"/>
                    </a:lnL>
                    <a:lnR w="12700" cap="flat" cmpd="sng" algn="ctr">
                      <a:solidFill>
                        <a:srgbClr val="B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16308482"/>
                  </a:ext>
                </a:extLst>
              </a:tr>
              <a:tr h="1035759">
                <a:tc>
                  <a:txBody>
                    <a:bodyPr/>
                    <a:lstStyle/>
                    <a:p>
                      <a:pPr algn="l" fontAlgn="t"/>
                      <a:r>
                        <a:rPr lang="en-US" sz="1400">
                          <a:effectLst/>
                        </a:rPr>
                        <a:t>Any type of application can be tested manually, certain testing types like ad-hoc and monkey testing are more suited for manual execution.</a:t>
                      </a:r>
                    </a:p>
                  </a:txBody>
                  <a:tcPr marL="60146" marR="60146" marT="60146" marB="60146">
                    <a:lnL w="12700" cap="flat" cmpd="sng" algn="ctr">
                      <a:solidFill>
                        <a:srgbClr val="3053D0"/>
                      </a:solidFill>
                      <a:prstDash val="solid"/>
                      <a:round/>
                      <a:headEnd type="none" w="med" len="med"/>
                      <a:tailEnd type="none" w="med" len="med"/>
                    </a:lnL>
                    <a:lnR w="12700" cap="flat" cmpd="sng" algn="ctr">
                      <a:solidFill>
                        <a:srgbClr val="5054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Automated testing is recommended only for stable systems and is mostly used for </a:t>
                      </a:r>
                      <a:r>
                        <a:rPr lang="en-US" sz="1400" u="none" strike="noStrike">
                          <a:solidFill>
                            <a:srgbClr val="04B8E6"/>
                          </a:solidFill>
                          <a:effectLst/>
                          <a:hlinkClick r:id="rId4"/>
                        </a:rPr>
                        <a:t>Regression Testing</a:t>
                      </a:r>
                      <a:endParaRPr lang="en-US" sz="1400">
                        <a:effectLst/>
                      </a:endParaRPr>
                    </a:p>
                  </a:txBody>
                  <a:tcPr marL="60146" marR="60146" marT="60146" marB="60146">
                    <a:lnL w="12700" cap="flat" cmpd="sng" algn="ctr">
                      <a:solidFill>
                        <a:srgbClr val="5054D0"/>
                      </a:solidFill>
                      <a:prstDash val="solid"/>
                      <a:round/>
                      <a:headEnd type="none" w="med" len="med"/>
                      <a:tailEnd type="none" w="med" len="med"/>
                    </a:lnL>
                    <a:lnR w="12700" cap="flat" cmpd="sng" algn="ctr">
                      <a:solidFill>
                        <a:srgbClr val="1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14004343"/>
                  </a:ext>
                </a:extLst>
              </a:tr>
              <a:tr h="808397">
                <a:tc>
                  <a:txBody>
                    <a:bodyPr/>
                    <a:lstStyle/>
                    <a:p>
                      <a:pPr algn="l" fontAlgn="t"/>
                      <a:r>
                        <a:rPr lang="en-US" sz="1400">
                          <a:effectLst/>
                        </a:rPr>
                        <a:t>Manual testing can become repetitive and boring.</a:t>
                      </a:r>
                    </a:p>
                  </a:txBody>
                  <a:tcPr marL="60146" marR="60146" marT="60146" marB="60146">
                    <a:lnL w="12700" cap="flat" cmpd="sng" algn="ctr">
                      <a:solidFill>
                        <a:srgbClr val="505ED0"/>
                      </a:solidFill>
                      <a:prstDash val="solid"/>
                      <a:round/>
                      <a:headEnd type="none" w="med" len="med"/>
                      <a:tailEnd type="none" w="med" len="med"/>
                    </a:lnL>
                    <a:lnR w="12700" cap="flat" cmpd="sng" algn="ctr">
                      <a:solidFill>
                        <a:srgbClr val="D05BD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60D0"/>
                      </a:solidFill>
                      <a:prstDash val="solid"/>
                      <a:round/>
                      <a:headEnd type="none" w="med" len="med"/>
                      <a:tailEnd type="none" w="med" len="med"/>
                    </a:lnB>
                    <a:solidFill>
                      <a:srgbClr val="F9F9F9"/>
                    </a:solidFill>
                  </a:tcPr>
                </a:tc>
                <a:tc>
                  <a:txBody>
                    <a:bodyPr/>
                    <a:lstStyle/>
                    <a:p>
                      <a:pPr algn="l" fontAlgn="t"/>
                      <a:r>
                        <a:rPr lang="en-US" sz="1400" dirty="0">
                          <a:effectLst/>
                        </a:rPr>
                        <a:t>The boring part of executing same test cases time and again is handled by automation software in Automation Testing.</a:t>
                      </a:r>
                    </a:p>
                  </a:txBody>
                  <a:tcPr marL="60146" marR="60146" marT="60146" marB="60146">
                    <a:lnL w="12700" cap="flat" cmpd="sng" algn="ctr">
                      <a:solidFill>
                        <a:srgbClr val="D05BD0"/>
                      </a:solidFill>
                      <a:prstDash val="solid"/>
                      <a:round/>
                      <a:headEnd type="none" w="med" len="med"/>
                      <a:tailEnd type="none" w="med" len="med"/>
                    </a:lnL>
                    <a:lnR w="12700" cap="flat" cmpd="sng" algn="ctr">
                      <a:solidFill>
                        <a:srgbClr val="905CD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5BD0"/>
                      </a:solidFill>
                      <a:prstDash val="solid"/>
                      <a:round/>
                      <a:headEnd type="none" w="med" len="med"/>
                      <a:tailEnd type="none" w="med" len="med"/>
                    </a:lnB>
                    <a:solidFill>
                      <a:srgbClr val="F9F9F9"/>
                    </a:solidFill>
                  </a:tcPr>
                </a:tc>
                <a:extLst>
                  <a:ext uri="{0D108BD9-81ED-4DB2-BD59-A6C34878D82A}">
                    <a16:rowId xmlns:a16="http://schemas.microsoft.com/office/drawing/2014/main" val="2616881380"/>
                  </a:ext>
                </a:extLst>
              </a:tr>
            </a:tbl>
          </a:graphicData>
        </a:graphic>
      </p:graphicFrame>
    </p:spTree>
    <p:extLst>
      <p:ext uri="{BB962C8B-B14F-4D97-AF65-F5344CB8AC3E}">
        <p14:creationId xmlns:p14="http://schemas.microsoft.com/office/powerpoint/2010/main" val="1655173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014" y="1028069"/>
            <a:ext cx="4354893" cy="706964"/>
          </a:xfrm>
        </p:spPr>
        <p:txBody>
          <a:bodyPr/>
          <a:lstStyle/>
          <a:p>
            <a:r>
              <a:rPr lang="tr-TR" dirty="0" smtClean="0"/>
              <a:t>LAB – GIT, GITHUB</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31</a:t>
            </a:fld>
            <a:endParaRPr lang="en-US" noProof="0" dirty="0"/>
          </a:p>
        </p:txBody>
      </p:sp>
      <p:sp>
        <p:nvSpPr>
          <p:cNvPr id="4" name="Text Placeholder 3"/>
          <p:cNvSpPr>
            <a:spLocks noGrp="1"/>
          </p:cNvSpPr>
          <p:nvPr>
            <p:ph type="body" sz="quarter" idx="13"/>
          </p:nvPr>
        </p:nvSpPr>
        <p:spPr>
          <a:xfrm>
            <a:off x="351692" y="1621204"/>
            <a:ext cx="11605846" cy="3337658"/>
          </a:xfrm>
        </p:spPr>
        <p:txBody>
          <a:bodyPr>
            <a:normAutofit/>
          </a:bodyPr>
          <a:lstStyle/>
          <a:p>
            <a:pPr algn="l"/>
            <a:r>
              <a:rPr lang="en-US" sz="1600" dirty="0"/>
              <a:t>GitHub, </a:t>
            </a:r>
            <a:r>
              <a:rPr lang="en-US" sz="1600" dirty="0" err="1"/>
              <a:t>git</a:t>
            </a:r>
            <a:r>
              <a:rPr lang="en-US" sz="1600" dirty="0"/>
              <a:t> </a:t>
            </a:r>
            <a:r>
              <a:rPr lang="en-US" sz="1600" dirty="0" err="1"/>
              <a:t>yazılımı</a:t>
            </a:r>
            <a:r>
              <a:rPr lang="en-US" sz="1600" dirty="0"/>
              <a:t> </a:t>
            </a:r>
            <a:r>
              <a:rPr lang="en-US" sz="1600" dirty="0" err="1"/>
              <a:t>ile</a:t>
            </a:r>
            <a:r>
              <a:rPr lang="en-US" sz="1600" dirty="0"/>
              <a:t> </a:t>
            </a:r>
            <a:r>
              <a:rPr lang="en-US" sz="1600" dirty="0" err="1"/>
              <a:t>entegre</a:t>
            </a:r>
            <a:r>
              <a:rPr lang="en-US" sz="1600" dirty="0"/>
              <a:t> </a:t>
            </a:r>
            <a:r>
              <a:rPr lang="en-US" sz="1600" dirty="0" err="1"/>
              <a:t>olmuş</a:t>
            </a:r>
            <a:r>
              <a:rPr lang="en-US" sz="1600" dirty="0"/>
              <a:t> </a:t>
            </a:r>
            <a:r>
              <a:rPr lang="en-US" sz="1600" dirty="0" err="1"/>
              <a:t>bir</a:t>
            </a:r>
            <a:r>
              <a:rPr lang="en-US" sz="1600" dirty="0"/>
              <a:t> </a:t>
            </a:r>
            <a:r>
              <a:rPr lang="en-US" sz="1600" dirty="0" err="1"/>
              <a:t>depolama</a:t>
            </a:r>
            <a:r>
              <a:rPr lang="en-US" sz="1600" dirty="0"/>
              <a:t> </a:t>
            </a:r>
            <a:r>
              <a:rPr lang="en-US" sz="1600" dirty="0" err="1"/>
              <a:t>alanıdır</a:t>
            </a:r>
            <a:r>
              <a:rPr lang="en-US" sz="1600" dirty="0"/>
              <a:t>. </a:t>
            </a:r>
            <a:r>
              <a:rPr lang="en-US" sz="1600" dirty="0" err="1"/>
              <a:t>Git</a:t>
            </a:r>
            <a:r>
              <a:rPr lang="en-US" sz="1600" dirty="0"/>
              <a:t> </a:t>
            </a:r>
            <a:r>
              <a:rPr lang="en-US" sz="1600" dirty="0" err="1"/>
              <a:t>ile</a:t>
            </a:r>
            <a:r>
              <a:rPr lang="en-US" sz="1600" dirty="0"/>
              <a:t> GitHub </a:t>
            </a:r>
            <a:r>
              <a:rPr lang="en-US" sz="1600" dirty="0" err="1"/>
              <a:t>birbirine</a:t>
            </a:r>
            <a:r>
              <a:rPr lang="en-US" sz="1600" dirty="0"/>
              <a:t> </a:t>
            </a:r>
            <a:r>
              <a:rPr lang="en-US" sz="1600" dirty="0" err="1"/>
              <a:t>karıştırmayın</a:t>
            </a:r>
            <a:r>
              <a:rPr lang="en-US" sz="1600" dirty="0"/>
              <a:t> </a:t>
            </a:r>
            <a:r>
              <a:rPr lang="en-US" sz="1600" dirty="0" err="1"/>
              <a:t>lütfen</a:t>
            </a:r>
            <a:r>
              <a:rPr lang="en-US" sz="1600" dirty="0"/>
              <a:t>. </a:t>
            </a:r>
            <a:r>
              <a:rPr lang="en-US" sz="1600" dirty="0" err="1"/>
              <a:t>Git</a:t>
            </a:r>
            <a:r>
              <a:rPr lang="en-US" sz="1600" dirty="0"/>
              <a:t> </a:t>
            </a:r>
            <a:r>
              <a:rPr lang="en-US" sz="1600" dirty="0" err="1"/>
              <a:t>versiyon</a:t>
            </a:r>
            <a:r>
              <a:rPr lang="en-US" sz="1600" dirty="0"/>
              <a:t> </a:t>
            </a:r>
            <a:r>
              <a:rPr lang="en-US" sz="1600" dirty="0" err="1"/>
              <a:t>kontrol</a:t>
            </a:r>
            <a:r>
              <a:rPr lang="en-US" sz="1600" dirty="0"/>
              <a:t> </a:t>
            </a:r>
            <a:r>
              <a:rPr lang="en-US" sz="1600" dirty="0" err="1"/>
              <a:t>sistemidir</a:t>
            </a:r>
            <a:r>
              <a:rPr lang="en-US" sz="1600" dirty="0"/>
              <a:t>. </a:t>
            </a:r>
            <a:r>
              <a:rPr lang="en-US" sz="1600" dirty="0"/>
              <a:t>GitHub </a:t>
            </a:r>
            <a:r>
              <a:rPr lang="en-US" sz="1600" dirty="0" err="1"/>
              <a:t>sayesinde</a:t>
            </a:r>
            <a:r>
              <a:rPr lang="en-US" sz="1600" dirty="0"/>
              <a:t> </a:t>
            </a:r>
            <a:r>
              <a:rPr lang="en-US" sz="1600" dirty="0" err="1"/>
              <a:t>dünyanın</a:t>
            </a:r>
            <a:r>
              <a:rPr lang="en-US" sz="1600" dirty="0"/>
              <a:t> </a:t>
            </a:r>
            <a:r>
              <a:rPr lang="en-US" sz="1600" dirty="0" err="1"/>
              <a:t>çeşitli</a:t>
            </a:r>
            <a:r>
              <a:rPr lang="en-US" sz="1600" dirty="0"/>
              <a:t> </a:t>
            </a:r>
            <a:r>
              <a:rPr lang="en-US" sz="1600" dirty="0" err="1"/>
              <a:t>ülkelerinden</a:t>
            </a:r>
            <a:r>
              <a:rPr lang="en-US" sz="1600" dirty="0"/>
              <a:t>, </a:t>
            </a:r>
            <a:r>
              <a:rPr lang="en-US" sz="1600" dirty="0" err="1"/>
              <a:t>bu</a:t>
            </a:r>
            <a:r>
              <a:rPr lang="en-US" sz="1600" dirty="0"/>
              <a:t> </a:t>
            </a:r>
            <a:r>
              <a:rPr lang="en-US" sz="1600" dirty="0" err="1"/>
              <a:t>ülkelerin</a:t>
            </a:r>
            <a:r>
              <a:rPr lang="en-US" sz="1600" dirty="0"/>
              <a:t> </a:t>
            </a:r>
            <a:r>
              <a:rPr lang="en-US" sz="1600" dirty="0" err="1"/>
              <a:t>bazı</a:t>
            </a:r>
            <a:r>
              <a:rPr lang="en-US" sz="1600" dirty="0"/>
              <a:t> </a:t>
            </a:r>
            <a:r>
              <a:rPr lang="en-US" sz="1600" dirty="0" err="1"/>
              <a:t>yerlerinden</a:t>
            </a:r>
            <a:r>
              <a:rPr lang="en-US" sz="1600" dirty="0"/>
              <a:t>, </a:t>
            </a:r>
            <a:r>
              <a:rPr lang="en-US" sz="1600" dirty="0" err="1"/>
              <a:t>projenize</a:t>
            </a:r>
            <a:r>
              <a:rPr lang="en-US" sz="1600" dirty="0"/>
              <a:t> </a:t>
            </a:r>
            <a:r>
              <a:rPr lang="en-US" sz="1600" dirty="0" err="1"/>
              <a:t>farklı</a:t>
            </a:r>
            <a:r>
              <a:rPr lang="en-US" sz="1600" dirty="0"/>
              <a:t> </a:t>
            </a:r>
            <a:r>
              <a:rPr lang="en-US" sz="1600" dirty="0" err="1"/>
              <a:t>bir</a:t>
            </a:r>
            <a:r>
              <a:rPr lang="en-US" sz="1600" dirty="0"/>
              <a:t> </a:t>
            </a:r>
            <a:r>
              <a:rPr lang="en-US" sz="1600" dirty="0" err="1"/>
              <a:t>kaç</a:t>
            </a:r>
            <a:r>
              <a:rPr lang="en-US" sz="1600" dirty="0"/>
              <a:t> </a:t>
            </a:r>
            <a:r>
              <a:rPr lang="en-US" sz="1600" dirty="0" err="1"/>
              <a:t>kişi</a:t>
            </a:r>
            <a:r>
              <a:rPr lang="en-US" sz="1600" dirty="0"/>
              <a:t> </a:t>
            </a:r>
            <a:r>
              <a:rPr lang="en-US" sz="1600" dirty="0" err="1"/>
              <a:t>ekleyerek</a:t>
            </a:r>
            <a:r>
              <a:rPr lang="en-US" sz="1600" dirty="0"/>
              <a:t> </a:t>
            </a:r>
            <a:r>
              <a:rPr lang="en-US" sz="1600" dirty="0" err="1"/>
              <a:t>takım</a:t>
            </a:r>
            <a:r>
              <a:rPr lang="en-US" sz="1600" dirty="0"/>
              <a:t> </a:t>
            </a:r>
            <a:r>
              <a:rPr lang="en-US" sz="1600" dirty="0" err="1"/>
              <a:t>çalışması</a:t>
            </a:r>
            <a:r>
              <a:rPr lang="en-US" sz="1600" dirty="0"/>
              <a:t> </a:t>
            </a:r>
            <a:r>
              <a:rPr lang="en-US" sz="1600" dirty="0" err="1"/>
              <a:t>yapabilirsiniz</a:t>
            </a:r>
            <a:r>
              <a:rPr lang="en-US" sz="1600" dirty="0"/>
              <a:t>.</a:t>
            </a:r>
            <a:r>
              <a:rPr lang="en-US" sz="1600" dirty="0"/>
              <a:t> </a:t>
            </a:r>
            <a:r>
              <a:rPr lang="en-US" sz="1600" dirty="0" err="1"/>
              <a:t>Ayrıca</a:t>
            </a:r>
            <a:r>
              <a:rPr lang="en-US" sz="1600" dirty="0"/>
              <a:t>, GitHub </a:t>
            </a:r>
            <a:r>
              <a:rPr lang="en-US" sz="1600" dirty="0" err="1"/>
              <a:t>ile</a:t>
            </a:r>
            <a:r>
              <a:rPr lang="en-US" sz="1600" dirty="0"/>
              <a:t> </a:t>
            </a:r>
            <a:r>
              <a:rPr lang="en-US" sz="1600" dirty="0" err="1"/>
              <a:t>dünya</a:t>
            </a:r>
            <a:r>
              <a:rPr lang="en-US" sz="1600" dirty="0"/>
              <a:t> </a:t>
            </a:r>
            <a:r>
              <a:rPr lang="en-US" sz="1600" dirty="0" err="1"/>
              <a:t>üzerinde</a:t>
            </a:r>
            <a:r>
              <a:rPr lang="en-US" sz="1600" dirty="0"/>
              <a:t> </a:t>
            </a:r>
            <a:r>
              <a:rPr lang="en-US" sz="1600" dirty="0" err="1"/>
              <a:t>projenizin</a:t>
            </a:r>
            <a:r>
              <a:rPr lang="en-US" sz="1600" dirty="0"/>
              <a:t> </a:t>
            </a:r>
            <a:r>
              <a:rPr lang="en-US" sz="1600" dirty="0" err="1"/>
              <a:t>herkes</a:t>
            </a:r>
            <a:r>
              <a:rPr lang="en-US" sz="1600" dirty="0"/>
              <a:t> </a:t>
            </a:r>
            <a:r>
              <a:rPr lang="en-US" sz="1600" dirty="0" err="1"/>
              <a:t>tarafından</a:t>
            </a:r>
            <a:r>
              <a:rPr lang="en-US" sz="1600" dirty="0"/>
              <a:t> </a:t>
            </a:r>
            <a:r>
              <a:rPr lang="en-US" sz="1600" dirty="0" err="1"/>
              <a:t>görülmesini</a:t>
            </a:r>
            <a:r>
              <a:rPr lang="en-US" sz="1600" dirty="0"/>
              <a:t>, </a:t>
            </a:r>
            <a:r>
              <a:rPr lang="en-US" sz="1600" dirty="0" err="1"/>
              <a:t>değerlendirilmesi</a:t>
            </a:r>
            <a:r>
              <a:rPr lang="en-US" sz="1600" dirty="0"/>
              <a:t> </a:t>
            </a:r>
            <a:r>
              <a:rPr lang="en-US" sz="1600" dirty="0" err="1"/>
              <a:t>sağlayabilirsiniz</a:t>
            </a:r>
            <a:r>
              <a:rPr lang="en-US" sz="1600" dirty="0"/>
              <a:t>. GitHub </a:t>
            </a:r>
            <a:r>
              <a:rPr lang="en-US" sz="1600" dirty="0" err="1"/>
              <a:t>üzerinde</a:t>
            </a:r>
            <a:r>
              <a:rPr lang="en-US" sz="1600" dirty="0"/>
              <a:t> </a:t>
            </a:r>
            <a:r>
              <a:rPr lang="en-US" sz="1600" dirty="0" err="1"/>
              <a:t>paylaşılan</a:t>
            </a:r>
            <a:r>
              <a:rPr lang="en-US" sz="1600" dirty="0"/>
              <a:t> </a:t>
            </a:r>
            <a:r>
              <a:rPr lang="en-US" sz="1600" dirty="0" err="1"/>
              <a:t>kodlar</a:t>
            </a:r>
            <a:r>
              <a:rPr lang="en-US" sz="1600" dirty="0"/>
              <a:t> </a:t>
            </a:r>
            <a:r>
              <a:rPr lang="en-US" sz="1600" dirty="0" err="1"/>
              <a:t>ile</a:t>
            </a:r>
            <a:r>
              <a:rPr lang="en-US" sz="1600" dirty="0"/>
              <a:t> </a:t>
            </a:r>
            <a:r>
              <a:rPr lang="en-US" sz="1600" dirty="0" err="1"/>
              <a:t>kendinizi</a:t>
            </a:r>
            <a:r>
              <a:rPr lang="en-US" sz="1600" dirty="0"/>
              <a:t> </a:t>
            </a:r>
            <a:r>
              <a:rPr lang="en-US" sz="1600" dirty="0" err="1"/>
              <a:t>geliştirebilirsiniz</a:t>
            </a:r>
            <a:r>
              <a:rPr lang="en-US" sz="1600" dirty="0" smtClean="0"/>
              <a:t>.</a:t>
            </a:r>
            <a:endParaRPr lang="tr-TR" sz="1600" dirty="0" smtClean="0"/>
          </a:p>
          <a:p>
            <a:pPr algn="l"/>
            <a:r>
              <a:rPr lang="tr-TR" sz="1600" dirty="0" smtClean="0"/>
              <a:t>- Bilgisayarlarınıza Git </a:t>
            </a:r>
            <a:r>
              <a:rPr lang="tr-TR" sz="1600" dirty="0" err="1" smtClean="0"/>
              <a:t>bash</a:t>
            </a:r>
            <a:r>
              <a:rPr lang="tr-TR" sz="1600" dirty="0" smtClean="0"/>
              <a:t> indirip kurunuz, kurulu ise Git </a:t>
            </a:r>
            <a:r>
              <a:rPr lang="tr-TR" sz="1600" dirty="0" err="1" smtClean="0"/>
              <a:t>bash</a:t>
            </a:r>
            <a:r>
              <a:rPr lang="tr-TR" sz="1600" dirty="0" smtClean="0"/>
              <a:t> ekranını açınız.</a:t>
            </a:r>
          </a:p>
        </p:txBody>
      </p:sp>
    </p:spTree>
    <p:extLst>
      <p:ext uri="{BB962C8B-B14F-4D97-AF65-F5344CB8AC3E}">
        <p14:creationId xmlns:p14="http://schemas.microsoft.com/office/powerpoint/2010/main" val="1829494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031" y="949325"/>
            <a:ext cx="10656277" cy="706964"/>
          </a:xfrm>
        </p:spPr>
        <p:txBody>
          <a:bodyPr/>
          <a:lstStyle/>
          <a:p>
            <a:r>
              <a:rPr lang="tr-TR" dirty="0" smtClean="0"/>
              <a:t>Remote repoya proje gönderme</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32</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3048000" y="2181591"/>
            <a:ext cx="6096000" cy="4581525"/>
          </a:xfrm>
          <a:prstGeom prst="rect">
            <a:avLst/>
          </a:prstGeom>
        </p:spPr>
      </p:pic>
    </p:spTree>
    <p:extLst>
      <p:ext uri="{BB962C8B-B14F-4D97-AF65-F5344CB8AC3E}">
        <p14:creationId xmlns:p14="http://schemas.microsoft.com/office/powerpoint/2010/main" val="384451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199" y="891607"/>
            <a:ext cx="8761413" cy="706964"/>
          </a:xfrm>
        </p:spPr>
        <p:txBody>
          <a:bodyPr/>
          <a:lstStyle/>
          <a:p>
            <a:r>
              <a:rPr lang="tr-TR" dirty="0" smtClean="0"/>
              <a:t>Remote </a:t>
            </a:r>
            <a:r>
              <a:rPr lang="tr-TR" dirty="0" err="1" smtClean="0"/>
              <a:t>repo’yu</a:t>
            </a:r>
            <a:r>
              <a:rPr lang="tr-TR" dirty="0" smtClean="0"/>
              <a:t> lokal </a:t>
            </a:r>
            <a:r>
              <a:rPr lang="tr-TR" dirty="0" err="1" smtClean="0"/>
              <a:t>pc’ye</a:t>
            </a:r>
            <a:r>
              <a:rPr lang="tr-TR" dirty="0" smtClean="0"/>
              <a:t> alma</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33</a:t>
            </a:fld>
            <a:endParaRPr lang="en-US" noProof="0" dirty="0"/>
          </a:p>
        </p:txBody>
      </p:sp>
      <p:pic>
        <p:nvPicPr>
          <p:cNvPr id="5" name="Picture 4"/>
          <p:cNvPicPr>
            <a:picLocks noChangeAspect="1"/>
          </p:cNvPicPr>
          <p:nvPr/>
        </p:nvPicPr>
        <p:blipFill>
          <a:blip r:embed="rId3"/>
          <a:stretch>
            <a:fillRect/>
          </a:stretch>
        </p:blipFill>
        <p:spPr>
          <a:xfrm>
            <a:off x="2356338" y="2977662"/>
            <a:ext cx="7196268" cy="2632481"/>
          </a:xfrm>
          <a:prstGeom prst="rect">
            <a:avLst/>
          </a:prstGeom>
        </p:spPr>
      </p:pic>
    </p:spTree>
    <p:extLst>
      <p:ext uri="{BB962C8B-B14F-4D97-AF65-F5344CB8AC3E}">
        <p14:creationId xmlns:p14="http://schemas.microsoft.com/office/powerpoint/2010/main" val="705514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0226" y="926776"/>
            <a:ext cx="8761413" cy="706964"/>
          </a:xfrm>
        </p:spPr>
        <p:txBody>
          <a:bodyPr/>
          <a:lstStyle/>
          <a:p>
            <a:r>
              <a:rPr lang="tr-TR" dirty="0" smtClean="0"/>
              <a:t>Lokaldeki değişikliği </a:t>
            </a:r>
            <a:r>
              <a:rPr lang="tr-TR" dirty="0" err="1" smtClean="0"/>
              <a:t>commitleme</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34</a:t>
            </a:fld>
            <a:endParaRPr lang="en-US" noProof="0" dirty="0"/>
          </a:p>
        </p:txBody>
      </p:sp>
      <p:pic>
        <p:nvPicPr>
          <p:cNvPr id="5" name="Picture 4"/>
          <p:cNvPicPr>
            <a:picLocks noChangeAspect="1"/>
          </p:cNvPicPr>
          <p:nvPr/>
        </p:nvPicPr>
        <p:blipFill>
          <a:blip r:embed="rId2"/>
          <a:stretch>
            <a:fillRect/>
          </a:stretch>
        </p:blipFill>
        <p:spPr>
          <a:xfrm>
            <a:off x="3088297" y="2480206"/>
            <a:ext cx="6454287" cy="4051745"/>
          </a:xfrm>
          <a:prstGeom prst="rect">
            <a:avLst/>
          </a:prstGeom>
        </p:spPr>
      </p:pic>
    </p:spTree>
    <p:extLst>
      <p:ext uri="{BB962C8B-B14F-4D97-AF65-F5344CB8AC3E}">
        <p14:creationId xmlns:p14="http://schemas.microsoft.com/office/powerpoint/2010/main" val="53901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638" y="903330"/>
            <a:ext cx="5430485" cy="706964"/>
          </a:xfrm>
        </p:spPr>
        <p:txBody>
          <a:bodyPr/>
          <a:lstStyle/>
          <a:p>
            <a:r>
              <a:rPr lang="tr-TR" dirty="0" smtClean="0"/>
              <a:t>Yazılım nedir?</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4</a:t>
            </a:fld>
            <a:endParaRPr lang="en-US" noProof="0" dirty="0"/>
          </a:p>
        </p:txBody>
      </p:sp>
      <p:sp>
        <p:nvSpPr>
          <p:cNvPr id="4" name="Text Placeholder 3"/>
          <p:cNvSpPr>
            <a:spLocks noGrp="1"/>
          </p:cNvSpPr>
          <p:nvPr>
            <p:ph type="body" sz="quarter" idx="13"/>
          </p:nvPr>
        </p:nvSpPr>
        <p:spPr>
          <a:xfrm>
            <a:off x="838026" y="1610294"/>
            <a:ext cx="8663700" cy="3477682"/>
          </a:xfrm>
        </p:spPr>
        <p:txBody>
          <a:bodyPr>
            <a:normAutofit/>
          </a:bodyPr>
          <a:lstStyle/>
          <a:p>
            <a:pPr marL="0" lvl="1"/>
            <a:r>
              <a:rPr lang="en-US" dirty="0" err="1"/>
              <a:t>Yazılım</a:t>
            </a:r>
            <a:r>
              <a:rPr lang="en-US" dirty="0"/>
              <a:t>(software), </a:t>
            </a:r>
            <a:r>
              <a:rPr lang="en-US" dirty="0" err="1"/>
              <a:t>bilgisayar</a:t>
            </a:r>
            <a:r>
              <a:rPr lang="en-US" dirty="0"/>
              <a:t> </a:t>
            </a:r>
            <a:r>
              <a:rPr lang="en-US" dirty="0" err="1"/>
              <a:t>için</a:t>
            </a:r>
            <a:r>
              <a:rPr lang="en-US" dirty="0"/>
              <a:t> </a:t>
            </a:r>
            <a:r>
              <a:rPr lang="en-US" dirty="0" err="1"/>
              <a:t>belirli</a:t>
            </a:r>
            <a:r>
              <a:rPr lang="en-US" dirty="0"/>
              <a:t> </a:t>
            </a:r>
            <a:r>
              <a:rPr lang="en-US" dirty="0" err="1"/>
              <a:t>bir</a:t>
            </a:r>
            <a:r>
              <a:rPr lang="en-US" dirty="0"/>
              <a:t> </a:t>
            </a:r>
            <a:r>
              <a:rPr lang="en-US" dirty="0" err="1"/>
              <a:t>görevi</a:t>
            </a:r>
            <a:r>
              <a:rPr lang="en-US" dirty="0"/>
              <a:t> </a:t>
            </a:r>
            <a:r>
              <a:rPr lang="en-US" dirty="0" err="1"/>
              <a:t>gerçekleştiren</a:t>
            </a:r>
            <a:r>
              <a:rPr lang="en-US" dirty="0"/>
              <a:t> </a:t>
            </a:r>
            <a:r>
              <a:rPr lang="en-US" dirty="0" err="1"/>
              <a:t>bir</a:t>
            </a:r>
            <a:r>
              <a:rPr lang="en-US" dirty="0"/>
              <a:t> </a:t>
            </a:r>
            <a:r>
              <a:rPr lang="en-US" dirty="0" err="1"/>
              <a:t>dizi</a:t>
            </a:r>
            <a:r>
              <a:rPr lang="en-US" dirty="0"/>
              <a:t> </a:t>
            </a:r>
            <a:r>
              <a:rPr lang="en-US" dirty="0" err="1"/>
              <a:t>talimattır</a:t>
            </a:r>
            <a:r>
              <a:rPr lang="en-US" dirty="0"/>
              <a:t>. </a:t>
            </a:r>
            <a:r>
              <a:rPr lang="en-US" dirty="0" err="1"/>
              <a:t>Yazılım</a:t>
            </a:r>
            <a:r>
              <a:rPr lang="en-US" dirty="0"/>
              <a:t> </a:t>
            </a:r>
            <a:r>
              <a:rPr lang="en-US" dirty="0" err="1"/>
              <a:t>iki</a:t>
            </a:r>
            <a:r>
              <a:rPr lang="en-US" dirty="0"/>
              <a:t> </a:t>
            </a:r>
            <a:r>
              <a:rPr lang="en-US" dirty="0" err="1"/>
              <a:t>ayrı</a:t>
            </a:r>
            <a:r>
              <a:rPr lang="en-US" dirty="0"/>
              <a:t> </a:t>
            </a:r>
            <a:r>
              <a:rPr lang="en-US" dirty="0" err="1"/>
              <a:t>kategoriye</a:t>
            </a:r>
            <a:r>
              <a:rPr lang="en-US" dirty="0"/>
              <a:t> </a:t>
            </a:r>
            <a:r>
              <a:rPr lang="en-US" dirty="0" err="1"/>
              <a:t>ayrılır</a:t>
            </a:r>
            <a:r>
              <a:rPr lang="en-US" dirty="0"/>
              <a:t>. </a:t>
            </a:r>
            <a:r>
              <a:rPr lang="en-US" dirty="0" err="1"/>
              <a:t>Bunlar</a:t>
            </a:r>
            <a:r>
              <a:rPr lang="en-US" dirty="0"/>
              <a:t>; </a:t>
            </a:r>
            <a:endParaRPr lang="tr-TR" dirty="0" smtClean="0"/>
          </a:p>
          <a:p>
            <a:pPr marL="0" lvl="1"/>
            <a:r>
              <a:rPr lang="en-US" b="1" dirty="0" err="1" smtClean="0"/>
              <a:t>Sistem</a:t>
            </a:r>
            <a:r>
              <a:rPr lang="en-US" b="1" dirty="0" smtClean="0"/>
              <a:t> </a:t>
            </a:r>
            <a:r>
              <a:rPr lang="en-US" b="1" dirty="0" err="1"/>
              <a:t>Yazılımı</a:t>
            </a:r>
            <a:r>
              <a:rPr lang="en-US" b="1" dirty="0"/>
              <a:t> </a:t>
            </a:r>
            <a:r>
              <a:rPr lang="en-US" dirty="0"/>
              <a:t>(System Software) </a:t>
            </a:r>
            <a:endParaRPr lang="tr-TR" dirty="0"/>
          </a:p>
          <a:p>
            <a:pPr marL="0" lvl="1"/>
            <a:r>
              <a:rPr lang="en-US" b="1" dirty="0" err="1" smtClean="0"/>
              <a:t>Uygulama</a:t>
            </a:r>
            <a:r>
              <a:rPr lang="en-US" b="1" dirty="0" smtClean="0"/>
              <a:t> </a:t>
            </a:r>
            <a:r>
              <a:rPr lang="en-US" b="1" dirty="0" err="1"/>
              <a:t>Yazılımıdır</a:t>
            </a:r>
            <a:r>
              <a:rPr lang="en-US" dirty="0"/>
              <a:t> (Application Software</a:t>
            </a:r>
            <a:r>
              <a:rPr lang="en-US" dirty="0" smtClean="0"/>
              <a:t>).</a:t>
            </a:r>
            <a:endParaRPr lang="en-US" dirty="0"/>
          </a:p>
        </p:txBody>
      </p:sp>
      <p:pic>
        <p:nvPicPr>
          <p:cNvPr id="5" name="Picture 4"/>
          <p:cNvPicPr>
            <a:picLocks noChangeAspect="1"/>
          </p:cNvPicPr>
          <p:nvPr/>
        </p:nvPicPr>
        <p:blipFill>
          <a:blip r:embed="rId3"/>
          <a:stretch>
            <a:fillRect/>
          </a:stretch>
        </p:blipFill>
        <p:spPr>
          <a:xfrm>
            <a:off x="5451230" y="3540163"/>
            <a:ext cx="6515100" cy="3095625"/>
          </a:xfrm>
          <a:prstGeom prst="rect">
            <a:avLst/>
          </a:prstGeom>
        </p:spPr>
      </p:pic>
    </p:spTree>
    <p:extLst>
      <p:ext uri="{BB962C8B-B14F-4D97-AF65-F5344CB8AC3E}">
        <p14:creationId xmlns:p14="http://schemas.microsoft.com/office/powerpoint/2010/main" val="1223223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107" y="879884"/>
            <a:ext cx="5656156" cy="706964"/>
          </a:xfrm>
        </p:spPr>
        <p:txBody>
          <a:bodyPr/>
          <a:lstStyle/>
          <a:p>
            <a:r>
              <a:rPr lang="tr-TR" dirty="0" smtClean="0"/>
              <a:t>Yazılım Geliştirme Süreci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5</a:t>
            </a:fld>
            <a:endParaRPr lang="en-US" noProof="0" dirty="0"/>
          </a:p>
        </p:txBody>
      </p:sp>
      <p:sp>
        <p:nvSpPr>
          <p:cNvPr id="4" name="Text Placeholder 3"/>
          <p:cNvSpPr>
            <a:spLocks noGrp="1"/>
          </p:cNvSpPr>
          <p:nvPr>
            <p:ph type="body" sz="quarter" idx="13"/>
          </p:nvPr>
        </p:nvSpPr>
        <p:spPr>
          <a:xfrm>
            <a:off x="1764149" y="2406650"/>
            <a:ext cx="9572065" cy="3477682"/>
          </a:xfrm>
        </p:spPr>
        <p:txBody>
          <a:bodyPr>
            <a:normAutofit fontScale="25000" lnSpcReduction="20000"/>
          </a:bodyPr>
          <a:lstStyle/>
          <a:p>
            <a:pPr algn="l"/>
            <a:r>
              <a:rPr lang="en-US" sz="7200" b="1" dirty="0" err="1"/>
              <a:t>İhtiyaç</a:t>
            </a:r>
            <a:r>
              <a:rPr lang="en-US" sz="7200" b="1" dirty="0"/>
              <a:t> ve </a:t>
            </a:r>
            <a:r>
              <a:rPr lang="en-US" sz="7200" b="1" dirty="0" err="1"/>
              <a:t>Proje</a:t>
            </a:r>
            <a:r>
              <a:rPr lang="en-US" sz="7200" b="1" dirty="0"/>
              <a:t> </a:t>
            </a:r>
            <a:r>
              <a:rPr lang="en-US" sz="7200" b="1" dirty="0" err="1"/>
              <a:t>Analizi</a:t>
            </a:r>
            <a:endParaRPr lang="en-US" sz="7200" dirty="0"/>
          </a:p>
          <a:p>
            <a:pPr algn="l"/>
            <a:r>
              <a:rPr lang="en-US" sz="7200" dirty="0" err="1"/>
              <a:t>Yazılım</a:t>
            </a:r>
            <a:r>
              <a:rPr lang="en-US" sz="7200" dirty="0"/>
              <a:t> </a:t>
            </a:r>
            <a:r>
              <a:rPr lang="en-US" sz="7200" dirty="0" err="1"/>
              <a:t>projesinin</a:t>
            </a:r>
            <a:r>
              <a:rPr lang="en-US" sz="7200" dirty="0"/>
              <a:t> ilk </a:t>
            </a:r>
            <a:r>
              <a:rPr lang="en-US" sz="7200" dirty="0" err="1"/>
              <a:t>etabında</a:t>
            </a:r>
            <a:r>
              <a:rPr lang="en-US" sz="7200" dirty="0"/>
              <a:t> </a:t>
            </a:r>
            <a:r>
              <a:rPr lang="en-US" sz="7200" dirty="0" err="1"/>
              <a:t>projenin</a:t>
            </a:r>
            <a:r>
              <a:rPr lang="en-US" sz="7200" dirty="0"/>
              <a:t> </a:t>
            </a:r>
            <a:r>
              <a:rPr lang="en-US" sz="7200" dirty="0" err="1"/>
              <a:t>ihtiyaç</a:t>
            </a:r>
            <a:r>
              <a:rPr lang="en-US" sz="7200" dirty="0"/>
              <a:t> </a:t>
            </a:r>
            <a:r>
              <a:rPr lang="en-US" sz="7200" dirty="0" err="1"/>
              <a:t>duyduğu</a:t>
            </a:r>
            <a:r>
              <a:rPr lang="en-US" sz="7200" dirty="0"/>
              <a:t> </a:t>
            </a:r>
            <a:r>
              <a:rPr lang="en-US" sz="7200" dirty="0" err="1"/>
              <a:t>ana</a:t>
            </a:r>
            <a:r>
              <a:rPr lang="en-US" sz="7200" dirty="0"/>
              <a:t> </a:t>
            </a:r>
            <a:r>
              <a:rPr lang="en-US" sz="7200" dirty="0" err="1"/>
              <a:t>modüller</a:t>
            </a:r>
            <a:r>
              <a:rPr lang="en-US" sz="7200" dirty="0"/>
              <a:t> </a:t>
            </a:r>
            <a:r>
              <a:rPr lang="en-US" sz="7200" dirty="0" err="1"/>
              <a:t>analiz</a:t>
            </a:r>
            <a:r>
              <a:rPr lang="en-US" sz="7200" dirty="0"/>
              <a:t> </a:t>
            </a:r>
            <a:r>
              <a:rPr lang="en-US" sz="7200" dirty="0" err="1"/>
              <a:t>edilmeli</a:t>
            </a:r>
            <a:r>
              <a:rPr lang="en-US" sz="7200" dirty="0"/>
              <a:t>, (software requirements specification) </a:t>
            </a:r>
            <a:r>
              <a:rPr lang="en-US" sz="7200" dirty="0" err="1"/>
              <a:t>proje</a:t>
            </a:r>
            <a:r>
              <a:rPr lang="en-US" sz="7200" dirty="0"/>
              <a:t> </a:t>
            </a:r>
            <a:r>
              <a:rPr lang="en-US" sz="7200" dirty="0" err="1"/>
              <a:t>amaçları</a:t>
            </a:r>
            <a:r>
              <a:rPr lang="en-US" sz="7200" dirty="0"/>
              <a:t> ve </a:t>
            </a:r>
            <a:r>
              <a:rPr lang="en-US" sz="7200" dirty="0" err="1"/>
              <a:t>hedefleri</a:t>
            </a:r>
            <a:r>
              <a:rPr lang="en-US" sz="7200" dirty="0"/>
              <a:t> </a:t>
            </a:r>
            <a:r>
              <a:rPr lang="en-US" sz="7200" dirty="0" err="1"/>
              <a:t>detaylandırılmalıdır</a:t>
            </a:r>
            <a:r>
              <a:rPr lang="en-US" sz="7200" dirty="0"/>
              <a:t>.</a:t>
            </a:r>
          </a:p>
          <a:p>
            <a:pPr algn="l"/>
            <a:r>
              <a:rPr lang="en-US" sz="7200" dirty="0" err="1"/>
              <a:t>Proje</a:t>
            </a:r>
            <a:r>
              <a:rPr lang="en-US" sz="7200" dirty="0"/>
              <a:t> </a:t>
            </a:r>
            <a:r>
              <a:rPr lang="en-US" sz="7200" dirty="0" err="1"/>
              <a:t>varsayımları</a:t>
            </a:r>
            <a:r>
              <a:rPr lang="en-US" sz="7200" dirty="0"/>
              <a:t> </a:t>
            </a:r>
            <a:r>
              <a:rPr lang="en-US" sz="7200" dirty="0" err="1"/>
              <a:t>göz</a:t>
            </a:r>
            <a:r>
              <a:rPr lang="en-US" sz="7200" dirty="0"/>
              <a:t> </a:t>
            </a:r>
            <a:r>
              <a:rPr lang="en-US" sz="7200" dirty="0" err="1"/>
              <a:t>önüne</a:t>
            </a:r>
            <a:r>
              <a:rPr lang="en-US" sz="7200" dirty="0"/>
              <a:t> </a:t>
            </a:r>
            <a:r>
              <a:rPr lang="en-US" sz="7200" dirty="0" err="1"/>
              <a:t>alınmalı</a:t>
            </a:r>
            <a:r>
              <a:rPr lang="en-US" sz="7200" dirty="0"/>
              <a:t> </a:t>
            </a:r>
            <a:r>
              <a:rPr lang="en-US" sz="7200" dirty="0" err="1"/>
              <a:t>kullanıcıya</a:t>
            </a:r>
            <a:r>
              <a:rPr lang="en-US" sz="7200" dirty="0"/>
              <a:t> </a:t>
            </a:r>
            <a:r>
              <a:rPr lang="en-US" sz="7200" dirty="0" err="1"/>
              <a:t>yönelik</a:t>
            </a:r>
            <a:r>
              <a:rPr lang="en-US" sz="7200" dirty="0"/>
              <a:t> </a:t>
            </a:r>
            <a:r>
              <a:rPr lang="en-US" sz="7200" dirty="0" err="1"/>
              <a:t>faydaları</a:t>
            </a:r>
            <a:r>
              <a:rPr lang="en-US" sz="7200" dirty="0"/>
              <a:t> </a:t>
            </a:r>
            <a:r>
              <a:rPr lang="en-US" sz="7200" dirty="0" err="1"/>
              <a:t>değerlendirilmelidir</a:t>
            </a:r>
            <a:r>
              <a:rPr lang="en-US" sz="7200" dirty="0"/>
              <a:t>.</a:t>
            </a:r>
          </a:p>
          <a:p>
            <a:pPr algn="l"/>
            <a:r>
              <a:rPr lang="en-US" sz="7200" dirty="0" err="1"/>
              <a:t>Projede</a:t>
            </a:r>
            <a:r>
              <a:rPr lang="en-US" sz="7200" dirty="0"/>
              <a:t> zaman </a:t>
            </a:r>
            <a:r>
              <a:rPr lang="en-US" sz="7200" dirty="0" err="1"/>
              <a:t>kaybı</a:t>
            </a:r>
            <a:r>
              <a:rPr lang="en-US" sz="7200" dirty="0"/>
              <a:t> </a:t>
            </a:r>
            <a:r>
              <a:rPr lang="en-US" sz="7200" dirty="0" err="1"/>
              <a:t>yaratacak</a:t>
            </a:r>
            <a:r>
              <a:rPr lang="en-US" sz="7200" dirty="0"/>
              <a:t> </a:t>
            </a:r>
            <a:r>
              <a:rPr lang="en-US" sz="7200" dirty="0" err="1"/>
              <a:t>önemsiz</a:t>
            </a:r>
            <a:r>
              <a:rPr lang="en-US" sz="7200" dirty="0"/>
              <a:t> </a:t>
            </a:r>
            <a:r>
              <a:rPr lang="en-US" sz="7200" dirty="0" err="1"/>
              <a:t>veya</a:t>
            </a:r>
            <a:r>
              <a:rPr lang="en-US" sz="7200" dirty="0"/>
              <a:t> </a:t>
            </a:r>
            <a:r>
              <a:rPr lang="en-US" sz="7200" dirty="0" err="1"/>
              <a:t>etkisiz</a:t>
            </a:r>
            <a:r>
              <a:rPr lang="en-US" sz="7200" dirty="0"/>
              <a:t> </a:t>
            </a:r>
            <a:r>
              <a:rPr lang="en-US" sz="7200" dirty="0" err="1"/>
              <a:t>özellikler</a:t>
            </a:r>
            <a:r>
              <a:rPr lang="en-US" sz="7200" dirty="0"/>
              <a:t> </a:t>
            </a:r>
            <a:r>
              <a:rPr lang="en-US" sz="7200" dirty="0" err="1"/>
              <a:t>bir</a:t>
            </a:r>
            <a:r>
              <a:rPr lang="en-US" sz="7200" dirty="0"/>
              <a:t> </a:t>
            </a:r>
            <a:r>
              <a:rPr lang="en-US" sz="7200" dirty="0" err="1"/>
              <a:t>sonraki</a:t>
            </a:r>
            <a:r>
              <a:rPr lang="en-US" sz="7200" dirty="0"/>
              <a:t> </a:t>
            </a:r>
            <a:r>
              <a:rPr lang="en-US" sz="7200" dirty="0" err="1"/>
              <a:t>faza</a:t>
            </a:r>
            <a:r>
              <a:rPr lang="en-US" sz="7200" dirty="0"/>
              <a:t> </a:t>
            </a:r>
            <a:r>
              <a:rPr lang="en-US" sz="7200" dirty="0" err="1"/>
              <a:t>aktarılabilmelidir</a:t>
            </a:r>
            <a:r>
              <a:rPr lang="en-US" sz="7200" dirty="0"/>
              <a:t>. Bu </a:t>
            </a:r>
            <a:r>
              <a:rPr lang="en-US" sz="7200" dirty="0" err="1"/>
              <a:t>sayede</a:t>
            </a:r>
            <a:r>
              <a:rPr lang="en-US" sz="7200" dirty="0"/>
              <a:t> </a:t>
            </a:r>
            <a:r>
              <a:rPr lang="en-US" sz="7200" dirty="0" err="1"/>
              <a:t>proje</a:t>
            </a:r>
            <a:r>
              <a:rPr lang="en-US" sz="7200" dirty="0"/>
              <a:t> </a:t>
            </a:r>
            <a:r>
              <a:rPr lang="en-US" sz="7200" dirty="0" err="1"/>
              <a:t>sürecinizi</a:t>
            </a:r>
            <a:r>
              <a:rPr lang="en-US" sz="7200" dirty="0"/>
              <a:t> </a:t>
            </a:r>
            <a:r>
              <a:rPr lang="en-US" sz="7200" dirty="0" err="1"/>
              <a:t>uzatmadan</a:t>
            </a:r>
            <a:r>
              <a:rPr lang="en-US" sz="7200" dirty="0"/>
              <a:t> </a:t>
            </a:r>
            <a:r>
              <a:rPr lang="en-US" sz="7200" dirty="0" err="1"/>
              <a:t>tamamlanmış</a:t>
            </a:r>
            <a:r>
              <a:rPr lang="en-US" sz="7200" dirty="0"/>
              <a:t> </a:t>
            </a:r>
            <a:r>
              <a:rPr lang="en-US" sz="7200" dirty="0" err="1"/>
              <a:t>olacak</a:t>
            </a:r>
            <a:r>
              <a:rPr lang="en-US" sz="7200" dirty="0"/>
              <a:t> ve </a:t>
            </a:r>
            <a:r>
              <a:rPr lang="en-US" sz="7200" dirty="0" err="1"/>
              <a:t>bu</a:t>
            </a:r>
            <a:r>
              <a:rPr lang="en-US" sz="7200" dirty="0"/>
              <a:t> </a:t>
            </a:r>
            <a:r>
              <a:rPr lang="en-US" sz="7200" dirty="0" err="1"/>
              <a:t>özelliklerin</a:t>
            </a:r>
            <a:r>
              <a:rPr lang="en-US" sz="7200" dirty="0"/>
              <a:t> </a:t>
            </a:r>
            <a:r>
              <a:rPr lang="en-US" sz="7200" dirty="0" err="1"/>
              <a:t>gerekli</a:t>
            </a:r>
            <a:r>
              <a:rPr lang="en-US" sz="7200" dirty="0"/>
              <a:t> </a:t>
            </a:r>
            <a:r>
              <a:rPr lang="en-US" sz="7200" dirty="0" err="1"/>
              <a:t>olup</a:t>
            </a:r>
            <a:r>
              <a:rPr lang="en-US" sz="7200" dirty="0"/>
              <a:t> </a:t>
            </a:r>
            <a:r>
              <a:rPr lang="en-US" sz="7200" dirty="0" err="1"/>
              <a:t>olmadığı</a:t>
            </a:r>
            <a:r>
              <a:rPr lang="en-US" sz="7200" dirty="0"/>
              <a:t> </a:t>
            </a:r>
            <a:r>
              <a:rPr lang="en-US" sz="7200" dirty="0" err="1"/>
              <a:t>tekrar</a:t>
            </a:r>
            <a:r>
              <a:rPr lang="en-US" sz="7200" dirty="0"/>
              <a:t> </a:t>
            </a:r>
            <a:r>
              <a:rPr lang="en-US" sz="7200" dirty="0" err="1"/>
              <a:t>analiz</a:t>
            </a:r>
            <a:r>
              <a:rPr lang="en-US" sz="7200" dirty="0"/>
              <a:t> </a:t>
            </a:r>
            <a:r>
              <a:rPr lang="en-US" sz="7200" dirty="0" err="1"/>
              <a:t>edilebilecektir</a:t>
            </a:r>
            <a:r>
              <a:rPr lang="en-US" sz="7200" dirty="0"/>
              <a:t>.</a:t>
            </a:r>
          </a:p>
          <a:p>
            <a:pPr algn="l"/>
            <a:r>
              <a:rPr lang="en-US" sz="7200" dirty="0" err="1"/>
              <a:t>Kullanılacak</a:t>
            </a:r>
            <a:r>
              <a:rPr lang="en-US" sz="7200" dirty="0"/>
              <a:t> </a:t>
            </a:r>
            <a:r>
              <a:rPr lang="en-US" sz="7200" dirty="0" err="1"/>
              <a:t>en</a:t>
            </a:r>
            <a:r>
              <a:rPr lang="en-US" sz="7200" dirty="0"/>
              <a:t> </a:t>
            </a:r>
            <a:r>
              <a:rPr lang="en-US" sz="7200" dirty="0" err="1"/>
              <a:t>doğru</a:t>
            </a:r>
            <a:r>
              <a:rPr lang="en-US" sz="7200" dirty="0"/>
              <a:t> </a:t>
            </a:r>
            <a:r>
              <a:rPr lang="en-US" sz="7200" dirty="0" err="1"/>
              <a:t>yazılım</a:t>
            </a:r>
            <a:r>
              <a:rPr lang="en-US" sz="7200" dirty="0"/>
              <a:t> </a:t>
            </a:r>
            <a:r>
              <a:rPr lang="en-US" sz="7200" dirty="0" err="1"/>
              <a:t>dili</a:t>
            </a:r>
            <a:r>
              <a:rPr lang="en-US" sz="7200" dirty="0"/>
              <a:t>, </a:t>
            </a:r>
            <a:r>
              <a:rPr lang="en-US" sz="7200" dirty="0" err="1"/>
              <a:t>yazılım</a:t>
            </a:r>
            <a:r>
              <a:rPr lang="en-US" sz="7200" dirty="0"/>
              <a:t> </a:t>
            </a:r>
            <a:r>
              <a:rPr lang="en-US" sz="7200" dirty="0" err="1"/>
              <a:t>mimarisi</a:t>
            </a:r>
            <a:r>
              <a:rPr lang="en-US" sz="7200" dirty="0"/>
              <a:t>, </a:t>
            </a:r>
            <a:r>
              <a:rPr lang="en-US" sz="7200" dirty="0" err="1"/>
              <a:t>sunucu</a:t>
            </a:r>
            <a:r>
              <a:rPr lang="en-US" sz="7200" dirty="0"/>
              <a:t> </a:t>
            </a:r>
            <a:r>
              <a:rPr lang="en-US" sz="7200" dirty="0" err="1"/>
              <a:t>gereksinimleri</a:t>
            </a:r>
            <a:r>
              <a:rPr lang="en-US" sz="7200" dirty="0"/>
              <a:t> </a:t>
            </a:r>
            <a:r>
              <a:rPr lang="en-US" sz="7200" dirty="0" err="1"/>
              <a:t>belirlenmelidir</a:t>
            </a:r>
            <a:r>
              <a:rPr lang="en-US" sz="7200" dirty="0"/>
              <a:t>.</a:t>
            </a:r>
          </a:p>
          <a:p>
            <a:endParaRPr lang="en-US" dirty="0"/>
          </a:p>
        </p:txBody>
      </p:sp>
    </p:spTree>
    <p:extLst>
      <p:ext uri="{BB962C8B-B14F-4D97-AF65-F5344CB8AC3E}">
        <p14:creationId xmlns:p14="http://schemas.microsoft.com/office/powerpoint/2010/main" val="1839637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4" name="Text Placeholder 3"/>
          <p:cNvSpPr>
            <a:spLocks noGrp="1"/>
          </p:cNvSpPr>
          <p:nvPr>
            <p:ph type="body" sz="quarter" idx="13"/>
          </p:nvPr>
        </p:nvSpPr>
        <p:spPr>
          <a:xfrm>
            <a:off x="1775873" y="2629389"/>
            <a:ext cx="8663700" cy="3477682"/>
          </a:xfrm>
        </p:spPr>
        <p:txBody>
          <a:bodyPr>
            <a:normAutofit fontScale="25000" lnSpcReduction="20000"/>
          </a:bodyPr>
          <a:lstStyle/>
          <a:p>
            <a:pPr algn="l"/>
            <a:r>
              <a:rPr lang="en-US" sz="7200" b="1" dirty="0" err="1"/>
              <a:t>Tasarım</a:t>
            </a:r>
            <a:endParaRPr lang="en-US" sz="7200" dirty="0"/>
          </a:p>
          <a:p>
            <a:pPr algn="l"/>
            <a:r>
              <a:rPr lang="en-US" sz="7200" dirty="0" err="1"/>
              <a:t>Oluşturmak</a:t>
            </a:r>
            <a:r>
              <a:rPr lang="en-US" sz="7200" dirty="0"/>
              <a:t> </a:t>
            </a:r>
            <a:r>
              <a:rPr lang="en-US" sz="7200" dirty="0" err="1"/>
              <a:t>istenilen</a:t>
            </a:r>
            <a:r>
              <a:rPr lang="en-US" sz="7200" dirty="0"/>
              <a:t> </a:t>
            </a:r>
            <a:r>
              <a:rPr lang="en-US" sz="7200" dirty="0" err="1"/>
              <a:t>proje</a:t>
            </a:r>
            <a:r>
              <a:rPr lang="en-US" sz="7200" dirty="0"/>
              <a:t> web </a:t>
            </a:r>
            <a:r>
              <a:rPr lang="en-US" sz="7200" dirty="0" err="1"/>
              <a:t>tabanlı</a:t>
            </a:r>
            <a:r>
              <a:rPr lang="en-US" sz="7200" dirty="0"/>
              <a:t>, </a:t>
            </a:r>
            <a:r>
              <a:rPr lang="en-US" sz="7200" dirty="0" err="1"/>
              <a:t>mobil</a:t>
            </a:r>
            <a:r>
              <a:rPr lang="en-US" sz="7200" dirty="0"/>
              <a:t> </a:t>
            </a:r>
            <a:r>
              <a:rPr lang="en-US" sz="7200" dirty="0" err="1"/>
              <a:t>veya</a:t>
            </a:r>
            <a:r>
              <a:rPr lang="en-US" sz="7200" dirty="0"/>
              <a:t> </a:t>
            </a:r>
            <a:r>
              <a:rPr lang="en-US" sz="7200" dirty="0" err="1"/>
              <a:t>masaüstü</a:t>
            </a:r>
            <a:r>
              <a:rPr lang="en-US" sz="7200" dirty="0"/>
              <a:t> </a:t>
            </a:r>
            <a:r>
              <a:rPr lang="en-US" sz="7200" dirty="0" err="1"/>
              <a:t>olabilir</a:t>
            </a:r>
            <a:r>
              <a:rPr lang="en-US" sz="7200" dirty="0"/>
              <a:t>. Bu </a:t>
            </a:r>
            <a:r>
              <a:rPr lang="en-US" sz="7200" dirty="0" err="1"/>
              <a:t>doğrultuda</a:t>
            </a:r>
            <a:r>
              <a:rPr lang="en-US" sz="7200" dirty="0"/>
              <a:t> </a:t>
            </a:r>
            <a:r>
              <a:rPr lang="en-US" sz="7200" dirty="0" err="1"/>
              <a:t>yapacağınız</a:t>
            </a:r>
            <a:r>
              <a:rPr lang="en-US" sz="7200" dirty="0"/>
              <a:t> </a:t>
            </a:r>
            <a:r>
              <a:rPr lang="en-US" sz="7200" dirty="0" err="1"/>
              <a:t>tasarımın</a:t>
            </a:r>
            <a:r>
              <a:rPr lang="en-US" sz="7200" dirty="0"/>
              <a:t> </a:t>
            </a:r>
            <a:r>
              <a:rPr lang="en-US" sz="7200" dirty="0" err="1"/>
              <a:t>bu</a:t>
            </a:r>
            <a:r>
              <a:rPr lang="en-US" sz="7200" dirty="0"/>
              <a:t> </a:t>
            </a:r>
            <a:r>
              <a:rPr lang="en-US" sz="7200" dirty="0" err="1"/>
              <a:t>platformlara</a:t>
            </a:r>
            <a:r>
              <a:rPr lang="en-US" sz="7200" dirty="0"/>
              <a:t> </a:t>
            </a:r>
            <a:r>
              <a:rPr lang="en-US" sz="7200" dirty="0" err="1"/>
              <a:t>veya</a:t>
            </a:r>
            <a:r>
              <a:rPr lang="en-US" sz="7200" dirty="0"/>
              <a:t> </a:t>
            </a:r>
            <a:r>
              <a:rPr lang="en-US" sz="7200" dirty="0" err="1"/>
              <a:t>cihazlara</a:t>
            </a:r>
            <a:r>
              <a:rPr lang="en-US" sz="7200" dirty="0"/>
              <a:t> </a:t>
            </a:r>
            <a:r>
              <a:rPr lang="en-US" sz="7200" dirty="0" err="1"/>
              <a:t>uygun</a:t>
            </a:r>
            <a:r>
              <a:rPr lang="en-US" sz="7200" dirty="0"/>
              <a:t> </a:t>
            </a:r>
            <a:r>
              <a:rPr lang="en-US" sz="7200" dirty="0" err="1"/>
              <a:t>olması</a:t>
            </a:r>
            <a:r>
              <a:rPr lang="en-US" sz="7200" dirty="0"/>
              <a:t> </a:t>
            </a:r>
            <a:r>
              <a:rPr lang="en-US" sz="7200" dirty="0" err="1"/>
              <a:t>gerekmektedir</a:t>
            </a:r>
            <a:r>
              <a:rPr lang="en-US" sz="7200" dirty="0"/>
              <a:t>.</a:t>
            </a:r>
          </a:p>
          <a:p>
            <a:pPr algn="l"/>
            <a:r>
              <a:rPr lang="en-US" sz="7200" dirty="0"/>
              <a:t>Web </a:t>
            </a:r>
            <a:r>
              <a:rPr lang="en-US" sz="7200" dirty="0" err="1"/>
              <a:t>arayüz</a:t>
            </a:r>
            <a:r>
              <a:rPr lang="en-US" sz="7200" dirty="0"/>
              <a:t> </a:t>
            </a:r>
            <a:r>
              <a:rPr lang="en-US" sz="7200" dirty="0" err="1"/>
              <a:t>tasarımı</a:t>
            </a:r>
            <a:r>
              <a:rPr lang="en-US" sz="7200" dirty="0"/>
              <a:t> </a:t>
            </a:r>
            <a:r>
              <a:rPr lang="en-US" sz="7200" dirty="0" err="1"/>
              <a:t>yapılırken</a:t>
            </a:r>
            <a:r>
              <a:rPr lang="en-US" sz="7200" dirty="0"/>
              <a:t> html </a:t>
            </a:r>
            <a:r>
              <a:rPr lang="en-US" sz="7200" dirty="0" err="1"/>
              <a:t>standartlarına</a:t>
            </a:r>
            <a:r>
              <a:rPr lang="en-US" sz="7200" dirty="0"/>
              <a:t> </a:t>
            </a:r>
            <a:r>
              <a:rPr lang="en-US" sz="7200" dirty="0" err="1"/>
              <a:t>uyulmalı</a:t>
            </a:r>
            <a:r>
              <a:rPr lang="en-US" sz="7200" dirty="0"/>
              <a:t> (SEO) </a:t>
            </a:r>
            <a:r>
              <a:rPr lang="en-US" sz="7200" dirty="0" err="1"/>
              <a:t>arama</a:t>
            </a:r>
            <a:r>
              <a:rPr lang="en-US" sz="7200" dirty="0"/>
              <a:t> </a:t>
            </a:r>
            <a:r>
              <a:rPr lang="en-US" sz="7200" dirty="0" err="1"/>
              <a:t>motorları</a:t>
            </a:r>
            <a:r>
              <a:rPr lang="en-US" sz="7200" dirty="0"/>
              <a:t> </a:t>
            </a:r>
            <a:r>
              <a:rPr lang="en-US" sz="7200" dirty="0" err="1"/>
              <a:t>tarafından</a:t>
            </a:r>
            <a:r>
              <a:rPr lang="en-US" sz="7200" dirty="0"/>
              <a:t> </a:t>
            </a:r>
            <a:r>
              <a:rPr lang="en-US" sz="7200" dirty="0" err="1"/>
              <a:t>anlaşabilecek</a:t>
            </a:r>
            <a:r>
              <a:rPr lang="en-US" sz="7200" dirty="0"/>
              <a:t> </a:t>
            </a:r>
            <a:r>
              <a:rPr lang="en-US" sz="7200" dirty="0" err="1"/>
              <a:t>şekilde</a:t>
            </a:r>
            <a:r>
              <a:rPr lang="en-US" sz="7200" dirty="0"/>
              <a:t> </a:t>
            </a:r>
            <a:r>
              <a:rPr lang="en-US" sz="7200" dirty="0" err="1"/>
              <a:t>düzenlenmelidir</a:t>
            </a:r>
            <a:r>
              <a:rPr lang="en-US" sz="7200" dirty="0"/>
              <a:t>.</a:t>
            </a:r>
          </a:p>
          <a:p>
            <a:pPr algn="l"/>
            <a:r>
              <a:rPr lang="en-US" sz="7200" dirty="0" err="1"/>
              <a:t>İhtiyaç</a:t>
            </a:r>
            <a:r>
              <a:rPr lang="en-US" sz="7200" dirty="0"/>
              <a:t> </a:t>
            </a:r>
            <a:r>
              <a:rPr lang="en-US" sz="7200" dirty="0" err="1"/>
              <a:t>duyulan</a:t>
            </a:r>
            <a:r>
              <a:rPr lang="en-US" sz="7200" dirty="0"/>
              <a:t> </a:t>
            </a:r>
            <a:r>
              <a:rPr lang="en-US" sz="7200" dirty="0" err="1"/>
              <a:t>modüller</a:t>
            </a:r>
            <a:r>
              <a:rPr lang="en-US" sz="7200" dirty="0"/>
              <a:t> </a:t>
            </a:r>
            <a:r>
              <a:rPr lang="en-US" sz="7200" dirty="0" err="1"/>
              <a:t>tasarlanmalı</a:t>
            </a:r>
            <a:r>
              <a:rPr lang="en-US" sz="7200" dirty="0"/>
              <a:t> ve </a:t>
            </a:r>
            <a:r>
              <a:rPr lang="en-US" sz="7200" dirty="0" err="1"/>
              <a:t>kullanışlılık</a:t>
            </a:r>
            <a:r>
              <a:rPr lang="en-US" sz="7200" dirty="0"/>
              <a:t> </a:t>
            </a:r>
            <a:r>
              <a:rPr lang="en-US" sz="7200" dirty="0" err="1"/>
              <a:t>olarak</a:t>
            </a:r>
            <a:r>
              <a:rPr lang="en-US" sz="7200" dirty="0"/>
              <a:t> </a:t>
            </a:r>
            <a:r>
              <a:rPr lang="en-US" sz="7200" dirty="0" err="1"/>
              <a:t>kolaylığı</a:t>
            </a:r>
            <a:r>
              <a:rPr lang="en-US" sz="7200" dirty="0"/>
              <a:t> </a:t>
            </a:r>
            <a:r>
              <a:rPr lang="en-US" sz="7200" dirty="0" err="1"/>
              <a:t>analiz</a:t>
            </a:r>
            <a:r>
              <a:rPr lang="en-US" sz="7200" dirty="0"/>
              <a:t> </a:t>
            </a:r>
            <a:r>
              <a:rPr lang="en-US" sz="7200" dirty="0" err="1"/>
              <a:t>edilmelidir</a:t>
            </a:r>
            <a:r>
              <a:rPr lang="en-US" sz="7200" dirty="0"/>
              <a:t>.</a:t>
            </a:r>
          </a:p>
          <a:p>
            <a:pPr algn="l"/>
            <a:r>
              <a:rPr lang="en-US" sz="7200" dirty="0" err="1"/>
              <a:t>Kullanıcıyı</a:t>
            </a:r>
            <a:r>
              <a:rPr lang="en-US" sz="7200" dirty="0"/>
              <a:t> </a:t>
            </a:r>
            <a:r>
              <a:rPr lang="en-US" sz="7200" dirty="0" err="1"/>
              <a:t>istediği</a:t>
            </a:r>
            <a:r>
              <a:rPr lang="en-US" sz="7200" dirty="0"/>
              <a:t> </a:t>
            </a:r>
            <a:r>
              <a:rPr lang="en-US" sz="7200" dirty="0" err="1"/>
              <a:t>sayfaya</a:t>
            </a:r>
            <a:r>
              <a:rPr lang="en-US" sz="7200" dirty="0"/>
              <a:t> </a:t>
            </a:r>
            <a:r>
              <a:rPr lang="en-US" sz="7200" dirty="0" err="1"/>
              <a:t>veya</a:t>
            </a:r>
            <a:r>
              <a:rPr lang="en-US" sz="7200" dirty="0"/>
              <a:t> </a:t>
            </a:r>
            <a:r>
              <a:rPr lang="en-US" sz="7200" dirty="0" err="1"/>
              <a:t>sonuca</a:t>
            </a:r>
            <a:r>
              <a:rPr lang="en-US" sz="7200" dirty="0"/>
              <a:t> </a:t>
            </a:r>
            <a:r>
              <a:rPr lang="en-US" sz="7200" dirty="0" err="1"/>
              <a:t>en</a:t>
            </a:r>
            <a:r>
              <a:rPr lang="en-US" sz="7200" dirty="0"/>
              <a:t> </a:t>
            </a:r>
            <a:r>
              <a:rPr lang="en-US" sz="7200" dirty="0" err="1"/>
              <a:t>fazla</a:t>
            </a:r>
            <a:r>
              <a:rPr lang="en-US" sz="7200" dirty="0"/>
              <a:t> 3 </a:t>
            </a:r>
            <a:r>
              <a:rPr lang="en-US" sz="7200" dirty="0" err="1"/>
              <a:t>tık</a:t>
            </a:r>
            <a:r>
              <a:rPr lang="en-US" sz="7200" dirty="0"/>
              <a:t> </a:t>
            </a:r>
            <a:r>
              <a:rPr lang="en-US" sz="7200" dirty="0" err="1"/>
              <a:t>ile</a:t>
            </a:r>
            <a:r>
              <a:rPr lang="en-US" sz="7200" dirty="0"/>
              <a:t> </a:t>
            </a:r>
            <a:r>
              <a:rPr lang="en-US" sz="7200" dirty="0" err="1"/>
              <a:t>ulaşması</a:t>
            </a:r>
            <a:r>
              <a:rPr lang="en-US" sz="7200" dirty="0"/>
              <a:t> </a:t>
            </a:r>
            <a:r>
              <a:rPr lang="en-US" sz="7200" dirty="0" err="1"/>
              <a:t>hedeflenmelidir</a:t>
            </a:r>
            <a:r>
              <a:rPr lang="en-US" sz="7200" dirty="0"/>
              <a:t>.</a:t>
            </a:r>
          </a:p>
          <a:p>
            <a:pPr algn="l"/>
            <a:r>
              <a:rPr lang="en-US" sz="7200" dirty="0" err="1"/>
              <a:t>Tasarımların</a:t>
            </a:r>
            <a:r>
              <a:rPr lang="en-US" sz="7200" dirty="0"/>
              <a:t> </a:t>
            </a:r>
            <a:r>
              <a:rPr lang="en-US" sz="7200" dirty="0" err="1"/>
              <a:t>sade</a:t>
            </a:r>
            <a:r>
              <a:rPr lang="en-US" sz="7200" dirty="0"/>
              <a:t> ve </a:t>
            </a:r>
            <a:r>
              <a:rPr lang="en-US" sz="7200" dirty="0" err="1"/>
              <a:t>kullanıcıya</a:t>
            </a:r>
            <a:r>
              <a:rPr lang="en-US" sz="7200" dirty="0"/>
              <a:t> </a:t>
            </a:r>
            <a:r>
              <a:rPr lang="en-US" sz="7200" dirty="0" err="1"/>
              <a:t>güven</a:t>
            </a:r>
            <a:r>
              <a:rPr lang="en-US" sz="7200" dirty="0"/>
              <a:t> </a:t>
            </a:r>
            <a:r>
              <a:rPr lang="en-US" sz="7200" dirty="0" err="1"/>
              <a:t>veren</a:t>
            </a:r>
            <a:r>
              <a:rPr lang="en-US" sz="7200" dirty="0"/>
              <a:t> </a:t>
            </a:r>
            <a:r>
              <a:rPr lang="en-US" sz="7200" dirty="0" err="1"/>
              <a:t>tasarımlar</a:t>
            </a:r>
            <a:r>
              <a:rPr lang="en-US" sz="7200" dirty="0"/>
              <a:t> </a:t>
            </a:r>
            <a:r>
              <a:rPr lang="en-US" sz="7200" dirty="0" err="1"/>
              <a:t>olmasına</a:t>
            </a:r>
            <a:r>
              <a:rPr lang="en-US" sz="7200" dirty="0"/>
              <a:t> </a:t>
            </a:r>
            <a:r>
              <a:rPr lang="en-US" sz="7200" dirty="0" err="1"/>
              <a:t>özen</a:t>
            </a:r>
            <a:r>
              <a:rPr lang="en-US" sz="7200" dirty="0"/>
              <a:t> </a:t>
            </a:r>
            <a:r>
              <a:rPr lang="en-US" sz="7200" dirty="0" err="1"/>
              <a:t>gösterilmelidir</a:t>
            </a:r>
            <a:r>
              <a:rPr lang="en-US" sz="7200" dirty="0"/>
              <a:t>.</a:t>
            </a:r>
          </a:p>
          <a:p>
            <a:endParaRPr lang="en-US" dirty="0"/>
          </a:p>
        </p:txBody>
      </p:sp>
    </p:spTree>
    <p:extLst>
      <p:ext uri="{BB962C8B-B14F-4D97-AF65-F5344CB8AC3E}">
        <p14:creationId xmlns:p14="http://schemas.microsoft.com/office/powerpoint/2010/main" val="3716203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4" name="Text Placeholder 3"/>
          <p:cNvSpPr>
            <a:spLocks noGrp="1"/>
          </p:cNvSpPr>
          <p:nvPr>
            <p:ph type="body" sz="quarter" idx="13"/>
          </p:nvPr>
        </p:nvSpPr>
        <p:spPr>
          <a:xfrm>
            <a:off x="1688840" y="2731477"/>
            <a:ext cx="8663700" cy="3656947"/>
          </a:xfrm>
        </p:spPr>
        <p:txBody>
          <a:bodyPr>
            <a:normAutofit/>
          </a:bodyPr>
          <a:lstStyle/>
          <a:p>
            <a:pPr algn="l"/>
            <a:r>
              <a:rPr lang="en-US" sz="1800" b="1" dirty="0" err="1"/>
              <a:t>Kodlama</a:t>
            </a:r>
            <a:endParaRPr lang="en-US" sz="1800" dirty="0"/>
          </a:p>
          <a:p>
            <a:pPr algn="l"/>
            <a:r>
              <a:rPr lang="en-US" sz="1800" dirty="0" err="1"/>
              <a:t>Güçlü</a:t>
            </a:r>
            <a:r>
              <a:rPr lang="en-US" sz="1800" dirty="0"/>
              <a:t> </a:t>
            </a:r>
            <a:r>
              <a:rPr lang="en-US" sz="1800" dirty="0" err="1"/>
              <a:t>bir</a:t>
            </a:r>
            <a:r>
              <a:rPr lang="en-US" sz="1800" dirty="0"/>
              <a:t> </a:t>
            </a:r>
            <a:r>
              <a:rPr lang="en-US" sz="1800" dirty="0" err="1"/>
              <a:t>yazılım</a:t>
            </a:r>
            <a:r>
              <a:rPr lang="en-US" sz="1800" dirty="0"/>
              <a:t> </a:t>
            </a:r>
            <a:r>
              <a:rPr lang="en-US" sz="1800" dirty="0" err="1"/>
              <a:t>mimarisi</a:t>
            </a:r>
            <a:r>
              <a:rPr lang="en-US" sz="1800" dirty="0"/>
              <a:t> </a:t>
            </a:r>
            <a:r>
              <a:rPr lang="en-US" sz="1800" dirty="0" err="1"/>
              <a:t>ile</a:t>
            </a:r>
            <a:r>
              <a:rPr lang="en-US" sz="1800" dirty="0"/>
              <a:t> </a:t>
            </a:r>
            <a:r>
              <a:rPr lang="en-US" sz="1800" dirty="0" err="1"/>
              <a:t>çalışılmalı</a:t>
            </a:r>
            <a:r>
              <a:rPr lang="en-US" sz="1800" dirty="0"/>
              <a:t> ve </a:t>
            </a:r>
            <a:r>
              <a:rPr lang="en-US" sz="1800" dirty="0" err="1"/>
              <a:t>sonradan</a:t>
            </a:r>
            <a:r>
              <a:rPr lang="en-US" sz="1800" dirty="0"/>
              <a:t> </a:t>
            </a:r>
            <a:r>
              <a:rPr lang="en-US" sz="1800" dirty="0" err="1"/>
              <a:t>çıkabilecek</a:t>
            </a:r>
            <a:r>
              <a:rPr lang="en-US" sz="1800" dirty="0"/>
              <a:t> </a:t>
            </a:r>
            <a:r>
              <a:rPr lang="en-US" sz="1800" dirty="0" err="1"/>
              <a:t>tüm</a:t>
            </a:r>
            <a:r>
              <a:rPr lang="en-US" sz="1800" dirty="0"/>
              <a:t> </a:t>
            </a:r>
            <a:r>
              <a:rPr lang="en-US" sz="1800" dirty="0" err="1"/>
              <a:t>isteklere</a:t>
            </a:r>
            <a:r>
              <a:rPr lang="en-US" sz="1800" dirty="0"/>
              <a:t> </a:t>
            </a:r>
            <a:r>
              <a:rPr lang="en-US" sz="1800" dirty="0" err="1"/>
              <a:t>kolaylıkla</a:t>
            </a:r>
            <a:r>
              <a:rPr lang="en-US" sz="1800" dirty="0"/>
              <a:t> </a:t>
            </a:r>
            <a:r>
              <a:rPr lang="en-US" sz="1800" dirty="0" err="1"/>
              <a:t>cevap</a:t>
            </a:r>
            <a:r>
              <a:rPr lang="en-US" sz="1800" dirty="0"/>
              <a:t> </a:t>
            </a:r>
            <a:r>
              <a:rPr lang="en-US" sz="1800" dirty="0" err="1"/>
              <a:t>verebilecek</a:t>
            </a:r>
            <a:r>
              <a:rPr lang="en-US" sz="1800" dirty="0"/>
              <a:t> </a:t>
            </a:r>
            <a:r>
              <a:rPr lang="en-US" sz="1800" dirty="0" err="1"/>
              <a:t>şeklide</a:t>
            </a:r>
            <a:r>
              <a:rPr lang="en-US" sz="1800" dirty="0"/>
              <a:t> </a:t>
            </a:r>
            <a:r>
              <a:rPr lang="en-US" sz="1800" dirty="0" err="1"/>
              <a:t>kodlama</a:t>
            </a:r>
            <a:r>
              <a:rPr lang="en-US" sz="1800" dirty="0"/>
              <a:t> </a:t>
            </a:r>
            <a:r>
              <a:rPr lang="en-US" sz="1800" dirty="0" err="1"/>
              <a:t>yapılmalıdır</a:t>
            </a:r>
            <a:r>
              <a:rPr lang="en-US" sz="1800" dirty="0"/>
              <a:t>.</a:t>
            </a:r>
          </a:p>
          <a:p>
            <a:pPr algn="l"/>
            <a:r>
              <a:rPr lang="en-US" sz="1800" dirty="0"/>
              <a:t>Team Foundation Server </a:t>
            </a:r>
            <a:r>
              <a:rPr lang="en-US" sz="1800" dirty="0" err="1"/>
              <a:t>kullanılarak</a:t>
            </a:r>
            <a:r>
              <a:rPr lang="en-US" sz="1800" dirty="0"/>
              <a:t>, </a:t>
            </a:r>
            <a:r>
              <a:rPr lang="en-US" sz="1800" dirty="0" err="1"/>
              <a:t>projenin</a:t>
            </a:r>
            <a:r>
              <a:rPr lang="en-US" sz="1800" dirty="0"/>
              <a:t> </a:t>
            </a:r>
            <a:r>
              <a:rPr lang="en-US" sz="1800" dirty="0" err="1"/>
              <a:t>ekip</a:t>
            </a:r>
            <a:r>
              <a:rPr lang="en-US" sz="1800" dirty="0"/>
              <a:t> </a:t>
            </a:r>
            <a:r>
              <a:rPr lang="en-US" sz="1800" dirty="0" err="1"/>
              <a:t>tarafından</a:t>
            </a:r>
            <a:r>
              <a:rPr lang="en-US" sz="1800" dirty="0"/>
              <a:t> </a:t>
            </a:r>
            <a:r>
              <a:rPr lang="en-US" sz="1800" dirty="0" err="1"/>
              <a:t>bir</a:t>
            </a:r>
            <a:r>
              <a:rPr lang="en-US" sz="1800" dirty="0"/>
              <a:t> </a:t>
            </a:r>
            <a:r>
              <a:rPr lang="en-US" sz="1800" dirty="0" err="1"/>
              <a:t>takım</a:t>
            </a:r>
            <a:r>
              <a:rPr lang="en-US" sz="1800" dirty="0"/>
              <a:t> </a:t>
            </a:r>
            <a:r>
              <a:rPr lang="en-US" sz="1800" dirty="0" err="1"/>
              <a:t>çalışması</a:t>
            </a:r>
            <a:r>
              <a:rPr lang="en-US" sz="1800" dirty="0"/>
              <a:t> </a:t>
            </a:r>
            <a:r>
              <a:rPr lang="en-US" sz="1800" dirty="0" err="1"/>
              <a:t>halinde</a:t>
            </a:r>
            <a:r>
              <a:rPr lang="en-US" sz="1800" dirty="0"/>
              <a:t> </a:t>
            </a:r>
            <a:r>
              <a:rPr lang="en-US" sz="1800" dirty="0" err="1"/>
              <a:t>yönetilebilmesi</a:t>
            </a:r>
            <a:r>
              <a:rPr lang="en-US" sz="1800" dirty="0"/>
              <a:t>, </a:t>
            </a:r>
            <a:r>
              <a:rPr lang="en-US" sz="1800" dirty="0" err="1"/>
              <a:t>raporlanabilmesi</a:t>
            </a:r>
            <a:r>
              <a:rPr lang="en-US" sz="1800" dirty="0"/>
              <a:t>, </a:t>
            </a:r>
            <a:r>
              <a:rPr lang="en-US" sz="1800" dirty="0" err="1"/>
              <a:t>izlenebilmesi</a:t>
            </a:r>
            <a:r>
              <a:rPr lang="en-US" sz="1800" dirty="0"/>
              <a:t> </a:t>
            </a:r>
            <a:r>
              <a:rPr lang="en-US" sz="1800" dirty="0" err="1"/>
              <a:t>sağlanmalıdır</a:t>
            </a:r>
            <a:r>
              <a:rPr lang="en-US" sz="1800" dirty="0"/>
              <a:t>.</a:t>
            </a:r>
          </a:p>
          <a:p>
            <a:pPr algn="l"/>
            <a:r>
              <a:rPr lang="en-US" sz="1800" dirty="0" err="1"/>
              <a:t>Modüllerin</a:t>
            </a:r>
            <a:r>
              <a:rPr lang="en-US" sz="1800" dirty="0"/>
              <a:t> </a:t>
            </a:r>
            <a:r>
              <a:rPr lang="en-US" sz="1800" dirty="0" err="1"/>
              <a:t>hızlı</a:t>
            </a:r>
            <a:r>
              <a:rPr lang="en-US" sz="1800" dirty="0"/>
              <a:t> </a:t>
            </a:r>
            <a:r>
              <a:rPr lang="en-US" sz="1800" dirty="0" err="1"/>
              <a:t>çalışması</a:t>
            </a:r>
            <a:r>
              <a:rPr lang="en-US" sz="1800" dirty="0"/>
              <a:t> </a:t>
            </a:r>
            <a:r>
              <a:rPr lang="en-US" sz="1800" dirty="0" err="1"/>
              <a:t>için</a:t>
            </a:r>
            <a:r>
              <a:rPr lang="en-US" sz="1800" dirty="0"/>
              <a:t> </a:t>
            </a:r>
            <a:r>
              <a:rPr lang="en-US" sz="1800" dirty="0" err="1"/>
              <a:t>sayfa</a:t>
            </a:r>
            <a:r>
              <a:rPr lang="en-US" sz="1800" dirty="0"/>
              <a:t> </a:t>
            </a:r>
            <a:r>
              <a:rPr lang="en-US" sz="1800" dirty="0" err="1"/>
              <a:t>içerisinde</a:t>
            </a:r>
            <a:r>
              <a:rPr lang="en-US" sz="1800" dirty="0"/>
              <a:t> </a:t>
            </a:r>
            <a:r>
              <a:rPr lang="en-US" sz="1800" dirty="0" err="1"/>
              <a:t>aşırı</a:t>
            </a:r>
            <a:r>
              <a:rPr lang="en-US" sz="1800" dirty="0"/>
              <a:t> </a:t>
            </a:r>
            <a:r>
              <a:rPr lang="en-US" sz="1800" dirty="0" err="1"/>
              <a:t>sorgu</a:t>
            </a:r>
            <a:r>
              <a:rPr lang="en-US" sz="1800" dirty="0"/>
              <a:t> </a:t>
            </a:r>
            <a:r>
              <a:rPr lang="en-US" sz="1800" dirty="0" err="1"/>
              <a:t>olmamasına</a:t>
            </a:r>
            <a:r>
              <a:rPr lang="en-US" sz="1800" dirty="0"/>
              <a:t> </a:t>
            </a:r>
            <a:r>
              <a:rPr lang="en-US" sz="1800" dirty="0" err="1"/>
              <a:t>özen</a:t>
            </a:r>
            <a:r>
              <a:rPr lang="en-US" sz="1800" dirty="0"/>
              <a:t> </a:t>
            </a:r>
            <a:r>
              <a:rPr lang="en-US" sz="1800" dirty="0" err="1"/>
              <a:t>gösterilmeli</a:t>
            </a:r>
            <a:r>
              <a:rPr lang="en-US" sz="1800" dirty="0"/>
              <a:t>, </a:t>
            </a:r>
            <a:r>
              <a:rPr lang="en-US" sz="1800" dirty="0" err="1"/>
              <a:t>en</a:t>
            </a:r>
            <a:r>
              <a:rPr lang="en-US" sz="1800" dirty="0"/>
              <a:t> </a:t>
            </a:r>
            <a:r>
              <a:rPr lang="en-US" sz="1800" dirty="0" err="1"/>
              <a:t>iyi</a:t>
            </a:r>
            <a:r>
              <a:rPr lang="en-US" sz="1800" dirty="0"/>
              <a:t> </a:t>
            </a:r>
            <a:r>
              <a:rPr lang="en-US" sz="1800" dirty="0" err="1"/>
              <a:t>uygulamalar</a:t>
            </a:r>
            <a:r>
              <a:rPr lang="en-US" sz="1800" dirty="0"/>
              <a:t> (Best Practices) </a:t>
            </a:r>
            <a:r>
              <a:rPr lang="en-US" sz="1800" dirty="0" err="1"/>
              <a:t>üzerinde</a:t>
            </a:r>
            <a:r>
              <a:rPr lang="en-US" sz="1800" dirty="0"/>
              <a:t> </a:t>
            </a:r>
            <a:r>
              <a:rPr lang="en-US" sz="1800" dirty="0" err="1"/>
              <a:t>araştırmalar</a:t>
            </a:r>
            <a:r>
              <a:rPr lang="en-US" sz="1800" dirty="0"/>
              <a:t> </a:t>
            </a:r>
            <a:r>
              <a:rPr lang="en-US" sz="1800" dirty="0" err="1"/>
              <a:t>yapılmalıdır</a:t>
            </a:r>
            <a:r>
              <a:rPr lang="en-US" sz="1800" dirty="0"/>
              <a:t>.</a:t>
            </a:r>
          </a:p>
          <a:p>
            <a:endParaRPr lang="en-US" dirty="0"/>
          </a:p>
        </p:txBody>
      </p:sp>
      <p:sp>
        <p:nvSpPr>
          <p:cNvPr id="5"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Tree>
    <p:extLst>
      <p:ext uri="{BB962C8B-B14F-4D97-AF65-F5344CB8AC3E}">
        <p14:creationId xmlns:p14="http://schemas.microsoft.com/office/powerpoint/2010/main" val="1136704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8</a:t>
            </a:fld>
            <a:endParaRPr lang="en-US" noProof="0" dirty="0"/>
          </a:p>
        </p:txBody>
      </p:sp>
      <p:sp>
        <p:nvSpPr>
          <p:cNvPr id="4" name="Text Placeholder 3"/>
          <p:cNvSpPr>
            <a:spLocks noGrp="1"/>
          </p:cNvSpPr>
          <p:nvPr>
            <p:ph type="body" sz="quarter" idx="13"/>
          </p:nvPr>
        </p:nvSpPr>
        <p:spPr>
          <a:xfrm>
            <a:off x="1688840" y="2629388"/>
            <a:ext cx="8663700" cy="3477682"/>
          </a:xfrm>
        </p:spPr>
        <p:txBody>
          <a:bodyPr>
            <a:normAutofit/>
          </a:bodyPr>
          <a:lstStyle/>
          <a:p>
            <a:pPr algn="l"/>
            <a:r>
              <a:rPr lang="en-US" sz="1800" b="1" dirty="0"/>
              <a:t>Test</a:t>
            </a:r>
            <a:endParaRPr lang="en-US" sz="1800" dirty="0"/>
          </a:p>
          <a:p>
            <a:pPr algn="l"/>
            <a:r>
              <a:rPr lang="en-US" sz="1800" dirty="0" err="1"/>
              <a:t>Önceden</a:t>
            </a:r>
            <a:r>
              <a:rPr lang="en-US" sz="1800" dirty="0"/>
              <a:t> </a:t>
            </a:r>
            <a:r>
              <a:rPr lang="en-US" sz="1800" dirty="0" err="1"/>
              <a:t>belirlenen</a:t>
            </a:r>
            <a:r>
              <a:rPr lang="en-US" sz="1800" dirty="0"/>
              <a:t> </a:t>
            </a:r>
            <a:r>
              <a:rPr lang="en-US" sz="1800" dirty="0" err="1"/>
              <a:t>gereksinimlerin</a:t>
            </a:r>
            <a:r>
              <a:rPr lang="en-US" sz="1800" dirty="0"/>
              <a:t> </a:t>
            </a:r>
            <a:r>
              <a:rPr lang="en-US" sz="1800" dirty="0" err="1"/>
              <a:t>karşılanıp</a:t>
            </a:r>
            <a:r>
              <a:rPr lang="en-US" sz="1800" dirty="0"/>
              <a:t>, </a:t>
            </a:r>
            <a:r>
              <a:rPr lang="en-US" sz="1800" dirty="0" err="1"/>
              <a:t>karşılanmadığı</a:t>
            </a:r>
            <a:r>
              <a:rPr lang="en-US" sz="1800" dirty="0"/>
              <a:t> </a:t>
            </a:r>
            <a:r>
              <a:rPr lang="en-US" sz="1800" dirty="0" err="1"/>
              <a:t>doğru</a:t>
            </a:r>
            <a:r>
              <a:rPr lang="en-US" sz="1800" dirty="0"/>
              <a:t> </a:t>
            </a:r>
            <a:r>
              <a:rPr lang="en-US" sz="1800" dirty="0" err="1"/>
              <a:t>çıktıyı</a:t>
            </a:r>
            <a:r>
              <a:rPr lang="en-US" sz="1800" dirty="0"/>
              <a:t> </a:t>
            </a:r>
            <a:r>
              <a:rPr lang="en-US" sz="1800" dirty="0" err="1"/>
              <a:t>üretip</a:t>
            </a:r>
            <a:r>
              <a:rPr lang="en-US" sz="1800" dirty="0"/>
              <a:t>, </a:t>
            </a:r>
            <a:r>
              <a:rPr lang="en-US" sz="1800" dirty="0" err="1"/>
              <a:t>üretmediği</a:t>
            </a:r>
            <a:r>
              <a:rPr lang="en-US" sz="1800" dirty="0"/>
              <a:t> </a:t>
            </a:r>
            <a:r>
              <a:rPr lang="en-US" sz="1800" dirty="0" err="1"/>
              <a:t>testleri</a:t>
            </a:r>
            <a:r>
              <a:rPr lang="en-US" sz="1800" dirty="0"/>
              <a:t> </a:t>
            </a:r>
            <a:r>
              <a:rPr lang="en-US" sz="1800" dirty="0" err="1"/>
              <a:t>yapılmalıdır</a:t>
            </a:r>
            <a:r>
              <a:rPr lang="en-US" sz="1800" dirty="0"/>
              <a:t>.</a:t>
            </a:r>
          </a:p>
          <a:p>
            <a:pPr algn="l"/>
            <a:r>
              <a:rPr lang="en-US" sz="1800" dirty="0" err="1"/>
              <a:t>Güvenlik</a:t>
            </a:r>
            <a:r>
              <a:rPr lang="en-US" sz="1800" dirty="0"/>
              <a:t> </a:t>
            </a:r>
            <a:r>
              <a:rPr lang="en-US" sz="1800" dirty="0" err="1"/>
              <a:t>testleri</a:t>
            </a:r>
            <a:r>
              <a:rPr lang="en-US" sz="1800" dirty="0"/>
              <a:t> </a:t>
            </a:r>
            <a:r>
              <a:rPr lang="en-US" sz="1800" dirty="0" err="1"/>
              <a:t>yapılarak</a:t>
            </a:r>
            <a:r>
              <a:rPr lang="en-US" sz="1800" dirty="0"/>
              <a:t>, </a:t>
            </a:r>
            <a:r>
              <a:rPr lang="en-US" sz="1800" dirty="0" err="1"/>
              <a:t>sistemdeki</a:t>
            </a:r>
            <a:r>
              <a:rPr lang="en-US" sz="1800" dirty="0"/>
              <a:t> </a:t>
            </a:r>
            <a:r>
              <a:rPr lang="en-US" sz="1800" dirty="0" err="1"/>
              <a:t>açıklıklar</a:t>
            </a:r>
            <a:r>
              <a:rPr lang="en-US" sz="1800" dirty="0"/>
              <a:t> </a:t>
            </a:r>
            <a:r>
              <a:rPr lang="en-US" sz="1800" dirty="0" err="1"/>
              <a:t>kapatılmalıdır</a:t>
            </a:r>
            <a:r>
              <a:rPr lang="en-US" sz="1800" dirty="0"/>
              <a:t>.</a:t>
            </a:r>
          </a:p>
          <a:p>
            <a:pPr algn="l"/>
            <a:r>
              <a:rPr lang="en-US" sz="1800" dirty="0" err="1"/>
              <a:t>Stres</a:t>
            </a:r>
            <a:r>
              <a:rPr lang="en-US" sz="1800" dirty="0"/>
              <a:t> </a:t>
            </a:r>
            <a:r>
              <a:rPr lang="en-US" sz="1800" dirty="0" err="1"/>
              <a:t>testleri</a:t>
            </a:r>
            <a:r>
              <a:rPr lang="en-US" sz="1800" dirty="0"/>
              <a:t> </a:t>
            </a:r>
            <a:r>
              <a:rPr lang="en-US" sz="1800" dirty="0" err="1"/>
              <a:t>ile</a:t>
            </a:r>
            <a:r>
              <a:rPr lang="en-US" sz="1800" dirty="0"/>
              <a:t> </a:t>
            </a:r>
            <a:r>
              <a:rPr lang="en-US" sz="1800" dirty="0" err="1"/>
              <a:t>sistemin</a:t>
            </a:r>
            <a:r>
              <a:rPr lang="en-US" sz="1800" dirty="0"/>
              <a:t> </a:t>
            </a:r>
            <a:r>
              <a:rPr lang="en-US" sz="1800" dirty="0" err="1"/>
              <a:t>dayanıklılığı</a:t>
            </a:r>
            <a:r>
              <a:rPr lang="en-US" sz="1800" dirty="0"/>
              <a:t> test </a:t>
            </a:r>
            <a:r>
              <a:rPr lang="en-US" sz="1800" dirty="0" err="1"/>
              <a:t>edilmeli</a:t>
            </a:r>
            <a:r>
              <a:rPr lang="en-US" sz="1800" dirty="0"/>
              <a:t>, </a:t>
            </a:r>
            <a:r>
              <a:rPr lang="en-US" sz="1800" dirty="0" err="1"/>
              <a:t>gerekli</a:t>
            </a:r>
            <a:r>
              <a:rPr lang="en-US" sz="1800" dirty="0"/>
              <a:t> </a:t>
            </a:r>
            <a:r>
              <a:rPr lang="en-US" sz="1800" dirty="0" err="1"/>
              <a:t>yerlerde</a:t>
            </a:r>
            <a:r>
              <a:rPr lang="en-US" sz="1800" dirty="0"/>
              <a:t> </a:t>
            </a:r>
            <a:r>
              <a:rPr lang="en-US" sz="1800" dirty="0" err="1"/>
              <a:t>sorgular</a:t>
            </a:r>
            <a:r>
              <a:rPr lang="en-US" sz="1800" dirty="0"/>
              <a:t> optimize </a:t>
            </a:r>
            <a:r>
              <a:rPr lang="en-US" sz="1800" dirty="0" err="1"/>
              <a:t>edilmelidir</a:t>
            </a:r>
            <a:r>
              <a:rPr lang="en-US" sz="1800" dirty="0"/>
              <a:t>.</a:t>
            </a:r>
          </a:p>
          <a:p>
            <a:endParaRPr lang="en-US" dirty="0"/>
          </a:p>
        </p:txBody>
      </p:sp>
      <p:sp>
        <p:nvSpPr>
          <p:cNvPr id="5"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Tree>
    <p:extLst>
      <p:ext uri="{BB962C8B-B14F-4D97-AF65-F5344CB8AC3E}">
        <p14:creationId xmlns:p14="http://schemas.microsoft.com/office/powerpoint/2010/main" val="1553883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72248" y="940417"/>
            <a:ext cx="3773977" cy="706964"/>
          </a:xfrm>
        </p:spPr>
        <p:txBody>
          <a:bodyPr/>
          <a:lstStyle/>
          <a:p>
            <a:r>
              <a:rPr lang="tr-TR" dirty="0" smtClean="0"/>
              <a:t>Yazılım Hataları</a:t>
            </a:r>
            <a:endParaRPr lang="en-US" dirty="0"/>
          </a:p>
        </p:txBody>
      </p:sp>
      <p:sp>
        <p:nvSpPr>
          <p:cNvPr id="6" name="Rectangle 5"/>
          <p:cNvSpPr/>
          <p:nvPr/>
        </p:nvSpPr>
        <p:spPr>
          <a:xfrm>
            <a:off x="507077" y="2930237"/>
            <a:ext cx="9659390" cy="2585323"/>
          </a:xfrm>
          <a:prstGeom prst="rect">
            <a:avLst/>
          </a:prstGeom>
        </p:spPr>
        <p:txBody>
          <a:bodyPr wrap="square">
            <a:spAutoFit/>
          </a:bodyPr>
          <a:lstStyle/>
          <a:p>
            <a:pPr lvl="1"/>
            <a:r>
              <a:rPr lang="en-US" dirty="0" err="1"/>
              <a:t>Neden</a:t>
            </a:r>
            <a:r>
              <a:rPr lang="en-US" dirty="0"/>
              <a:t> </a:t>
            </a:r>
            <a:r>
              <a:rPr lang="en-US" dirty="0" err="1"/>
              <a:t>hatalar</a:t>
            </a:r>
            <a:r>
              <a:rPr lang="en-US" dirty="0"/>
              <a:t> </a:t>
            </a:r>
            <a:r>
              <a:rPr lang="en-US" dirty="0" err="1"/>
              <a:t>oluşur</a:t>
            </a:r>
            <a:r>
              <a:rPr lang="en-US" dirty="0"/>
              <a:t> </a:t>
            </a:r>
            <a:r>
              <a:rPr lang="en-US" dirty="0" smtClean="0"/>
              <a:t>?</a:t>
            </a:r>
            <a:endParaRPr lang="tr-TR" dirty="0" smtClean="0"/>
          </a:p>
          <a:p>
            <a:pPr lvl="1"/>
            <a:endParaRPr lang="en-US" dirty="0"/>
          </a:p>
          <a:p>
            <a:pPr lvl="2">
              <a:buFont typeface="Arial" panose="020B0604020202020204" pitchFamily="34" charset="0"/>
              <a:buChar char="•"/>
            </a:pPr>
            <a:r>
              <a:rPr lang="en-US" dirty="0" err="1"/>
              <a:t>Yazılım</a:t>
            </a:r>
            <a:r>
              <a:rPr lang="en-US" dirty="0"/>
              <a:t> </a:t>
            </a:r>
            <a:r>
              <a:rPr lang="en-US" dirty="0" err="1"/>
              <a:t>ürünü</a:t>
            </a:r>
            <a:r>
              <a:rPr lang="en-US" dirty="0"/>
              <a:t> </a:t>
            </a:r>
            <a:r>
              <a:rPr lang="en-US" dirty="0" err="1"/>
              <a:t>insanlar</a:t>
            </a:r>
            <a:r>
              <a:rPr lang="en-US" dirty="0"/>
              <a:t> </a:t>
            </a:r>
            <a:r>
              <a:rPr lang="en-US" dirty="0" err="1"/>
              <a:t>tarafından</a:t>
            </a:r>
            <a:r>
              <a:rPr lang="en-US" dirty="0"/>
              <a:t> </a:t>
            </a:r>
            <a:r>
              <a:rPr lang="en-US" dirty="0" err="1"/>
              <a:t>yazılan</a:t>
            </a:r>
            <a:r>
              <a:rPr lang="en-US" dirty="0"/>
              <a:t> </a:t>
            </a:r>
            <a:r>
              <a:rPr lang="en-US" dirty="0" err="1"/>
              <a:t>kodlardan</a:t>
            </a:r>
            <a:r>
              <a:rPr lang="en-US" dirty="0"/>
              <a:t> </a:t>
            </a:r>
            <a:r>
              <a:rPr lang="en-US" dirty="0" err="1"/>
              <a:t>oluşur</a:t>
            </a:r>
            <a:r>
              <a:rPr lang="en-US" dirty="0" smtClean="0"/>
              <a:t>.</a:t>
            </a:r>
            <a:endParaRPr lang="en-US" dirty="0"/>
          </a:p>
          <a:p>
            <a:pPr lvl="2">
              <a:buFont typeface="Arial" panose="020B0604020202020204" pitchFamily="34" charset="0"/>
              <a:buChar char="•"/>
            </a:pPr>
            <a:r>
              <a:rPr lang="en-US" dirty="0" err="1"/>
              <a:t>İnsan</a:t>
            </a:r>
            <a:r>
              <a:rPr lang="en-US" dirty="0"/>
              <a:t> </a:t>
            </a:r>
            <a:r>
              <a:rPr lang="en-US" dirty="0" err="1"/>
              <a:t>bazı</a:t>
            </a:r>
            <a:r>
              <a:rPr lang="en-US" dirty="0"/>
              <a:t> </a:t>
            </a:r>
            <a:r>
              <a:rPr lang="en-US" dirty="0" err="1"/>
              <a:t>şeyleri</a:t>
            </a:r>
            <a:r>
              <a:rPr lang="en-US" dirty="0"/>
              <a:t> </a:t>
            </a:r>
            <a:r>
              <a:rPr lang="en-US" dirty="0" err="1"/>
              <a:t>bilebilir</a:t>
            </a:r>
            <a:r>
              <a:rPr lang="en-US" dirty="0"/>
              <a:t>, </a:t>
            </a:r>
            <a:r>
              <a:rPr lang="en-US" dirty="0" err="1"/>
              <a:t>fakat</a:t>
            </a:r>
            <a:r>
              <a:rPr lang="en-US" dirty="0"/>
              <a:t> her </a:t>
            </a:r>
            <a:r>
              <a:rPr lang="en-US" dirty="0" err="1"/>
              <a:t>şeyi</a:t>
            </a:r>
            <a:r>
              <a:rPr lang="en-US" dirty="0"/>
              <a:t> </a:t>
            </a:r>
            <a:r>
              <a:rPr lang="en-US" dirty="0" err="1"/>
              <a:t>değil</a:t>
            </a:r>
            <a:r>
              <a:rPr lang="en-US" dirty="0"/>
              <a:t>,</a:t>
            </a:r>
          </a:p>
          <a:p>
            <a:pPr lvl="2">
              <a:buFont typeface="Arial" panose="020B0604020202020204" pitchFamily="34" charset="0"/>
              <a:buChar char="•"/>
            </a:pPr>
            <a:r>
              <a:rPr lang="en-US" dirty="0" err="1"/>
              <a:t>İnsan</a:t>
            </a:r>
            <a:r>
              <a:rPr lang="en-US" dirty="0"/>
              <a:t> </a:t>
            </a:r>
            <a:r>
              <a:rPr lang="en-US" dirty="0" err="1"/>
              <a:t>yetenekli</a:t>
            </a:r>
            <a:r>
              <a:rPr lang="en-US" dirty="0"/>
              <a:t> </a:t>
            </a:r>
            <a:r>
              <a:rPr lang="en-US" dirty="0" err="1"/>
              <a:t>olabilir</a:t>
            </a:r>
            <a:r>
              <a:rPr lang="en-US" dirty="0"/>
              <a:t>, </a:t>
            </a:r>
            <a:r>
              <a:rPr lang="en-US" dirty="0" err="1"/>
              <a:t>fakat</a:t>
            </a:r>
            <a:r>
              <a:rPr lang="en-US" dirty="0"/>
              <a:t> </a:t>
            </a:r>
            <a:r>
              <a:rPr lang="en-US" dirty="0" err="1"/>
              <a:t>kusursuz</a:t>
            </a:r>
            <a:r>
              <a:rPr lang="en-US" dirty="0"/>
              <a:t> </a:t>
            </a:r>
            <a:r>
              <a:rPr lang="en-US" dirty="0" err="1"/>
              <a:t>değil</a:t>
            </a:r>
            <a:r>
              <a:rPr lang="en-US" dirty="0"/>
              <a:t>,</a:t>
            </a:r>
          </a:p>
          <a:p>
            <a:pPr lvl="2">
              <a:buFont typeface="Arial" panose="020B0604020202020204" pitchFamily="34" charset="0"/>
              <a:buChar char="•"/>
            </a:pPr>
            <a:r>
              <a:rPr lang="en-US" dirty="0" err="1"/>
              <a:t>İnsan</a:t>
            </a:r>
            <a:r>
              <a:rPr lang="en-US" dirty="0"/>
              <a:t> </a:t>
            </a:r>
            <a:r>
              <a:rPr lang="en-US" dirty="0" err="1"/>
              <a:t>hataya</a:t>
            </a:r>
            <a:r>
              <a:rPr lang="en-US" dirty="0"/>
              <a:t> </a:t>
            </a:r>
            <a:r>
              <a:rPr lang="en-US" dirty="0" err="1"/>
              <a:t>meyillidir</a:t>
            </a:r>
            <a:r>
              <a:rPr lang="en-US" dirty="0"/>
              <a:t>.</a:t>
            </a:r>
          </a:p>
          <a:p>
            <a:pPr lvl="2">
              <a:buFont typeface="Arial" panose="020B0604020202020204" pitchFamily="34" charset="0"/>
              <a:buChar char="•"/>
            </a:pPr>
            <a:r>
              <a:rPr lang="en-US" dirty="0"/>
              <a:t>Zaman </a:t>
            </a:r>
            <a:r>
              <a:rPr lang="en-US" dirty="0" err="1"/>
              <a:t>kaygısı</a:t>
            </a:r>
            <a:r>
              <a:rPr lang="en-US" dirty="0"/>
              <a:t> </a:t>
            </a:r>
            <a:r>
              <a:rPr lang="en-US" dirty="0" err="1"/>
              <a:t>kaliteyi</a:t>
            </a:r>
            <a:r>
              <a:rPr lang="en-US" dirty="0"/>
              <a:t> </a:t>
            </a:r>
            <a:r>
              <a:rPr lang="en-US" dirty="0" err="1"/>
              <a:t>düşürür</a:t>
            </a:r>
            <a:r>
              <a:rPr lang="en-US" dirty="0"/>
              <a:t>.</a:t>
            </a:r>
          </a:p>
          <a:p>
            <a:pPr lvl="2">
              <a:buFont typeface="Arial" panose="020B0604020202020204" pitchFamily="34" charset="0"/>
              <a:buChar char="•"/>
            </a:pPr>
            <a:r>
              <a:rPr lang="en-US" dirty="0" err="1"/>
              <a:t>Gerekli</a:t>
            </a:r>
            <a:r>
              <a:rPr lang="en-US" dirty="0"/>
              <a:t> </a:t>
            </a:r>
            <a:r>
              <a:rPr lang="en-US" dirty="0" err="1"/>
              <a:t>kontroller</a:t>
            </a:r>
            <a:r>
              <a:rPr lang="en-US" dirty="0"/>
              <a:t> </a:t>
            </a:r>
            <a:r>
              <a:rPr lang="en-US" dirty="0" err="1"/>
              <a:t>için</a:t>
            </a:r>
            <a:r>
              <a:rPr lang="en-US" dirty="0"/>
              <a:t> </a:t>
            </a:r>
            <a:r>
              <a:rPr lang="en-US" dirty="0" err="1"/>
              <a:t>yeterli</a:t>
            </a:r>
            <a:r>
              <a:rPr lang="en-US" dirty="0"/>
              <a:t> zaman </a:t>
            </a:r>
            <a:r>
              <a:rPr lang="en-US" dirty="0" err="1"/>
              <a:t>olmayabilir</a:t>
            </a:r>
            <a:r>
              <a:rPr lang="en-US" dirty="0"/>
              <a:t>.</a:t>
            </a:r>
          </a:p>
          <a:p>
            <a:pPr lvl="2">
              <a:buFont typeface="Arial" panose="020B0604020202020204" pitchFamily="34" charset="0"/>
              <a:buChar char="•"/>
            </a:pPr>
            <a:r>
              <a:rPr lang="en-US" dirty="0" err="1"/>
              <a:t>Tamamlanmamış</a:t>
            </a:r>
            <a:r>
              <a:rPr lang="en-US" dirty="0"/>
              <a:t> </a:t>
            </a:r>
            <a:r>
              <a:rPr lang="en-US" dirty="0" err="1"/>
              <a:t>fonksiyonlar</a:t>
            </a:r>
            <a:r>
              <a:rPr lang="en-US" dirty="0"/>
              <a:t> </a:t>
            </a:r>
            <a:r>
              <a:rPr lang="en-US" dirty="0" err="1"/>
              <a:t>kalmış</a:t>
            </a:r>
            <a:r>
              <a:rPr lang="en-US" dirty="0"/>
              <a:t> </a:t>
            </a:r>
            <a:r>
              <a:rPr lang="en-US" dirty="0" err="1"/>
              <a:t>olabilir</a:t>
            </a:r>
            <a:endParaRPr lang="en-US" dirty="0"/>
          </a:p>
        </p:txBody>
      </p:sp>
      <p:sp>
        <p:nvSpPr>
          <p:cNvPr id="7"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9</a:t>
            </a:fld>
            <a:endParaRPr lang="en-US" dirty="0"/>
          </a:p>
        </p:txBody>
      </p:sp>
    </p:spTree>
    <p:extLst>
      <p:ext uri="{BB962C8B-B14F-4D97-AF65-F5344CB8AC3E}">
        <p14:creationId xmlns:p14="http://schemas.microsoft.com/office/powerpoint/2010/main" val="526413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3849</Words>
  <Application>Microsoft Office PowerPoint</Application>
  <PresentationFormat>Widescreen</PresentationFormat>
  <Paragraphs>328</Paragraphs>
  <Slides>34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Century Gothic (Body)</vt:lpstr>
      <vt:lpstr>Lato</vt:lpstr>
      <vt:lpstr>medium-content-serif-font</vt:lpstr>
      <vt:lpstr>Wingdings 3</vt:lpstr>
      <vt:lpstr>Ion Boardroom</vt:lpstr>
      <vt:lpstr>Yazılım Testi ve Otomasyonu</vt:lpstr>
      <vt:lpstr>Derse başlamadan önce</vt:lpstr>
      <vt:lpstr>Konular</vt:lpstr>
      <vt:lpstr>Yazılım nedir?</vt:lpstr>
      <vt:lpstr>Yazılım Geliştirme Süreci</vt:lpstr>
      <vt:lpstr>Yazılım Geliştirme Süreci</vt:lpstr>
      <vt:lpstr>Yazılım Geliştirme Süreci</vt:lpstr>
      <vt:lpstr>Yazılım Geliştirme Süreci</vt:lpstr>
      <vt:lpstr>Yazılım Hataları</vt:lpstr>
      <vt:lpstr>Yazılım Hata Terimleri</vt:lpstr>
      <vt:lpstr>Yazılım Hataları</vt:lpstr>
      <vt:lpstr>Büyük Yazılım Hataları</vt:lpstr>
      <vt:lpstr>Test Nedir?</vt:lpstr>
      <vt:lpstr>Sürecin neresindeyiz?</vt:lpstr>
      <vt:lpstr>https://www.istqb.org/</vt:lpstr>
      <vt:lpstr>Test Neden Gereklidir?</vt:lpstr>
      <vt:lpstr>ISTQB Test Prensipleri</vt:lpstr>
      <vt:lpstr>ISTQB Test Prensipleri</vt:lpstr>
      <vt:lpstr>Bertrand Meyer Test Prensipleri </vt:lpstr>
      <vt:lpstr>Kalite Nedir?</vt:lpstr>
      <vt:lpstr>Testin Kaliteye Etkileri </vt:lpstr>
      <vt:lpstr>Kalite Güvencesi/Kalite Kontrol (QA/QC) </vt:lpstr>
      <vt:lpstr>Yazılım Test Yaşam Döngüsü (STLC)</vt:lpstr>
      <vt:lpstr>Ne kadar test etmek gerekir?</vt:lpstr>
      <vt:lpstr>Test Etme Psikolojisi</vt:lpstr>
      <vt:lpstr>Onaylama / Doğrulama</vt:lpstr>
      <vt:lpstr>Test Yönetimi Zorlukları</vt:lpstr>
      <vt:lpstr>Manuel Test</vt:lpstr>
      <vt:lpstr>Manuel Test Kabulleri</vt:lpstr>
      <vt:lpstr>Manuel Test ve Otomatik Test</vt:lpstr>
      <vt:lpstr>LAB – GIT, GITHUB</vt:lpstr>
      <vt:lpstr>Remote repoya proje gönderme</vt:lpstr>
      <vt:lpstr>Remote repo’yu lokal pc’ye alma</vt:lpstr>
      <vt:lpstr>Lokaldeki değişikliği commitleme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2020-02-04T19:09:13Z</dcterms:created>
  <dcterms:modified xsi:type="dcterms:W3CDTF">2020-02-08T16:24:40Z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ed1ca5a0-2e30-4efd-b09a-cadbf700782d</vt:lpwstr>
  </property>
  <property fmtid="{D5CDD505-2E9C-101B-9397-08002B2CF9AE}" pid="4" name="TURKCELLCLASSIFICATION">
    <vt:lpwstr>TURKCELL DAHİLİ</vt:lpwstr>
  </property>
</Properties>
</file>