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316" r:id="rId7"/>
    <p:sldId id="320" r:id="rId8"/>
    <p:sldId id="321" r:id="rId9"/>
    <p:sldId id="322" r:id="rId10"/>
    <p:sldId id="317" r:id="rId11"/>
    <p:sldId id="324" r:id="rId12"/>
    <p:sldId id="325" r:id="rId13"/>
    <p:sldId id="326" r:id="rId14"/>
    <p:sldId id="327" r:id="rId15"/>
    <p:sldId id="328" r:id="rId16"/>
    <p:sldId id="323" r:id="rId17"/>
    <p:sldId id="31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03/24/2020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Çoğu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Adımları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yukarıdaki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değildir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nedenle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belgelere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ihtiyaç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duyarlar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vakasının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yazarı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kuruluştan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dışı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görevlerle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meşgul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Kısa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süre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kiralanan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kişinin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vakasını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yürütmesi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istenebilir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Belgelenmiş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adımlar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yardımcı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olacak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paydaşların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incelemelerini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kolaylaştıracaktır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Çoğu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Adımları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yukarıdaki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değildir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nedenle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belgelere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ihtiyaç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duyarlar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vakasının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yazarı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kuruluştan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dışı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görevlerle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meşgul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Kısa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süre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kiralanan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kişinin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vakasını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yürütmesi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istenebilir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Belgelenmiş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adımlar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yardımcı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olacak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paydaşların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incelemelerini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kolaylaştıracaktır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Pair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5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planının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hatlarına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Yazılım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Dokümantasyonu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(IEEE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829-1998)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kapsamında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değinilmektedir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Organizasyonun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politikası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kapsamı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hedefler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sınırlandırmalar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önem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edilebilirlik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kaynakların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elverişliliği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faktörler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planlamayı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etkiler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ilerledikçe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bilgi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ortaya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çıkar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planına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ayrıntı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eklenebilir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7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03/24/2020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etgo.com/es-u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st-scenari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guru99@e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guru99@e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xx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268" y="952153"/>
            <a:ext cx="8761413" cy="706964"/>
          </a:xfrm>
        </p:spPr>
        <p:txBody>
          <a:bodyPr/>
          <a:lstStyle/>
          <a:p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(</a:t>
            </a:r>
            <a:r>
              <a:rPr lang="en-US" dirty="0"/>
              <a:t>Boundary Value Analysis)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42279" y="2406650"/>
            <a:ext cx="11024402" cy="445135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dirty="0" err="1"/>
              <a:t>D</a:t>
            </a:r>
            <a:r>
              <a:rPr lang="en-US" dirty="0" err="1" smtClean="0"/>
              <a:t>enklik</a:t>
            </a:r>
            <a:r>
              <a:rPr lang="en-US" dirty="0" smtClean="0"/>
              <a:t> </a:t>
            </a:r>
            <a:r>
              <a:rPr lang="en-US" dirty="0" err="1"/>
              <a:t>paylarının</a:t>
            </a:r>
            <a:r>
              <a:rPr lang="en-US" dirty="0"/>
              <a:t> </a:t>
            </a:r>
            <a:r>
              <a:rPr lang="en-US" dirty="0" err="1"/>
              <a:t>sınırlarında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 smtClean="0"/>
              <a:t>İki</a:t>
            </a:r>
            <a:r>
              <a:rPr lang="tr-TR" dirty="0" smtClean="0"/>
              <a:t> </a:t>
            </a:r>
            <a:r>
              <a:rPr lang="en-US" dirty="0" err="1" smtClean="0"/>
              <a:t>sınır</a:t>
            </a:r>
            <a:r>
              <a:rPr lang="en-US" dirty="0" smtClean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: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.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testlerde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(</a:t>
            </a:r>
            <a:r>
              <a:rPr lang="en-US" dirty="0" err="1" smtClean="0"/>
              <a:t>sınır</a:t>
            </a:r>
            <a:r>
              <a:rPr lang="tr-TR" dirty="0" smtClean="0"/>
              <a:t> </a:t>
            </a:r>
            <a:r>
              <a:rPr lang="en-US" dirty="0" err="1" smtClean="0"/>
              <a:t>üzerindeki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sınırdan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(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artırımla</a:t>
            </a:r>
            <a:r>
              <a:rPr lang="en-US" dirty="0"/>
              <a:t>)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s</a:t>
            </a:r>
            <a:r>
              <a:rPr lang="en-US" dirty="0" err="1" smtClean="0"/>
              <a:t>ınırın</a:t>
            </a:r>
            <a:r>
              <a:rPr lang="en-US" dirty="0" smtClean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kararını</a:t>
            </a:r>
            <a:r>
              <a:rPr lang="en-US" dirty="0"/>
              <a:t> </a:t>
            </a:r>
            <a:r>
              <a:rPr lang="en-US" dirty="0" err="1"/>
              <a:t>verebilmek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denklik</a:t>
            </a:r>
            <a:r>
              <a:rPr lang="en-US" dirty="0"/>
              <a:t> </a:t>
            </a:r>
            <a:r>
              <a:rPr lang="en-US" dirty="0" err="1"/>
              <a:t>paylarına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duyulur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aralığı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paydır</a:t>
            </a:r>
            <a:r>
              <a:rPr lang="en-US" dirty="0"/>
              <a:t>. </a:t>
            </a:r>
            <a:r>
              <a:rPr lang="en-US" dirty="0" err="1" smtClean="0"/>
              <a:t>Bazı</a:t>
            </a:r>
            <a:r>
              <a:rPr lang="tr-TR" dirty="0"/>
              <a:t> </a:t>
            </a:r>
            <a:r>
              <a:rPr lang="en-US" dirty="0" err="1" smtClean="0"/>
              <a:t>denklik</a:t>
            </a:r>
            <a:r>
              <a:rPr lang="en-US" dirty="0" smtClean="0"/>
              <a:t> </a:t>
            </a:r>
            <a:r>
              <a:rPr lang="en-US" dirty="0" err="1"/>
              <a:t>paylarında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anlamını</a:t>
            </a:r>
            <a:r>
              <a:rPr lang="en-US" dirty="0"/>
              <a:t> </a:t>
            </a:r>
            <a:r>
              <a:rPr lang="en-US" dirty="0" err="1"/>
              <a:t>yitirmektedir</a:t>
            </a:r>
            <a:r>
              <a:rPr lang="en-US" dirty="0" smtClean="0"/>
              <a:t>.</a:t>
            </a:r>
            <a:r>
              <a:rPr lang="tr-TR" dirty="0" smtClean="0"/>
              <a:t> (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 smtClean="0"/>
              <a:t>özellikleri</a:t>
            </a:r>
            <a:r>
              <a:rPr lang="tr-TR" dirty="0" smtClean="0"/>
              <a:t>, </a:t>
            </a:r>
            <a:r>
              <a:rPr lang="en-US" dirty="0" err="1"/>
              <a:t>Depolanan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 smtClean="0"/>
              <a:t>yapıları</a:t>
            </a:r>
            <a:r>
              <a:rPr lang="tr-TR" dirty="0" smtClean="0"/>
              <a:t>,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tr-TR" dirty="0" smtClean="0"/>
              <a:t>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paylar</a:t>
            </a:r>
            <a:r>
              <a:rPr lang="en-US" dirty="0"/>
              <a:t>,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analizinde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aralıklarıyla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desteklenen</a:t>
            </a:r>
            <a:r>
              <a:rPr lang="en-US" dirty="0"/>
              <a:t> </a:t>
            </a:r>
            <a:r>
              <a:rPr lang="en-US" dirty="0" err="1"/>
              <a:t>basamak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test </a:t>
            </a:r>
            <a:r>
              <a:rPr lang="en-US" dirty="0" err="1"/>
              <a:t>edilirken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basamak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smtClean="0"/>
              <a:t>pay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sınır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değerin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pay (</a:t>
            </a:r>
            <a:r>
              <a:rPr lang="en-US" dirty="0" err="1"/>
              <a:t>sınırın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) </a:t>
            </a:r>
            <a:r>
              <a:rPr lang="en-US" dirty="0" err="1"/>
              <a:t>bulunmaktadır</a:t>
            </a:r>
            <a:r>
              <a:rPr lang="en-US" dirty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Kapsam</a:t>
            </a:r>
            <a:r>
              <a:rPr lang="en-US" dirty="0"/>
              <a:t>,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bölünmesiyle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 smtClean="0"/>
              <a:t>ya</a:t>
            </a:r>
            <a:r>
              <a:rPr lang="tr-TR" dirty="0" smtClean="0"/>
              <a:t> </a:t>
            </a:r>
            <a:r>
              <a:rPr lang="en-US" dirty="0" smtClean="0"/>
              <a:t>da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). Bu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kapsam</a:t>
            </a:r>
            <a:r>
              <a:rPr lang="en-US" dirty="0"/>
              <a:t> </a:t>
            </a:r>
            <a:r>
              <a:rPr lang="en-US" dirty="0" err="1"/>
              <a:t>yüzdesini</a:t>
            </a:r>
            <a:r>
              <a:rPr lang="en-US" dirty="0"/>
              <a:t> </a:t>
            </a:r>
            <a:r>
              <a:rPr lang="en-US" dirty="0" err="1"/>
              <a:t>belirleyecektir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gerekenden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daha</a:t>
            </a:r>
            <a:r>
              <a:rPr lang="tr-TR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tr-TR" dirty="0" smtClean="0"/>
              <a:t> k</a:t>
            </a:r>
            <a:r>
              <a:rPr lang="en-US" dirty="0" err="1" smtClean="0"/>
              <a:t>ullanılması</a:t>
            </a:r>
            <a:r>
              <a:rPr lang="en-US" dirty="0" smtClean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(</a:t>
            </a:r>
            <a:r>
              <a:rPr lang="en-US" dirty="0" err="1" smtClean="0"/>
              <a:t>örn.sınırın</a:t>
            </a:r>
            <a:r>
              <a:rPr lang="en-US" dirty="0" smtClean="0"/>
              <a:t> </a:t>
            </a:r>
            <a:r>
              <a:rPr lang="en-US" dirty="0" err="1"/>
              <a:t>yerinde</a:t>
            </a:r>
            <a:r>
              <a:rPr lang="en-US" dirty="0"/>
              <a:t> </a:t>
            </a:r>
            <a:r>
              <a:rPr lang="en-US" dirty="0" err="1"/>
              <a:t>bulunmaması</a:t>
            </a:r>
            <a:r>
              <a:rPr lang="en-US" dirty="0"/>
              <a:t>). Buna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yük</a:t>
            </a:r>
            <a:r>
              <a:rPr lang="tr-TR" dirty="0" smtClean="0"/>
              <a:t> </a:t>
            </a:r>
            <a:r>
              <a:rPr lang="en-US" dirty="0" err="1" smtClean="0"/>
              <a:t>sınırlarının</a:t>
            </a:r>
            <a:r>
              <a:rPr lang="en-US" dirty="0" smtClean="0"/>
              <a:t> </a:t>
            </a:r>
            <a:r>
              <a:rPr lang="en-US" dirty="0" err="1"/>
              <a:t>toleransı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smtClean="0"/>
              <a:t>de </a:t>
            </a:r>
            <a:r>
              <a:rPr lang="en-US" dirty="0" err="1"/>
              <a:t>kullanılabilir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10.000 </a:t>
            </a:r>
            <a:r>
              <a:rPr lang="en-US" dirty="0" err="1"/>
              <a:t>kullanıcıyı</a:t>
            </a:r>
            <a:r>
              <a:rPr lang="en-US" dirty="0"/>
              <a:t> </a:t>
            </a:r>
            <a:r>
              <a:rPr lang="en-US" dirty="0" err="1"/>
              <a:t>desteklemektedir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633" y="919880"/>
            <a:ext cx="8761413" cy="706964"/>
          </a:xfrm>
        </p:spPr>
        <p:txBody>
          <a:bodyPr/>
          <a:lstStyle/>
          <a:p>
            <a:r>
              <a:rPr lang="en-US" dirty="0"/>
              <a:t>Durum </a:t>
            </a:r>
            <a:r>
              <a:rPr lang="tr-TR" dirty="0" err="1"/>
              <a:t>G</a:t>
            </a:r>
            <a:r>
              <a:rPr lang="en-US" dirty="0" err="1" smtClean="0"/>
              <a:t>eçişi</a:t>
            </a:r>
            <a:r>
              <a:rPr lang="en-US" dirty="0" smtClean="0"/>
              <a:t> </a:t>
            </a:r>
            <a:r>
              <a:rPr lang="tr-TR" dirty="0" err="1"/>
              <a:t>T</a:t>
            </a:r>
            <a:r>
              <a:rPr lang="en-US" dirty="0" err="1" smtClean="0"/>
              <a:t>ekniği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2579" y="2406650"/>
            <a:ext cx="11465467" cy="4241576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Durum </a:t>
            </a:r>
            <a:r>
              <a:rPr lang="en-US" sz="1600" dirty="0" err="1"/>
              <a:t>geçişi</a:t>
            </a:r>
            <a:r>
              <a:rPr lang="en-US" sz="1600" dirty="0"/>
              <a:t> </a:t>
            </a:r>
            <a:r>
              <a:rPr lang="en-US" sz="1600" dirty="0" err="1"/>
              <a:t>tekniği</a:t>
            </a:r>
            <a:r>
              <a:rPr lang="en-US" sz="1600" dirty="0"/>
              <a:t>, </a:t>
            </a:r>
            <a:r>
              <a:rPr lang="en-US" sz="1600" dirty="0" err="1"/>
              <a:t>geçerli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geçersiz</a:t>
            </a:r>
            <a:r>
              <a:rPr lang="en-US" sz="1600" dirty="0"/>
              <a:t> </a:t>
            </a:r>
            <a:r>
              <a:rPr lang="en-US" sz="1600" dirty="0" err="1"/>
              <a:t>geçişler</a:t>
            </a:r>
            <a:r>
              <a:rPr lang="en-US" sz="1600" dirty="0"/>
              <a:t> </a:t>
            </a:r>
            <a:r>
              <a:rPr lang="en-US" sz="1600" dirty="0" err="1"/>
              <a:t>vasıtasıyla</a:t>
            </a:r>
            <a:r>
              <a:rPr lang="en-US" sz="1600" dirty="0"/>
              <a:t> </a:t>
            </a:r>
            <a:r>
              <a:rPr lang="en-US" sz="1600" dirty="0" err="1"/>
              <a:t>yazılımın</a:t>
            </a:r>
            <a:r>
              <a:rPr lang="en-US" sz="1600" dirty="0"/>
              <a:t> </a:t>
            </a:r>
            <a:r>
              <a:rPr lang="en-US" sz="1600" dirty="0" err="1"/>
              <a:t>tanımlı</a:t>
            </a:r>
            <a:r>
              <a:rPr lang="en-US" sz="1600" dirty="0"/>
              <a:t> </a:t>
            </a:r>
            <a:r>
              <a:rPr lang="en-US" sz="1600" dirty="0" err="1"/>
              <a:t>durumlara</a:t>
            </a:r>
            <a:r>
              <a:rPr lang="en-US" sz="1600" dirty="0"/>
              <a:t> </a:t>
            </a:r>
            <a:r>
              <a:rPr lang="en-US" sz="1600" dirty="0" err="1"/>
              <a:t>girme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 smtClean="0"/>
              <a:t>tanımlı</a:t>
            </a:r>
            <a:r>
              <a:rPr lang="tr-TR" sz="1600" dirty="0" smtClean="0"/>
              <a:t> </a:t>
            </a:r>
            <a:r>
              <a:rPr lang="en-US" sz="1600" dirty="0" err="1" smtClean="0"/>
              <a:t>durumlardan</a:t>
            </a:r>
            <a:r>
              <a:rPr lang="tr-TR" sz="1600" dirty="0" smtClean="0"/>
              <a:t> </a:t>
            </a:r>
            <a:r>
              <a:rPr lang="en-US" sz="1600" dirty="0" err="1" smtClean="0"/>
              <a:t>çıkma</a:t>
            </a:r>
            <a:r>
              <a:rPr lang="en-US" sz="1600" dirty="0" smtClean="0"/>
              <a:t> </a:t>
            </a:r>
            <a:r>
              <a:rPr lang="en-US" sz="1600" dirty="0" err="1"/>
              <a:t>becerisini</a:t>
            </a:r>
            <a:r>
              <a:rPr lang="en-US" sz="1600" dirty="0"/>
              <a:t> test </a:t>
            </a:r>
            <a:r>
              <a:rPr lang="en-US" sz="1600" dirty="0" err="1"/>
              <a:t>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kullanılır</a:t>
            </a:r>
            <a:r>
              <a:rPr lang="en-US" sz="1600" dirty="0"/>
              <a:t>. </a:t>
            </a:r>
            <a:r>
              <a:rPr lang="en-US" sz="1600" dirty="0" err="1"/>
              <a:t>Olaylar</a:t>
            </a:r>
            <a:r>
              <a:rPr lang="en-US" sz="1600" dirty="0"/>
              <a:t>, </a:t>
            </a:r>
            <a:r>
              <a:rPr lang="en-US" sz="1600" dirty="0" err="1"/>
              <a:t>yazılımın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durumdan</a:t>
            </a:r>
            <a:r>
              <a:rPr lang="en-US" sz="1600" dirty="0"/>
              <a:t> </a:t>
            </a:r>
            <a:r>
              <a:rPr lang="en-US" sz="1600" dirty="0" err="1"/>
              <a:t>diğerine</a:t>
            </a:r>
            <a:r>
              <a:rPr lang="en-US" sz="1600" dirty="0"/>
              <a:t> </a:t>
            </a:r>
            <a:r>
              <a:rPr lang="en-US" sz="1600" dirty="0" err="1"/>
              <a:t>geçişine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 smtClean="0"/>
              <a:t>çeşitli</a:t>
            </a:r>
            <a:r>
              <a:rPr lang="tr-TR" sz="1600" dirty="0" smtClean="0"/>
              <a:t> </a:t>
            </a:r>
            <a:r>
              <a:rPr lang="en-US" sz="1600" dirty="0" err="1" smtClean="0"/>
              <a:t>faaliyetlerde</a:t>
            </a:r>
            <a:r>
              <a:rPr lang="tr-TR" sz="1600" dirty="0" smtClean="0"/>
              <a:t> </a:t>
            </a:r>
            <a:r>
              <a:rPr lang="en-US" sz="1600" dirty="0" err="1" smtClean="0"/>
              <a:t>bulunmasına</a:t>
            </a:r>
            <a:r>
              <a:rPr lang="en-US" sz="1600" dirty="0" smtClean="0"/>
              <a:t> </a:t>
            </a:r>
            <a:r>
              <a:rPr lang="en-US" sz="1600" dirty="0" err="1"/>
              <a:t>yol</a:t>
            </a:r>
            <a:r>
              <a:rPr lang="en-US" sz="1600" dirty="0"/>
              <a:t> </a:t>
            </a:r>
            <a:r>
              <a:rPr lang="en-US" sz="1600" dirty="0" err="1"/>
              <a:t>açar</a:t>
            </a:r>
            <a:r>
              <a:rPr lang="en-US" sz="1600" dirty="0" smtClean="0"/>
              <a:t>.</a:t>
            </a:r>
            <a:r>
              <a:rPr lang="tr-TR" sz="1600" dirty="0" smtClean="0"/>
              <a:t> </a:t>
            </a:r>
            <a:r>
              <a:rPr lang="en-US" sz="1600" dirty="0"/>
              <a:t>Durum </a:t>
            </a:r>
            <a:r>
              <a:rPr lang="en-US" sz="1600" dirty="0" err="1"/>
              <a:t>geçişleri</a:t>
            </a:r>
            <a:r>
              <a:rPr lang="en-US" sz="1600" dirty="0"/>
              <a:t>,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formatında</a:t>
            </a:r>
            <a:r>
              <a:rPr lang="en-US" sz="1600" dirty="0"/>
              <a:t> </a:t>
            </a:r>
            <a:r>
              <a:rPr lang="en-US" sz="1600" dirty="0" err="1"/>
              <a:t>durumlar</a:t>
            </a:r>
            <a:r>
              <a:rPr lang="en-US" sz="1600" dirty="0"/>
              <a:t> </a:t>
            </a:r>
            <a:r>
              <a:rPr lang="en-US" sz="1600" dirty="0" err="1"/>
              <a:t>arasındaki</a:t>
            </a:r>
            <a:r>
              <a:rPr lang="en-US" sz="1600" dirty="0"/>
              <a:t> </a:t>
            </a:r>
            <a:r>
              <a:rPr lang="en-US" sz="1600" dirty="0" err="1"/>
              <a:t>geçerli</a:t>
            </a:r>
            <a:r>
              <a:rPr lang="en-US" sz="1600" dirty="0"/>
              <a:t> </a:t>
            </a:r>
            <a:r>
              <a:rPr lang="en-US" sz="1600" dirty="0" err="1"/>
              <a:t>geçişlerin</a:t>
            </a:r>
            <a:r>
              <a:rPr lang="en-US" sz="1600" dirty="0"/>
              <a:t> </a:t>
            </a:r>
            <a:r>
              <a:rPr lang="en-US" sz="1600" dirty="0" err="1"/>
              <a:t>tümünü</a:t>
            </a:r>
            <a:r>
              <a:rPr lang="en-US" sz="1600" dirty="0"/>
              <a:t> </a:t>
            </a:r>
            <a:r>
              <a:rPr lang="en-US" sz="1600" dirty="0" err="1"/>
              <a:t>gösteren</a:t>
            </a:r>
            <a:r>
              <a:rPr lang="en-US" sz="1600" dirty="0"/>
              <a:t> durum </a:t>
            </a:r>
            <a:r>
              <a:rPr lang="en-US" sz="1600" dirty="0" err="1"/>
              <a:t>geçişi</a:t>
            </a:r>
            <a:r>
              <a:rPr lang="en-US" sz="1600" dirty="0"/>
              <a:t> </a:t>
            </a:r>
            <a:r>
              <a:rPr lang="en-US" sz="1600" dirty="0" err="1"/>
              <a:t>şeması</a:t>
            </a:r>
            <a:r>
              <a:rPr lang="en-US" sz="1600" dirty="0"/>
              <a:t> </a:t>
            </a:r>
            <a:r>
              <a:rPr lang="en-US" sz="1600" dirty="0" err="1" smtClean="0"/>
              <a:t>şeklinde</a:t>
            </a:r>
            <a:r>
              <a:rPr lang="tr-TR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/>
              <a:t>da hem </a:t>
            </a:r>
            <a:r>
              <a:rPr lang="en-US" sz="1600" dirty="0" err="1"/>
              <a:t>geçerli</a:t>
            </a:r>
            <a:r>
              <a:rPr lang="en-US" sz="1600" dirty="0"/>
              <a:t> hem de </a:t>
            </a:r>
            <a:r>
              <a:rPr lang="en-US" sz="1600" dirty="0" err="1"/>
              <a:t>geçersiz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olası</a:t>
            </a:r>
            <a:r>
              <a:rPr lang="en-US" sz="1600" dirty="0"/>
              <a:t> </a:t>
            </a:r>
            <a:r>
              <a:rPr lang="en-US" sz="1600" dirty="0" err="1"/>
              <a:t>geçişleri</a:t>
            </a:r>
            <a:r>
              <a:rPr lang="en-US" sz="1600" dirty="0"/>
              <a:t> </a:t>
            </a:r>
            <a:r>
              <a:rPr lang="en-US" sz="1600" dirty="0" err="1" smtClean="0"/>
              <a:t>gösteren</a:t>
            </a:r>
            <a:r>
              <a:rPr lang="tr-TR" sz="1600" dirty="0" smtClean="0"/>
              <a:t> </a:t>
            </a:r>
            <a:r>
              <a:rPr lang="en-US" sz="1600" dirty="0" smtClean="0"/>
              <a:t>durum </a:t>
            </a:r>
            <a:r>
              <a:rPr lang="en-US" sz="1600" dirty="0" err="1"/>
              <a:t>tablosu</a:t>
            </a:r>
            <a:r>
              <a:rPr lang="en-US" sz="1600" dirty="0"/>
              <a:t> </a:t>
            </a:r>
            <a:r>
              <a:rPr lang="en-US" sz="1600" dirty="0" err="1"/>
              <a:t>şeklinde</a:t>
            </a:r>
            <a:r>
              <a:rPr lang="en-US" sz="1600" dirty="0"/>
              <a:t> </a:t>
            </a:r>
            <a:r>
              <a:rPr lang="en-US" sz="1600" dirty="0" err="1"/>
              <a:t>takip</a:t>
            </a:r>
            <a:r>
              <a:rPr lang="en-US" sz="1600" dirty="0"/>
              <a:t> </a:t>
            </a:r>
            <a:r>
              <a:rPr lang="en-US" sz="1600" dirty="0" err="1"/>
              <a:t>edilebilir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Gömülü</a:t>
            </a:r>
            <a:r>
              <a:rPr lang="tr-TR" sz="1600" dirty="0" smtClean="0"/>
              <a:t> </a:t>
            </a:r>
            <a:r>
              <a:rPr lang="en-US" sz="1600" dirty="0" err="1" smtClean="0"/>
              <a:t>yazılım</a:t>
            </a:r>
            <a:r>
              <a:rPr lang="en-US" sz="1600" dirty="0"/>
              <a:t>, web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işleme</a:t>
            </a:r>
            <a:r>
              <a:rPr lang="en-US" sz="1600" dirty="0"/>
              <a:t> </a:t>
            </a:r>
            <a:r>
              <a:rPr lang="en-US" sz="1600" dirty="0" err="1"/>
              <a:t>dayalı</a:t>
            </a:r>
            <a:r>
              <a:rPr lang="en-US" sz="1600" dirty="0"/>
              <a:t> </a:t>
            </a:r>
            <a:r>
              <a:rPr lang="en-US" sz="1600" dirty="0" err="1"/>
              <a:t>yazılımlar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test </a:t>
            </a:r>
            <a:r>
              <a:rPr lang="en-US" sz="1600" dirty="0" err="1"/>
              <a:t>tekniği</a:t>
            </a:r>
            <a:r>
              <a:rPr lang="en-US" sz="1600" dirty="0"/>
              <a:t> </a:t>
            </a:r>
            <a:r>
              <a:rPr lang="en-US" sz="1600" dirty="0" err="1"/>
              <a:t>açısından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tr-TR" sz="1600" dirty="0" smtClean="0"/>
              <a:t> </a:t>
            </a:r>
            <a:r>
              <a:rPr lang="en-US" sz="1600" dirty="0" smtClean="0"/>
              <a:t>ideal </a:t>
            </a:r>
            <a:r>
              <a:rPr lang="en-US" sz="1600" dirty="0" err="1"/>
              <a:t>adaylardır</a:t>
            </a:r>
            <a:r>
              <a:rPr lang="en-US" sz="1600" dirty="0"/>
              <a:t>.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sistemleri</a:t>
            </a:r>
            <a:r>
              <a:rPr lang="en-US" sz="1600" dirty="0"/>
              <a:t>,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 smtClean="0"/>
              <a:t>deyişle</a:t>
            </a:r>
            <a:r>
              <a:rPr lang="tr-TR" sz="1600" dirty="0" smtClean="0"/>
              <a:t> </a:t>
            </a:r>
            <a:r>
              <a:rPr lang="en-US" sz="1600" dirty="0" err="1" smtClean="0"/>
              <a:t>trafik</a:t>
            </a:r>
            <a:r>
              <a:rPr lang="en-US" sz="1600" dirty="0" smtClean="0"/>
              <a:t> </a:t>
            </a:r>
            <a:r>
              <a:rPr lang="en-US" sz="1600" dirty="0" err="1"/>
              <a:t>ışığı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 smtClean="0"/>
              <a:t>birimleri</a:t>
            </a:r>
            <a:r>
              <a:rPr lang="tr-TR" sz="1600" dirty="0" smtClean="0"/>
              <a:t> </a:t>
            </a:r>
            <a:r>
              <a:rPr lang="en-US" sz="1600" dirty="0" smtClean="0"/>
              <a:t>de </a:t>
            </a:r>
            <a:r>
              <a:rPr lang="en-US" sz="1600" dirty="0" err="1"/>
              <a:t>bu</a:t>
            </a:r>
            <a:r>
              <a:rPr lang="en-US" sz="1600" dirty="0"/>
              <a:t> test </a:t>
            </a:r>
            <a:r>
              <a:rPr lang="en-US" sz="1600" dirty="0" err="1"/>
              <a:t>tekniği</a:t>
            </a:r>
            <a:r>
              <a:rPr lang="en-US" sz="1600" dirty="0"/>
              <a:t> </a:t>
            </a:r>
            <a:r>
              <a:rPr lang="en-US" sz="1600" dirty="0" err="1"/>
              <a:t>açısından</a:t>
            </a:r>
            <a:r>
              <a:rPr lang="en-US" sz="1600" dirty="0"/>
              <a:t> ideal </a:t>
            </a:r>
            <a:r>
              <a:rPr lang="en-US" sz="1600" dirty="0" err="1" smtClean="0"/>
              <a:t>adaylardır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Yazılımda</a:t>
            </a:r>
            <a:r>
              <a:rPr lang="en-US" sz="1600" dirty="0"/>
              <a:t> </a:t>
            </a:r>
            <a:r>
              <a:rPr lang="en-US" sz="1600" dirty="0" err="1" smtClean="0"/>
              <a:t>bir</a:t>
            </a:r>
            <a:r>
              <a:rPr lang="tr-TR" sz="1600" dirty="0" smtClean="0"/>
              <a:t> </a:t>
            </a:r>
            <a:r>
              <a:rPr lang="en-US" sz="1600" dirty="0" err="1" smtClean="0"/>
              <a:t>kullanıcı</a:t>
            </a:r>
            <a:r>
              <a:rPr lang="en-US" sz="1600" dirty="0" smtClean="0"/>
              <a:t> </a:t>
            </a:r>
            <a:r>
              <a:rPr lang="en-US" sz="1600" dirty="0" err="1"/>
              <a:t>arayüzü</a:t>
            </a:r>
            <a:r>
              <a:rPr lang="en-US" sz="1600" dirty="0"/>
              <a:t> </a:t>
            </a:r>
            <a:r>
              <a:rPr lang="en-US" sz="1600" dirty="0" err="1"/>
              <a:t>bulunuyorsa</a:t>
            </a:r>
            <a:r>
              <a:rPr lang="en-US" sz="1600" dirty="0"/>
              <a:t> </a:t>
            </a:r>
            <a:r>
              <a:rPr lang="en-US" sz="1600" dirty="0" err="1"/>
              <a:t>kullanıcıya</a:t>
            </a:r>
            <a:r>
              <a:rPr lang="en-US" sz="1600" dirty="0"/>
              <a:t> </a:t>
            </a:r>
            <a:r>
              <a:rPr lang="en-US" sz="1600" dirty="0" err="1"/>
              <a:t>yönelik</a:t>
            </a:r>
            <a:r>
              <a:rPr lang="en-US" sz="1600" dirty="0"/>
              <a:t> </a:t>
            </a:r>
            <a:r>
              <a:rPr lang="en-US" sz="1600" dirty="0" err="1"/>
              <a:t>görüntülenen</a:t>
            </a:r>
            <a:r>
              <a:rPr lang="en-US" sz="1600" dirty="0"/>
              <a:t> </a:t>
            </a:r>
            <a:r>
              <a:rPr lang="en-US" sz="1600" dirty="0" err="1"/>
              <a:t>çok</a:t>
            </a:r>
            <a:r>
              <a:rPr lang="en-US" sz="1600" dirty="0"/>
              <a:t> </a:t>
            </a:r>
            <a:r>
              <a:rPr lang="en-US" sz="1600" dirty="0" err="1" smtClean="0"/>
              <a:t>sayıda</a:t>
            </a:r>
            <a:r>
              <a:rPr lang="tr-TR" sz="1600" dirty="0"/>
              <a:t> </a:t>
            </a:r>
            <a:r>
              <a:rPr lang="en-US" sz="1600" dirty="0" err="1" smtClean="0"/>
              <a:t>ekran</a:t>
            </a:r>
            <a:r>
              <a:rPr lang="en-US" sz="1600" dirty="0"/>
              <a:t>, </a:t>
            </a:r>
            <a:r>
              <a:rPr lang="en-US" sz="1600" dirty="0" err="1"/>
              <a:t>yaygın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durumları</a:t>
            </a:r>
            <a:r>
              <a:rPr lang="en-US" sz="1600" dirty="0"/>
              <a:t> </a:t>
            </a:r>
            <a:r>
              <a:rPr lang="en-US" sz="1600" dirty="0" err="1"/>
              <a:t>tanımlamak</a:t>
            </a:r>
            <a:r>
              <a:rPr lang="en-US" sz="1600" dirty="0"/>
              <a:t> </a:t>
            </a:r>
            <a:r>
              <a:rPr lang="en-US" sz="1600" dirty="0" err="1" smtClean="0"/>
              <a:t>için</a:t>
            </a:r>
            <a:r>
              <a:rPr lang="tr-TR" sz="1600" dirty="0" smtClean="0"/>
              <a:t> </a:t>
            </a:r>
            <a:r>
              <a:rPr lang="en-US" sz="1600" dirty="0" err="1" smtClean="0"/>
              <a:t>kullanılır</a:t>
            </a:r>
            <a:r>
              <a:rPr lang="en-US" sz="1600" dirty="0"/>
              <a:t>. </a:t>
            </a:r>
            <a:r>
              <a:rPr lang="en-US" sz="1600" dirty="0" err="1"/>
              <a:t>Gömülü</a:t>
            </a:r>
            <a:r>
              <a:rPr lang="en-US" sz="1600" dirty="0"/>
              <a:t> </a:t>
            </a:r>
            <a:r>
              <a:rPr lang="en-US" sz="1600" dirty="0" err="1"/>
              <a:t>yazılımlarda</a:t>
            </a:r>
            <a:r>
              <a:rPr lang="en-US" sz="1600" dirty="0"/>
              <a:t> </a:t>
            </a:r>
            <a:r>
              <a:rPr lang="en-US" sz="1600" dirty="0" err="1"/>
              <a:t>durumlar</a:t>
            </a:r>
            <a:r>
              <a:rPr lang="en-US" sz="1600" dirty="0"/>
              <a:t>, </a:t>
            </a:r>
            <a:r>
              <a:rPr lang="en-US" sz="1600" dirty="0" err="1" smtClean="0"/>
              <a:t>donanımın</a:t>
            </a:r>
            <a:r>
              <a:rPr lang="en-US" sz="1600" dirty="0" smtClean="0"/>
              <a:t> </a:t>
            </a:r>
            <a:r>
              <a:rPr lang="en-US" sz="1600" dirty="0" err="1"/>
              <a:t>karşılaşacağı</a:t>
            </a:r>
            <a:r>
              <a:rPr lang="en-US" sz="1600" dirty="0"/>
              <a:t> </a:t>
            </a:r>
            <a:r>
              <a:rPr lang="en-US" sz="1600" dirty="0" err="1"/>
              <a:t>durumlara</a:t>
            </a:r>
            <a:r>
              <a:rPr lang="en-US" sz="1600" dirty="0"/>
              <a:t> </a:t>
            </a:r>
            <a:r>
              <a:rPr lang="en-US" sz="1600" dirty="0" err="1"/>
              <a:t>bağlı</a:t>
            </a:r>
            <a:r>
              <a:rPr lang="en-US" sz="1600" dirty="0"/>
              <a:t> </a:t>
            </a:r>
            <a:r>
              <a:rPr lang="en-US" sz="1600" dirty="0" err="1"/>
              <a:t>olabilir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/>
              <a:t>Kabul </a:t>
            </a:r>
            <a:r>
              <a:rPr lang="en-US" sz="1600" dirty="0" err="1"/>
              <a:t>edilebilir</a:t>
            </a:r>
            <a:r>
              <a:rPr lang="en-US" sz="1600" dirty="0"/>
              <a:t> </a:t>
            </a:r>
            <a:r>
              <a:rPr lang="en-US" sz="1600" dirty="0" smtClean="0"/>
              <a:t>minimum</a:t>
            </a:r>
            <a:r>
              <a:rPr lang="tr-TR" sz="1600" dirty="0" smtClean="0"/>
              <a:t> </a:t>
            </a:r>
            <a:r>
              <a:rPr lang="en-US" sz="1600" dirty="0" err="1" smtClean="0"/>
              <a:t>kapsam</a:t>
            </a:r>
            <a:r>
              <a:rPr lang="en-US" sz="1600" dirty="0"/>
              <a:t>, her </a:t>
            </a:r>
            <a:r>
              <a:rPr lang="en-US" sz="1600" dirty="0" err="1"/>
              <a:t>durumun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geçişin</a:t>
            </a:r>
            <a:r>
              <a:rPr lang="en-US" sz="1600" dirty="0"/>
              <a:t> </a:t>
            </a:r>
            <a:r>
              <a:rPr lang="en-US" sz="1600" dirty="0" err="1"/>
              <a:t>sağlanması</a:t>
            </a:r>
            <a:r>
              <a:rPr lang="en-US" sz="1600" dirty="0"/>
              <a:t> </a:t>
            </a:r>
            <a:r>
              <a:rPr lang="en-US" sz="1600" dirty="0" err="1"/>
              <a:t>şeklindedir</a:t>
            </a:r>
            <a:r>
              <a:rPr lang="en-US" sz="1600" dirty="0"/>
              <a:t>. %100 </a:t>
            </a:r>
            <a:r>
              <a:rPr lang="en-US" sz="1600" dirty="0" err="1"/>
              <a:t>geçiş</a:t>
            </a:r>
            <a:r>
              <a:rPr lang="en-US" sz="1600" dirty="0"/>
              <a:t> </a:t>
            </a:r>
            <a:r>
              <a:rPr lang="en-US" sz="1600" dirty="0" err="1"/>
              <a:t>kapsamı</a:t>
            </a:r>
            <a:r>
              <a:rPr lang="en-US" sz="1600" dirty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/>
              <a:t>tasarımını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da durum </a:t>
            </a:r>
            <a:r>
              <a:rPr lang="en-US" sz="1600" dirty="0" err="1"/>
              <a:t>geçişi</a:t>
            </a:r>
            <a:r>
              <a:rPr lang="en-US" sz="1600" dirty="0"/>
              <a:t> </a:t>
            </a:r>
            <a:r>
              <a:rPr lang="en-US" sz="1600" dirty="0" err="1"/>
              <a:t>modelinin</a:t>
            </a:r>
            <a:r>
              <a:rPr lang="en-US" sz="1600" dirty="0"/>
              <a:t> </a:t>
            </a:r>
            <a:r>
              <a:rPr lang="en-US" sz="1600" dirty="0" err="1" smtClean="0"/>
              <a:t>kusurlu</a:t>
            </a:r>
            <a:r>
              <a:rPr lang="en-US" sz="1600" dirty="0" smtClean="0"/>
              <a:t> </a:t>
            </a:r>
            <a:r>
              <a:rPr lang="en-US" sz="1600" dirty="0" err="1"/>
              <a:t>olmaması</a:t>
            </a:r>
            <a:r>
              <a:rPr lang="en-US" sz="1600" dirty="0"/>
              <a:t> </a:t>
            </a:r>
            <a:r>
              <a:rPr lang="en-US" sz="1600" dirty="0" err="1"/>
              <a:t>şartıyla</a:t>
            </a:r>
            <a:r>
              <a:rPr lang="en-US" sz="1600" dirty="0"/>
              <a:t> her </a:t>
            </a:r>
            <a:r>
              <a:rPr lang="en-US" sz="1600" dirty="0" err="1"/>
              <a:t>durumun</a:t>
            </a:r>
            <a:r>
              <a:rPr lang="en-US" sz="1600" dirty="0"/>
              <a:t>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edildiğine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her </a:t>
            </a:r>
            <a:r>
              <a:rPr lang="en-US" sz="1600" dirty="0" err="1"/>
              <a:t>geçişin</a:t>
            </a:r>
            <a:r>
              <a:rPr lang="en-US" sz="1600" dirty="0"/>
              <a:t> </a:t>
            </a:r>
            <a:r>
              <a:rPr lang="en-US" sz="1600" dirty="0" err="1"/>
              <a:t>denendiğine</a:t>
            </a:r>
            <a:r>
              <a:rPr lang="en-US" sz="1600" dirty="0"/>
              <a:t> </a:t>
            </a:r>
            <a:r>
              <a:rPr lang="en-US" sz="1600" dirty="0" err="1"/>
              <a:t>ilişkin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tr-TR" sz="1600" dirty="0" smtClean="0"/>
              <a:t>g</a:t>
            </a:r>
            <a:r>
              <a:rPr lang="en-US" sz="1600" dirty="0" err="1" smtClean="0"/>
              <a:t>aranti</a:t>
            </a:r>
            <a:r>
              <a:rPr lang="en-US" sz="1600" dirty="0" smtClean="0"/>
              <a:t> </a:t>
            </a:r>
            <a:r>
              <a:rPr lang="en-US" sz="1600" dirty="0" err="1"/>
              <a:t>niteliğindedir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Yanlış</a:t>
            </a:r>
            <a:r>
              <a:rPr lang="en-US" sz="1600" dirty="0"/>
              <a:t> </a:t>
            </a:r>
            <a:r>
              <a:rPr lang="en-US" sz="1600" dirty="0" err="1"/>
              <a:t>işlem</a:t>
            </a:r>
            <a:r>
              <a:rPr lang="en-US" sz="1600" dirty="0"/>
              <a:t>, </a:t>
            </a:r>
            <a:r>
              <a:rPr lang="en-US" sz="1600" dirty="0" err="1"/>
              <a:t>yanlış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da </a:t>
            </a:r>
            <a:r>
              <a:rPr lang="en-US" sz="1600" dirty="0" err="1"/>
              <a:t>desteklenmeyen</a:t>
            </a:r>
            <a:r>
              <a:rPr lang="en-US" sz="1600" dirty="0"/>
              <a:t> </a:t>
            </a:r>
            <a:r>
              <a:rPr lang="en-US" sz="1600" dirty="0" err="1"/>
              <a:t>geçişler</a:t>
            </a:r>
            <a:r>
              <a:rPr lang="en-US" sz="1600" dirty="0"/>
              <a:t>, </a:t>
            </a:r>
            <a:r>
              <a:rPr lang="en-US" sz="1600" dirty="0" err="1"/>
              <a:t>çıkışı</a:t>
            </a:r>
            <a:r>
              <a:rPr lang="en-US" sz="1600" dirty="0"/>
              <a:t> </a:t>
            </a:r>
            <a:r>
              <a:rPr lang="en-US" sz="1600" dirty="0" err="1"/>
              <a:t>bulunmayan</a:t>
            </a:r>
            <a:r>
              <a:rPr lang="en-US" sz="1600" dirty="0"/>
              <a:t> </a:t>
            </a:r>
            <a:r>
              <a:rPr lang="en-US" sz="1600" dirty="0" err="1"/>
              <a:t>durumlar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mevcut</a:t>
            </a:r>
            <a:r>
              <a:rPr lang="en-US" sz="1600" dirty="0"/>
              <a:t> </a:t>
            </a:r>
            <a:r>
              <a:rPr lang="en-US" sz="1600" dirty="0" err="1"/>
              <a:t>olmayan</a:t>
            </a:r>
            <a:r>
              <a:rPr lang="en-US" sz="1600" dirty="0"/>
              <a:t> </a:t>
            </a:r>
            <a:r>
              <a:rPr lang="en-US" sz="1600" dirty="0" err="1"/>
              <a:t>durumlar</a:t>
            </a:r>
            <a:r>
              <a:rPr lang="en-US" sz="1600" dirty="0"/>
              <a:t> </a:t>
            </a:r>
            <a:r>
              <a:rPr lang="en-US" sz="1600" dirty="0" err="1"/>
              <a:t>tipik</a:t>
            </a:r>
            <a:r>
              <a:rPr lang="en-US" sz="1600" dirty="0"/>
              <a:t> </a:t>
            </a:r>
            <a:r>
              <a:rPr lang="en-US" sz="1600" dirty="0" err="1" smtClean="0"/>
              <a:t>hatalar</a:t>
            </a:r>
            <a:r>
              <a:rPr lang="tr-TR" sz="1600" dirty="0" smtClean="0"/>
              <a:t> </a:t>
            </a:r>
            <a:r>
              <a:rPr lang="en-US" sz="1600" dirty="0" err="1" smtClean="0"/>
              <a:t>arasında</a:t>
            </a:r>
            <a:r>
              <a:rPr lang="en-US" sz="1600" dirty="0" smtClean="0"/>
              <a:t> </a:t>
            </a:r>
            <a:r>
              <a:rPr lang="en-US" sz="1600" dirty="0" err="1"/>
              <a:t>yer</a:t>
            </a:r>
            <a:r>
              <a:rPr lang="en-US" sz="1600" dirty="0"/>
              <a:t> </a:t>
            </a:r>
            <a:r>
              <a:rPr lang="en-US" sz="1600" dirty="0" err="1"/>
              <a:t>almaktadır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57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36" y="1028069"/>
            <a:ext cx="8761413" cy="706964"/>
          </a:xfrm>
        </p:spPr>
        <p:txBody>
          <a:bodyPr/>
          <a:lstStyle/>
          <a:p>
            <a:r>
              <a:rPr lang="tr-TR" dirty="0" smtClean="0"/>
              <a:t>Hata Tahmin Tekniği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66974" y="2406650"/>
            <a:ext cx="11155680" cy="4241576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/>
              <a:t>Kombinasyonlu</a:t>
            </a:r>
            <a:r>
              <a:rPr lang="en-US" sz="1600" dirty="0"/>
              <a:t> test her </a:t>
            </a:r>
            <a:r>
              <a:rPr lang="en-US" sz="1600" dirty="0" err="1"/>
              <a:t>biri</a:t>
            </a:r>
            <a:r>
              <a:rPr lang="en-US" sz="1600" dirty="0"/>
              <a:t> </a:t>
            </a:r>
            <a:r>
              <a:rPr lang="en-US" sz="1600" dirty="0" err="1"/>
              <a:t>çok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değer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</a:t>
            </a:r>
            <a:r>
              <a:rPr lang="en-US" sz="1600" dirty="0" err="1"/>
              <a:t>çeşitli</a:t>
            </a:r>
            <a:r>
              <a:rPr lang="en-US" sz="1600" dirty="0"/>
              <a:t> </a:t>
            </a:r>
            <a:r>
              <a:rPr lang="en-US" sz="1600" dirty="0" err="1"/>
              <a:t>parametrelere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yazılımlar</a:t>
            </a:r>
            <a:r>
              <a:rPr lang="en-US" sz="1600" dirty="0"/>
              <a:t> test </a:t>
            </a:r>
            <a:r>
              <a:rPr lang="en-US" sz="1600" dirty="0" err="1"/>
              <a:t>edilirken</a:t>
            </a:r>
            <a:r>
              <a:rPr lang="en-US" sz="1600" dirty="0"/>
              <a:t> </a:t>
            </a:r>
            <a:r>
              <a:rPr lang="en-US" sz="1600" dirty="0" err="1"/>
              <a:t>kullanılır</a:t>
            </a:r>
            <a:r>
              <a:rPr lang="en-US" sz="1600" dirty="0" smtClean="0"/>
              <a:t>.</a:t>
            </a:r>
            <a:r>
              <a:rPr lang="tr-TR" sz="1600" dirty="0" smtClean="0"/>
              <a:t> </a:t>
            </a:r>
            <a:r>
              <a:rPr lang="en-US" sz="1600" dirty="0" err="1" smtClean="0"/>
              <a:t>Parametreler</a:t>
            </a:r>
            <a:r>
              <a:rPr lang="en-US" sz="1600" dirty="0" smtClean="0"/>
              <a:t> </a:t>
            </a:r>
            <a:r>
              <a:rPr lang="en-US" sz="1600" dirty="0" err="1"/>
              <a:t>bağımsız</a:t>
            </a:r>
            <a:r>
              <a:rPr lang="en-US" sz="1600" dirty="0"/>
              <a:t> </a:t>
            </a:r>
            <a:r>
              <a:rPr lang="en-US" sz="1600" dirty="0" err="1"/>
              <a:t>olmalı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etmene</a:t>
            </a:r>
            <a:r>
              <a:rPr lang="en-US" sz="1600" dirty="0"/>
              <a:t> </a:t>
            </a:r>
            <a:r>
              <a:rPr lang="en-US" sz="1600" dirty="0" err="1"/>
              <a:t>dair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seçeneğin</a:t>
            </a:r>
            <a:r>
              <a:rPr lang="en-US" sz="1600" dirty="0"/>
              <a:t>,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etmenin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 smtClean="0"/>
              <a:t>seçeneğiyle</a:t>
            </a:r>
            <a:r>
              <a:rPr lang="tr-TR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/>
              <a:t>arada</a:t>
            </a:r>
            <a:r>
              <a:rPr lang="en-US" sz="1600" dirty="0"/>
              <a:t> </a:t>
            </a:r>
            <a:r>
              <a:rPr lang="en-US" sz="1600" dirty="0" err="1"/>
              <a:t>kullanılabilmesi</a:t>
            </a:r>
            <a:r>
              <a:rPr lang="en-US" sz="1600" dirty="0"/>
              <a:t> </a:t>
            </a:r>
            <a:r>
              <a:rPr lang="en-US" sz="1600" dirty="0" err="1"/>
              <a:t>açısından</a:t>
            </a:r>
            <a:r>
              <a:rPr lang="en-US" sz="1600" dirty="0"/>
              <a:t> </a:t>
            </a:r>
            <a:r>
              <a:rPr lang="en-US" sz="1600" dirty="0" err="1"/>
              <a:t>uyumlu</a:t>
            </a:r>
            <a:r>
              <a:rPr lang="en-US" sz="1600" dirty="0"/>
              <a:t> </a:t>
            </a:r>
            <a:r>
              <a:rPr lang="en-US" sz="1600" dirty="0" err="1"/>
              <a:t>olmalıdır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Bazı</a:t>
            </a:r>
            <a:r>
              <a:rPr lang="en-US" sz="1600" dirty="0"/>
              <a:t> </a:t>
            </a:r>
            <a:r>
              <a:rPr lang="en-US" sz="1600" dirty="0" smtClean="0"/>
              <a:t>test</a:t>
            </a:r>
            <a:r>
              <a:rPr lang="tr-TR" sz="1600" dirty="0" smtClean="0"/>
              <a:t> </a:t>
            </a:r>
            <a:r>
              <a:rPr lang="en-US" sz="1600" dirty="0" err="1" smtClean="0"/>
              <a:t>senaryoları</a:t>
            </a:r>
            <a:r>
              <a:rPr lang="en-US" sz="1600" dirty="0"/>
              <a:t>, </a:t>
            </a:r>
            <a:r>
              <a:rPr lang="en-US" sz="1600" dirty="0" err="1"/>
              <a:t>çok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girdi</a:t>
            </a:r>
            <a:r>
              <a:rPr lang="en-US" sz="1600" dirty="0"/>
              <a:t> </a:t>
            </a:r>
            <a:r>
              <a:rPr lang="en-US" sz="1600" dirty="0" err="1"/>
              <a:t>alanı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</a:t>
            </a:r>
            <a:r>
              <a:rPr lang="en-US" sz="1600" dirty="0" err="1"/>
              <a:t>örneklerde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 smtClean="0"/>
              <a:t>gibi</a:t>
            </a:r>
            <a:r>
              <a:rPr lang="tr-TR" sz="1600" dirty="0" smtClean="0"/>
              <a:t> </a:t>
            </a:r>
            <a:r>
              <a:rPr lang="en-US" sz="1600" dirty="0" err="1" smtClean="0"/>
              <a:t>çok</a:t>
            </a:r>
            <a:r>
              <a:rPr lang="en-US" sz="1600" dirty="0" smtClean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olası</a:t>
            </a:r>
            <a:r>
              <a:rPr lang="en-US" sz="1600" dirty="0"/>
              <a:t> </a:t>
            </a:r>
            <a:r>
              <a:rPr lang="en-US" sz="1600" dirty="0" err="1"/>
              <a:t>değeri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</a:t>
            </a:r>
            <a:r>
              <a:rPr lang="en-US" sz="1600" dirty="0" err="1"/>
              <a:t>çok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 smtClean="0"/>
              <a:t>parametre</a:t>
            </a:r>
            <a:r>
              <a:rPr lang="tr-TR" sz="1600" dirty="0" smtClean="0"/>
              <a:t> </a:t>
            </a:r>
            <a:r>
              <a:rPr lang="en-US" sz="1600" dirty="0" err="1" smtClean="0"/>
              <a:t>içermektedir</a:t>
            </a:r>
            <a:r>
              <a:rPr lang="en-US" sz="1600" dirty="0"/>
              <a:t>. </a:t>
            </a:r>
            <a:r>
              <a:rPr lang="en-US" sz="1600" dirty="0" smtClean="0"/>
              <a:t>Bu</a:t>
            </a:r>
            <a:r>
              <a:rPr lang="tr-TR" sz="1600" dirty="0" smtClean="0"/>
              <a:t> </a:t>
            </a:r>
            <a:r>
              <a:rPr lang="en-US" sz="1600" dirty="0" err="1" smtClean="0"/>
              <a:t>durumda</a:t>
            </a:r>
            <a:r>
              <a:rPr lang="en-US" sz="1600" dirty="0" smtClean="0"/>
              <a:t> </a:t>
            </a:r>
            <a:r>
              <a:rPr lang="en-US" sz="1600" dirty="0" err="1"/>
              <a:t>parametre</a:t>
            </a:r>
            <a:r>
              <a:rPr lang="en-US" sz="1600" dirty="0"/>
              <a:t> </a:t>
            </a:r>
            <a:r>
              <a:rPr lang="en-US" sz="1600" dirty="0" err="1"/>
              <a:t>değerlerinden</a:t>
            </a:r>
            <a:r>
              <a:rPr lang="en-US" sz="1600" dirty="0"/>
              <a:t> </a:t>
            </a:r>
            <a:r>
              <a:rPr lang="en-US" sz="1600" dirty="0" err="1"/>
              <a:t>oluşan</a:t>
            </a:r>
            <a:r>
              <a:rPr lang="en-US" sz="1600" dirty="0"/>
              <a:t> </a:t>
            </a:r>
            <a:r>
              <a:rPr lang="en-US" sz="1600" dirty="0" err="1"/>
              <a:t>kombinasyon</a:t>
            </a:r>
            <a:r>
              <a:rPr lang="en-US" sz="1600" dirty="0"/>
              <a:t>, </a:t>
            </a:r>
            <a:r>
              <a:rPr lang="en-US" sz="1600" dirty="0" smtClean="0"/>
              <a:t>test</a:t>
            </a:r>
            <a:r>
              <a:rPr lang="tr-TR" sz="1600" dirty="0" smtClean="0"/>
              <a:t> </a:t>
            </a:r>
            <a:r>
              <a:rPr lang="en-US" sz="1600" dirty="0" err="1" smtClean="0"/>
              <a:t>senaryolarına</a:t>
            </a:r>
            <a:r>
              <a:rPr lang="en-US" sz="1600" dirty="0" smtClean="0"/>
              <a:t> </a:t>
            </a:r>
            <a:r>
              <a:rPr lang="en-US" sz="1600" dirty="0" err="1"/>
              <a:t>yönelik</a:t>
            </a:r>
            <a:r>
              <a:rPr lang="en-US" sz="1600" dirty="0"/>
              <a:t> </a:t>
            </a:r>
            <a:r>
              <a:rPr lang="en-US" sz="1600" dirty="0" err="1"/>
              <a:t>girdi</a:t>
            </a:r>
            <a:r>
              <a:rPr lang="en-US" sz="1600" dirty="0"/>
              <a:t> </a:t>
            </a:r>
            <a:r>
              <a:rPr lang="en-US" sz="1600" dirty="0" err="1" smtClean="0"/>
              <a:t>verilerini</a:t>
            </a:r>
            <a:r>
              <a:rPr lang="tr-TR" sz="1600" dirty="0" smtClean="0"/>
              <a:t> </a:t>
            </a:r>
            <a:r>
              <a:rPr lang="en-US" sz="1600" dirty="0" err="1" smtClean="0"/>
              <a:t>oluşturur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/>
              <a:t>Bu </a:t>
            </a:r>
            <a:r>
              <a:rPr lang="en-US" sz="1600" dirty="0" err="1"/>
              <a:t>tekniklerdeki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kısıt</a:t>
            </a:r>
            <a:r>
              <a:rPr lang="en-US" sz="1600" dirty="0"/>
              <a:t>, </a:t>
            </a:r>
            <a:r>
              <a:rPr lang="en-US" sz="1600" dirty="0" err="1"/>
              <a:t>birkaç</a:t>
            </a:r>
            <a:r>
              <a:rPr lang="en-US" sz="1600" dirty="0"/>
              <a:t> </a:t>
            </a:r>
            <a:r>
              <a:rPr lang="en-US" sz="1600" dirty="0" err="1"/>
              <a:t>testin</a:t>
            </a:r>
            <a:r>
              <a:rPr lang="en-US" sz="1600" dirty="0"/>
              <a:t> </a:t>
            </a:r>
            <a:r>
              <a:rPr lang="en-US" sz="1600" dirty="0" err="1"/>
              <a:t>sonuçlarının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testleri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ettiği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söz</a:t>
            </a:r>
            <a:r>
              <a:rPr lang="en-US" sz="1600" dirty="0"/>
              <a:t> </a:t>
            </a:r>
            <a:r>
              <a:rPr lang="en-US" sz="1600" dirty="0" err="1"/>
              <a:t>konusu</a:t>
            </a:r>
            <a:r>
              <a:rPr lang="en-US" sz="1600" dirty="0"/>
              <a:t> </a:t>
            </a:r>
            <a:r>
              <a:rPr lang="en-US" sz="1600" dirty="0" err="1"/>
              <a:t>birkaç</a:t>
            </a:r>
            <a:r>
              <a:rPr lang="en-US" sz="1600" dirty="0"/>
              <a:t> </a:t>
            </a:r>
            <a:r>
              <a:rPr lang="en-US" sz="1600" dirty="0" err="1"/>
              <a:t>testin</a:t>
            </a:r>
            <a:r>
              <a:rPr lang="en-US" sz="1600" dirty="0"/>
              <a:t> </a:t>
            </a:r>
            <a:r>
              <a:rPr lang="en-US" sz="1600" dirty="0" err="1" smtClean="0"/>
              <a:t>beklenen</a:t>
            </a:r>
            <a:r>
              <a:rPr lang="tr-TR" sz="1600" dirty="0" smtClean="0"/>
              <a:t> </a:t>
            </a:r>
            <a:r>
              <a:rPr lang="en-US" sz="1600" dirty="0" err="1" smtClean="0"/>
              <a:t>kullanımı</a:t>
            </a:r>
            <a:r>
              <a:rPr lang="en-US" sz="1600" dirty="0" smtClean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ettiği</a:t>
            </a:r>
            <a:r>
              <a:rPr lang="en-US" sz="1600" dirty="0"/>
              <a:t> </a:t>
            </a:r>
            <a:r>
              <a:rPr lang="en-US" sz="1600" dirty="0" err="1"/>
              <a:t>varsayımıdır</a:t>
            </a:r>
            <a:r>
              <a:rPr lang="en-US" sz="1600" dirty="0"/>
              <a:t>. </a:t>
            </a:r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değişkenler</a:t>
            </a:r>
            <a:r>
              <a:rPr lang="en-US" sz="1600" dirty="0"/>
              <a:t> </a:t>
            </a:r>
            <a:r>
              <a:rPr lang="en-US" sz="1600" dirty="0" err="1"/>
              <a:t>arasında</a:t>
            </a:r>
            <a:r>
              <a:rPr lang="en-US" sz="1600" dirty="0"/>
              <a:t> </a:t>
            </a:r>
            <a:r>
              <a:rPr lang="en-US" sz="1600" dirty="0" err="1"/>
              <a:t>beklenmedik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etkileşim</a:t>
            </a:r>
            <a:r>
              <a:rPr lang="en-US" sz="1600" dirty="0"/>
              <a:t> </a:t>
            </a:r>
            <a:r>
              <a:rPr lang="en-US" sz="1600" dirty="0" err="1"/>
              <a:t>olması</a:t>
            </a:r>
            <a:r>
              <a:rPr lang="en-US" sz="1600" dirty="0"/>
              <a:t> </a:t>
            </a:r>
            <a:r>
              <a:rPr lang="en-US" sz="1600" dirty="0" err="1"/>
              <a:t>durumunda</a:t>
            </a:r>
            <a:r>
              <a:rPr lang="en-US" sz="1600" dirty="0"/>
              <a:t> </a:t>
            </a:r>
            <a:r>
              <a:rPr lang="en-US" sz="1600" dirty="0" err="1" smtClean="0"/>
              <a:t>ilgili</a:t>
            </a:r>
            <a:r>
              <a:rPr lang="tr-TR" sz="1600" dirty="0" smtClean="0"/>
              <a:t> </a:t>
            </a:r>
            <a:r>
              <a:rPr lang="en-US" sz="1600" dirty="0" err="1" smtClean="0"/>
              <a:t>kombinasyonun</a:t>
            </a:r>
            <a:r>
              <a:rPr lang="en-US" sz="1600" dirty="0" smtClean="0"/>
              <a:t> </a:t>
            </a:r>
            <a:r>
              <a:rPr lang="en-US" sz="1600" dirty="0"/>
              <a:t>test </a:t>
            </a:r>
            <a:r>
              <a:rPr lang="en-US" sz="1600" dirty="0" err="1"/>
              <a:t>edilmemesi</a:t>
            </a:r>
            <a:r>
              <a:rPr lang="en-US" sz="1600" dirty="0"/>
              <a:t> </a:t>
            </a:r>
            <a:r>
              <a:rPr lang="en-US" sz="1600" dirty="0" err="1"/>
              <a:t>halinde</a:t>
            </a:r>
            <a:r>
              <a:rPr lang="en-US" sz="1600" dirty="0"/>
              <a:t> </a:t>
            </a:r>
            <a:r>
              <a:rPr lang="en-US" sz="1600" dirty="0" err="1"/>
              <a:t>söz</a:t>
            </a:r>
            <a:r>
              <a:rPr lang="en-US" sz="1600" dirty="0"/>
              <a:t> </a:t>
            </a:r>
            <a:r>
              <a:rPr lang="en-US" sz="1600" dirty="0" err="1"/>
              <a:t>konusu</a:t>
            </a:r>
            <a:r>
              <a:rPr lang="en-US" sz="1600" dirty="0"/>
              <a:t> </a:t>
            </a:r>
            <a:r>
              <a:rPr lang="en-US" sz="1600" dirty="0" err="1"/>
              <a:t>etkileşim</a:t>
            </a:r>
            <a:r>
              <a:rPr lang="en-US" sz="1600" dirty="0"/>
              <a:t> </a:t>
            </a:r>
            <a:r>
              <a:rPr lang="en-US" sz="1600" dirty="0" err="1"/>
              <a:t>tespit</a:t>
            </a:r>
            <a:r>
              <a:rPr lang="en-US" sz="1600" dirty="0"/>
              <a:t> </a:t>
            </a:r>
            <a:r>
              <a:rPr lang="en-US" sz="1600" dirty="0" err="1"/>
              <a:t>edilemeyecektir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 err="1"/>
              <a:t>Çeşitli</a:t>
            </a:r>
            <a:r>
              <a:rPr lang="en-US" sz="1600" dirty="0"/>
              <a:t> </a:t>
            </a:r>
            <a:r>
              <a:rPr lang="en-US" sz="1600" dirty="0" err="1"/>
              <a:t>kapsam</a:t>
            </a:r>
            <a:r>
              <a:rPr lang="en-US" sz="1600" dirty="0"/>
              <a:t> </a:t>
            </a:r>
            <a:r>
              <a:rPr lang="en-US" sz="1600" dirty="0" err="1"/>
              <a:t>seviyeleri</a:t>
            </a:r>
            <a:r>
              <a:rPr lang="en-US" sz="1600" dirty="0"/>
              <a:t> </a:t>
            </a:r>
            <a:r>
              <a:rPr lang="en-US" sz="1600" dirty="0" err="1"/>
              <a:t>bulunmaktadır</a:t>
            </a:r>
            <a:r>
              <a:rPr lang="en-US" sz="1600" dirty="0"/>
              <a:t>.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düşük</a:t>
            </a:r>
            <a:r>
              <a:rPr lang="en-US" sz="1600" dirty="0"/>
              <a:t> </a:t>
            </a:r>
            <a:r>
              <a:rPr lang="en-US" sz="1600" dirty="0" err="1"/>
              <a:t>kapsam</a:t>
            </a:r>
            <a:r>
              <a:rPr lang="en-US" sz="1600" dirty="0"/>
              <a:t>, 1-yönlü </a:t>
            </a:r>
            <a:r>
              <a:rPr lang="en-US" sz="1600" dirty="0" err="1"/>
              <a:t>ya</a:t>
            </a:r>
            <a:r>
              <a:rPr lang="en-US" sz="1600" dirty="0"/>
              <a:t> da </a:t>
            </a:r>
            <a:r>
              <a:rPr lang="en-US" sz="1600" dirty="0" err="1"/>
              <a:t>tekil</a:t>
            </a:r>
            <a:r>
              <a:rPr lang="en-US" sz="1600" dirty="0"/>
              <a:t> </a:t>
            </a:r>
            <a:r>
              <a:rPr lang="en-US" sz="1600" dirty="0" err="1"/>
              <a:t>kapsamdır</a:t>
            </a:r>
            <a:r>
              <a:rPr lang="en-US" sz="1600" dirty="0"/>
              <a:t>. </a:t>
            </a:r>
            <a:r>
              <a:rPr lang="en-US" sz="1600" dirty="0" err="1"/>
              <a:t>Seçilen</a:t>
            </a:r>
            <a:r>
              <a:rPr lang="en-US" sz="1600" dirty="0"/>
              <a:t> </a:t>
            </a:r>
            <a:r>
              <a:rPr lang="en-US" sz="1600" dirty="0" err="1"/>
              <a:t>kombinasyonların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tr-TR" sz="1600" dirty="0" smtClean="0"/>
              <a:t> </a:t>
            </a:r>
            <a:r>
              <a:rPr lang="en-US" sz="1600" dirty="0" err="1" smtClean="0"/>
              <a:t>azından</a:t>
            </a:r>
            <a:r>
              <a:rPr lang="en-US" sz="1600" dirty="0" smtClean="0"/>
              <a:t> </a:t>
            </a:r>
            <a:r>
              <a:rPr lang="en-US" sz="1600" dirty="0" err="1"/>
              <a:t>birindeki</a:t>
            </a:r>
            <a:r>
              <a:rPr lang="en-US" sz="1600" dirty="0"/>
              <a:t> her </a:t>
            </a:r>
            <a:r>
              <a:rPr lang="en-US" sz="1600" dirty="0" err="1"/>
              <a:t>parametrenin</a:t>
            </a:r>
            <a:r>
              <a:rPr lang="en-US" sz="1600" dirty="0"/>
              <a:t> </a:t>
            </a:r>
            <a:r>
              <a:rPr lang="en-US" sz="1600" dirty="0" err="1"/>
              <a:t>değerinin</a:t>
            </a:r>
            <a:r>
              <a:rPr lang="en-US" sz="1600" dirty="0"/>
              <a:t> </a:t>
            </a:r>
            <a:r>
              <a:rPr lang="en-US" sz="1600" dirty="0" err="1"/>
              <a:t>bulunması</a:t>
            </a:r>
            <a:r>
              <a:rPr lang="en-US" sz="1600" dirty="0"/>
              <a:t> </a:t>
            </a:r>
            <a:r>
              <a:rPr lang="en-US" sz="1600" dirty="0" err="1" smtClean="0"/>
              <a:t>gerekir</a:t>
            </a:r>
            <a:r>
              <a:rPr lang="tr-TR" sz="1600" dirty="0" smtClean="0"/>
              <a:t>. </a:t>
            </a:r>
            <a:r>
              <a:rPr lang="en-US" sz="1600" dirty="0"/>
              <a:t>Test n-</a:t>
            </a:r>
            <a:r>
              <a:rPr lang="en-US" sz="1600" dirty="0" err="1"/>
              <a:t>yönlü</a:t>
            </a:r>
            <a:r>
              <a:rPr lang="en-US" sz="1600" dirty="0"/>
              <a:t> </a:t>
            </a:r>
            <a:r>
              <a:rPr lang="en-US" sz="1600" dirty="0" err="1"/>
              <a:t>kapsam</a:t>
            </a:r>
            <a:r>
              <a:rPr lang="en-US" sz="1600" dirty="0"/>
              <a:t> </a:t>
            </a:r>
            <a:r>
              <a:rPr lang="en-US" sz="1600" dirty="0" err="1" smtClean="0"/>
              <a:t>şeklinde</a:t>
            </a:r>
            <a:r>
              <a:rPr lang="tr-TR" sz="1600" dirty="0" smtClean="0"/>
              <a:t> </a:t>
            </a:r>
            <a:r>
              <a:rPr lang="en-US" sz="1600" dirty="0" err="1" smtClean="0"/>
              <a:t>genişletilebilir</a:t>
            </a:r>
            <a:r>
              <a:rPr lang="en-US" sz="1600" dirty="0"/>
              <a:t>. </a:t>
            </a:r>
            <a:r>
              <a:rPr lang="en-US" sz="1600" dirty="0" err="1"/>
              <a:t>Burada</a:t>
            </a:r>
            <a:r>
              <a:rPr lang="en-US" sz="1600" dirty="0"/>
              <a:t>, </a:t>
            </a:r>
            <a:r>
              <a:rPr lang="en-US" sz="1600" dirty="0" err="1"/>
              <a:t>seçilen</a:t>
            </a:r>
            <a:r>
              <a:rPr lang="en-US" sz="1600" dirty="0"/>
              <a:t> </a:t>
            </a:r>
            <a:r>
              <a:rPr lang="en-US" sz="1600" dirty="0" err="1"/>
              <a:t>kombinasyon</a:t>
            </a:r>
            <a:r>
              <a:rPr lang="en-US" sz="1600" dirty="0"/>
              <a:t> </a:t>
            </a:r>
            <a:r>
              <a:rPr lang="en-US" sz="1600" dirty="0" err="1"/>
              <a:t>kümelerine</a:t>
            </a:r>
            <a:r>
              <a:rPr lang="en-US" sz="1600" dirty="0"/>
              <a:t> n </a:t>
            </a:r>
            <a:r>
              <a:rPr lang="en-US" sz="1600" dirty="0" err="1"/>
              <a:t>parametreden</a:t>
            </a:r>
            <a:r>
              <a:rPr lang="en-US" sz="1600" dirty="0"/>
              <a:t> </a:t>
            </a:r>
            <a:r>
              <a:rPr lang="en-US" sz="1600" dirty="0" err="1"/>
              <a:t>oluşan</a:t>
            </a:r>
            <a:r>
              <a:rPr lang="en-US" sz="1600" dirty="0"/>
              <a:t> </a:t>
            </a:r>
            <a:r>
              <a:rPr lang="en-US" sz="1600" dirty="0" err="1"/>
              <a:t>kümelerin</a:t>
            </a:r>
            <a:r>
              <a:rPr lang="en-US" sz="1600" dirty="0"/>
              <a:t> alt </a:t>
            </a:r>
            <a:r>
              <a:rPr lang="en-US" sz="1600" dirty="0" err="1"/>
              <a:t>kombinasyon</a:t>
            </a:r>
            <a:r>
              <a:rPr lang="en-US" sz="1600" dirty="0"/>
              <a:t> </a:t>
            </a:r>
            <a:r>
              <a:rPr lang="en-US" sz="1600" dirty="0" err="1" smtClean="0"/>
              <a:t>değerlerinin</a:t>
            </a:r>
            <a:r>
              <a:rPr lang="tr-TR" sz="1600" dirty="0" smtClean="0"/>
              <a:t> </a:t>
            </a:r>
            <a:r>
              <a:rPr lang="en-US" sz="1600" dirty="0" err="1" smtClean="0"/>
              <a:t>girilmesi</a:t>
            </a:r>
            <a:r>
              <a:rPr lang="en-US" sz="1600" dirty="0" smtClean="0"/>
              <a:t> </a:t>
            </a:r>
            <a:r>
              <a:rPr lang="en-US" sz="1600" dirty="0" err="1"/>
              <a:t>gerekir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600" dirty="0"/>
              <a:t>Bu </a:t>
            </a:r>
            <a:r>
              <a:rPr lang="en-US" sz="1600" dirty="0" err="1"/>
              <a:t>tür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testle</a:t>
            </a:r>
            <a:r>
              <a:rPr lang="en-US" sz="1600" dirty="0"/>
              <a:t> </a:t>
            </a:r>
            <a:r>
              <a:rPr lang="en-US" sz="1600" dirty="0" err="1"/>
              <a:t>tespit</a:t>
            </a:r>
            <a:r>
              <a:rPr lang="en-US" sz="1600" dirty="0"/>
              <a:t> </a:t>
            </a:r>
            <a:r>
              <a:rPr lang="en-US" sz="1600" dirty="0" err="1"/>
              <a:t>edilen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yaygın</a:t>
            </a:r>
            <a:r>
              <a:rPr lang="en-US" sz="1600" dirty="0"/>
              <a:t> </a:t>
            </a:r>
            <a:r>
              <a:rPr lang="en-US" sz="1600" dirty="0" err="1"/>
              <a:t>hatalar</a:t>
            </a:r>
            <a:r>
              <a:rPr lang="en-US" sz="1600" dirty="0"/>
              <a:t>, </a:t>
            </a:r>
            <a:r>
              <a:rPr lang="en-US" sz="1600" dirty="0" err="1"/>
              <a:t>çok</a:t>
            </a:r>
            <a:r>
              <a:rPr lang="en-US" sz="1600" dirty="0"/>
              <a:t> </a:t>
            </a:r>
            <a:r>
              <a:rPr lang="en-US" sz="1600" dirty="0" err="1"/>
              <a:t>sayıda</a:t>
            </a:r>
            <a:r>
              <a:rPr lang="en-US" sz="1600" dirty="0"/>
              <a:t> </a:t>
            </a:r>
            <a:r>
              <a:rPr lang="en-US" sz="1600" dirty="0" err="1"/>
              <a:t>parametrenin</a:t>
            </a:r>
            <a:r>
              <a:rPr lang="en-US" sz="1600" dirty="0"/>
              <a:t> </a:t>
            </a:r>
            <a:r>
              <a:rPr lang="en-US" sz="1600" dirty="0" err="1"/>
              <a:t>değerlerinin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araya</a:t>
            </a:r>
            <a:r>
              <a:rPr lang="en-US" sz="1600" dirty="0"/>
              <a:t> </a:t>
            </a:r>
            <a:r>
              <a:rPr lang="en-US" sz="1600" dirty="0" err="1"/>
              <a:t>getirilmesi</a:t>
            </a:r>
            <a:r>
              <a:rPr lang="en-US" sz="1600" dirty="0"/>
              <a:t> </a:t>
            </a:r>
            <a:r>
              <a:rPr lang="en-US" sz="1600" dirty="0" err="1"/>
              <a:t>sırasında</a:t>
            </a:r>
            <a:r>
              <a:rPr lang="en-US" sz="1600" dirty="0"/>
              <a:t> </a:t>
            </a:r>
            <a:r>
              <a:rPr lang="en-US" sz="1600" dirty="0" err="1" smtClean="0"/>
              <a:t>ortaya</a:t>
            </a:r>
            <a:r>
              <a:rPr lang="tr-TR" sz="1600" dirty="0" smtClean="0"/>
              <a:t> </a:t>
            </a:r>
            <a:r>
              <a:rPr lang="en-US" sz="1600" dirty="0" err="1" smtClean="0"/>
              <a:t>çıkan</a:t>
            </a:r>
            <a:r>
              <a:rPr lang="en-US" sz="1600" dirty="0" smtClean="0"/>
              <a:t> </a:t>
            </a:r>
            <a:r>
              <a:rPr lang="en-US" sz="1600" dirty="0" err="1"/>
              <a:t>hatalardır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154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941" y="802434"/>
            <a:ext cx="8761413" cy="706964"/>
          </a:xfrm>
        </p:spPr>
        <p:txBody>
          <a:bodyPr/>
          <a:lstStyle/>
          <a:p>
            <a:r>
              <a:rPr lang="tr-TR" dirty="0" smtClean="0"/>
              <a:t>Test Suite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78" y="1955380"/>
            <a:ext cx="8950362" cy="47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46" y="1149477"/>
            <a:ext cx="8761413" cy="706964"/>
          </a:xfrm>
        </p:spPr>
        <p:txBody>
          <a:bodyPr/>
          <a:lstStyle/>
          <a:p>
            <a:r>
              <a:rPr lang="tr-TR" dirty="0" smtClean="0"/>
              <a:t>Test 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645457" y="2363683"/>
            <a:ext cx="113493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Open Sans"/>
              </a:rPr>
              <a:t>Yazılımın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tamamı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veya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bir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kısmına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yönelik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planlama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işlemleri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şunları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içerebilir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Kapsamı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riskleri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tanımlama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testin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hedeflerini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belirleme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seviyelerinin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giriş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çıkış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kriterinin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tanımı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dahil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testin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genel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yaklaşımını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tanımlama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aktivitelerini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yazılım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yaşam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döngüsü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adımlarıyla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(alma,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sağlama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geliştirme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operasyon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bakım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entegre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etme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koordine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etme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Neyin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edileceği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hangi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rollerin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işlemlerini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uygulayacağı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işlemlerinin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nasıl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yapılması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gerektiği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sonuçlarının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nasıl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değerlendirilmesi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gerektiği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ile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ilgili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kararlar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verme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analizi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tasarım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aktivitelerinin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zaman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planlamasını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yapma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uyarlama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yürütme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değerlendirmenin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zaman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planlamasını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yapma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Tanımlanan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aktiviteler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kaynakları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atama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dokümantasyonu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miktarı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ayrıntı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seviyesini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yapıyı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şablonları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tanımlama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hazırlığı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yürütme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hata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çözümleme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risk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konularını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monitörlemek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kontrol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etmek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metrikleri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seçme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n Sans"/>
              </a:rPr>
              <a:t>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Yeniden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üretilebilir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hazırlığını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ve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yürütmeyi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sağlamak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amacıyla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test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prosedürlerinin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ayrıntı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seviyesini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belirleme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06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61" y="919880"/>
            <a:ext cx="2975983" cy="706964"/>
          </a:xfrm>
        </p:spPr>
        <p:txBody>
          <a:bodyPr/>
          <a:lstStyle/>
          <a:p>
            <a:r>
              <a:rPr lang="tr-TR" dirty="0" smtClean="0"/>
              <a:t>Ödev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7577" y="3062866"/>
            <a:ext cx="11607500" cy="3477682"/>
          </a:xfrm>
        </p:spPr>
        <p:txBody>
          <a:bodyPr>
            <a:normAutofit fontScale="47500" lnSpcReduction="20000"/>
          </a:bodyPr>
          <a:lstStyle/>
          <a:p>
            <a:r>
              <a:rPr lang="tr-TR" dirty="0" smtClean="0"/>
              <a:t>Aşağıda linki bulunan </a:t>
            </a:r>
            <a:r>
              <a:rPr lang="tr-TR" dirty="0" err="1"/>
              <a:t>L</a:t>
            </a:r>
            <a:r>
              <a:rPr lang="tr-TR" dirty="0" err="1" smtClean="0"/>
              <a:t>etgo</a:t>
            </a:r>
            <a:r>
              <a:rPr lang="tr-TR" dirty="0" smtClean="0"/>
              <a:t> web sayfasında </a:t>
            </a:r>
            <a:r>
              <a:rPr lang="tr-TR" dirty="0" err="1" smtClean="0"/>
              <a:t>search</a:t>
            </a:r>
            <a:r>
              <a:rPr lang="tr-TR" dirty="0" smtClean="0"/>
              <a:t> kısmına odaklanarak 10 tane test Case tasarlayarak</a:t>
            </a:r>
            <a:r>
              <a:rPr lang="tr-TR" smtClean="0"/>
              <a:t>, testleri </a:t>
            </a:r>
            <a:r>
              <a:rPr lang="tr-TR" dirty="0" smtClean="0"/>
              <a:t>gerçekleştiriniz. Test sonuçlarını raporlayınız.</a:t>
            </a:r>
          </a:p>
          <a:p>
            <a:r>
              <a:rPr lang="tr-TR" dirty="0" err="1" smtClean="0"/>
              <a:t>Örn</a:t>
            </a:r>
            <a:r>
              <a:rPr lang="tr-TR" dirty="0" smtClean="0"/>
              <a:t>: Kayıtlı olmayan bir kullanıcı bir ürün aramak istediğinde.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www.letgo.com/es-us</a:t>
            </a:r>
            <a:endParaRPr lang="tr-TR" dirty="0" smtClean="0"/>
          </a:p>
          <a:p>
            <a:r>
              <a:rPr lang="tr-TR" dirty="0" smtClean="0"/>
              <a:t>Not: Tasarladığınız test </a:t>
            </a:r>
            <a:r>
              <a:rPr lang="tr-TR" dirty="0" err="1" smtClean="0"/>
              <a:t>case’leri</a:t>
            </a:r>
            <a:r>
              <a:rPr lang="tr-TR" dirty="0" smtClean="0"/>
              <a:t> </a:t>
            </a:r>
            <a:r>
              <a:rPr lang="tr-TR" dirty="0" err="1" smtClean="0"/>
              <a:t>excel</a:t>
            </a:r>
            <a:r>
              <a:rPr lang="tr-TR" dirty="0" smtClean="0"/>
              <a:t> tablosunda toparlayıp </a:t>
            </a:r>
            <a:r>
              <a:rPr lang="tr-TR" dirty="0" err="1" smtClean="0"/>
              <a:t>classroomdan</a:t>
            </a:r>
            <a:r>
              <a:rPr lang="tr-TR" dirty="0" smtClean="0"/>
              <a:t> iletmeniz gerekiyor. Excel tablosu başlıkları aşağıdaki gibi olabilir.</a:t>
            </a:r>
          </a:p>
          <a:p>
            <a:endParaRPr lang="tr-TR" dirty="0" smtClean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9" y="5771085"/>
            <a:ext cx="10010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Test </a:t>
            </a:r>
            <a:r>
              <a:rPr lang="tr-TR" dirty="0" err="1" smtClean="0">
                <a:solidFill>
                  <a:srgbClr val="FF0000"/>
                </a:solidFill>
              </a:rPr>
              <a:t>case</a:t>
            </a:r>
            <a:r>
              <a:rPr lang="tr-TR" dirty="0" smtClean="0">
                <a:solidFill>
                  <a:srgbClr val="FF0000"/>
                </a:solidFill>
              </a:rPr>
              <a:t> dizayn teknikleri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Test strateji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Otomasyona Giriş </a:t>
            </a:r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14" y="1180932"/>
            <a:ext cx="8761413" cy="706964"/>
          </a:xfrm>
        </p:spPr>
        <p:txBody>
          <a:bodyPr/>
          <a:lstStyle/>
          <a:p>
            <a:r>
              <a:rPr lang="en-US" dirty="0" smtClean="0"/>
              <a:t>Test</a:t>
            </a:r>
            <a:r>
              <a:rPr lang="tr-TR" dirty="0" smtClean="0"/>
              <a:t> Case – Test </a:t>
            </a:r>
            <a:r>
              <a:rPr lang="tr-TR" dirty="0" err="1" smtClean="0"/>
              <a:t>Scenario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80288" y="2406650"/>
            <a:ext cx="10887456" cy="1823974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b="1" dirty="0"/>
              <a:t>TEST </a:t>
            </a:r>
            <a:r>
              <a:rPr lang="tr-TR" b="1" dirty="0" smtClean="0"/>
              <a:t>CASE</a:t>
            </a:r>
            <a:r>
              <a:rPr lang="en-US" dirty="0" smtClean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işlevselliğini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yürütülen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eylemdir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test </a:t>
            </a:r>
            <a:r>
              <a:rPr lang="en-US" dirty="0" err="1"/>
              <a:t>senaryosu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test </a:t>
            </a:r>
            <a:r>
              <a:rPr lang="en-US" dirty="0" err="1"/>
              <a:t>adımları</a:t>
            </a:r>
            <a:r>
              <a:rPr lang="en-US" dirty="0"/>
              <a:t>, test </a:t>
            </a:r>
            <a:r>
              <a:rPr lang="en-US" dirty="0" err="1"/>
              <a:t>verileri</a:t>
            </a:r>
            <a:r>
              <a:rPr lang="en-US" dirty="0"/>
              <a:t>,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, son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Test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mühendisinin</a:t>
            </a:r>
            <a:r>
              <a:rPr lang="en-US" dirty="0"/>
              <a:t>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çalışıp</a:t>
            </a:r>
            <a:r>
              <a:rPr lang="en-US" dirty="0"/>
              <a:t> </a:t>
            </a:r>
            <a:r>
              <a:rPr lang="en-US" dirty="0" err="1"/>
              <a:t>çalışmadığını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karşılaştırabilen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0288" y="4230624"/>
            <a:ext cx="10643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senaryoları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oldukça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belirsizdir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çeşitli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olasılıkları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kapsar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tr-T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Test Scenario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Check Login Functionality there many possible test cases are: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1: Check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on entering valid User Id &amp; Password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2: Check results on entering Invalid User ID &amp; Password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3: Check response when a User ID is Empty &amp; Login Button is pressed, and many more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285" y="998411"/>
            <a:ext cx="8761413" cy="706964"/>
          </a:xfrm>
        </p:spPr>
        <p:txBody>
          <a:bodyPr/>
          <a:lstStyle/>
          <a:p>
            <a:r>
              <a:rPr lang="tr-TR" dirty="0" smtClean="0"/>
              <a:t>Test </a:t>
            </a:r>
            <a:r>
              <a:rPr lang="tr-TR" dirty="0" err="1" smtClean="0"/>
              <a:t>Scenario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1026" name="Picture 2" descr="https://www.guru99.com/images/1/test-cases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50" y="1276887"/>
            <a:ext cx="3922072" cy="25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0408" y="2213182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Source Sans Pro"/>
              </a:rPr>
              <a:t>Adım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 1)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Senaryo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için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basit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bir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test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örneği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0923"/>
              </p:ext>
            </p:extLst>
          </p:nvPr>
        </p:nvGraphicFramePr>
        <p:xfrm>
          <a:off x="399796" y="2621280"/>
          <a:ext cx="7256780" cy="947092"/>
        </p:xfrm>
        <a:graphic>
          <a:graphicData uri="http://schemas.openxmlformats.org/drawingml/2006/table">
            <a:tbl>
              <a:tblPr/>
              <a:tblGrid>
                <a:gridCol w="3628390">
                  <a:extLst>
                    <a:ext uri="{9D8B030D-6E8A-4147-A177-3AD203B41FA5}">
                      <a16:colId xmlns:a16="http://schemas.microsoft.com/office/drawing/2014/main" val="2990116287"/>
                    </a:ext>
                  </a:extLst>
                </a:gridCol>
                <a:gridCol w="3628390">
                  <a:extLst>
                    <a:ext uri="{9D8B030D-6E8A-4147-A177-3AD203B41FA5}">
                      <a16:colId xmlns:a16="http://schemas.microsoft.com/office/drawing/2014/main" val="3366623452"/>
                    </a:ext>
                  </a:extLst>
                </a:gridCol>
              </a:tblGrid>
              <a:tr h="33967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#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A01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Açıklaması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E03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95189"/>
                  </a:ext>
                </a:extLst>
              </a:tr>
              <a:tr h="486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1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E085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Geçerli</a:t>
                      </a:r>
                      <a:r>
                        <a:rPr lang="en-US" sz="1500" dirty="0">
                          <a:effectLst/>
                        </a:rPr>
                        <a:t> e-</a:t>
                      </a:r>
                      <a:r>
                        <a:rPr lang="en-US" sz="1500" dirty="0" err="1">
                          <a:effectLst/>
                        </a:rPr>
                        <a:t>posta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şifre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girildiğinde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yanıtı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kontrol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edin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A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8815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0408" y="3683033"/>
            <a:ext cx="798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Source Sans Pro"/>
              </a:rPr>
              <a:t>Adım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 2)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Test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senaryosunu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yürütmek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için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Test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Verilerine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ihtiyacınız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olacaktır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. 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37957"/>
              </p:ext>
            </p:extLst>
          </p:nvPr>
        </p:nvGraphicFramePr>
        <p:xfrm>
          <a:off x="399796" y="4117961"/>
          <a:ext cx="10371843" cy="947092"/>
        </p:xfrm>
        <a:graphic>
          <a:graphicData uri="http://schemas.openxmlformats.org/drawingml/2006/table">
            <a:tbl>
              <a:tblPr/>
              <a:tblGrid>
                <a:gridCol w="3457281">
                  <a:extLst>
                    <a:ext uri="{9D8B030D-6E8A-4147-A177-3AD203B41FA5}">
                      <a16:colId xmlns:a16="http://schemas.microsoft.com/office/drawing/2014/main" val="3744408951"/>
                    </a:ext>
                  </a:extLst>
                </a:gridCol>
                <a:gridCol w="3457281">
                  <a:extLst>
                    <a:ext uri="{9D8B030D-6E8A-4147-A177-3AD203B41FA5}">
                      <a16:colId xmlns:a16="http://schemas.microsoft.com/office/drawing/2014/main" val="305605041"/>
                    </a:ext>
                  </a:extLst>
                </a:gridCol>
                <a:gridCol w="3457281">
                  <a:extLst>
                    <a:ext uri="{9D8B030D-6E8A-4147-A177-3AD203B41FA5}">
                      <a16:colId xmlns:a16="http://schemas.microsoft.com/office/drawing/2014/main" val="3176466732"/>
                    </a:ext>
                  </a:extLst>
                </a:gridCol>
              </a:tblGrid>
              <a:tr h="271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#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90EA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A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Açıklaması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10FA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verisi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100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562455"/>
                  </a:ext>
                </a:extLst>
              </a:tr>
              <a:tr h="486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1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3038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3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Geçerli</a:t>
                      </a:r>
                      <a:r>
                        <a:rPr lang="en-US" sz="1500" dirty="0">
                          <a:effectLst/>
                        </a:rPr>
                        <a:t> e-</a:t>
                      </a:r>
                      <a:r>
                        <a:rPr lang="en-US" sz="1500" dirty="0" err="1">
                          <a:effectLst/>
                        </a:rPr>
                        <a:t>posta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şifre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girildiğinde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yanıtı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kontrol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edin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303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>
                          <a:effectLst/>
                        </a:rPr>
                        <a:t>E-posta: </a:t>
                      </a:r>
                      <a:r>
                        <a:rPr lang="tr-T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xxx</a:t>
                      </a:r>
                      <a:r>
                        <a:rPr lang="pt-B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@email.com</a:t>
                      </a:r>
                      <a:r>
                        <a:rPr lang="pt-BR" sz="1500" dirty="0">
                          <a:effectLst/>
                        </a:rPr>
                        <a:t> Şifre: </a:t>
                      </a:r>
                      <a:r>
                        <a:rPr lang="tr-TR" sz="1500" dirty="0" err="1" smtClean="0">
                          <a:effectLst/>
                        </a:rPr>
                        <a:t>passs</a:t>
                      </a:r>
                      <a:endParaRPr lang="pt-BR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103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762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0408" y="5142310"/>
            <a:ext cx="104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Source Sans Pro"/>
              </a:rPr>
              <a:t>Adım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 3)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Bir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test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senaryosu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yürütmek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için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,</a:t>
            </a:r>
            <a:r>
              <a:rPr lang="tr-TR" dirty="0" smtClean="0">
                <a:solidFill>
                  <a:srgbClr val="222222"/>
                </a:solidFill>
                <a:latin typeface="Source Sans Pro"/>
              </a:rPr>
              <a:t> bir dizi eylem gerçekleştirmesi gerekir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81834"/>
              </p:ext>
            </p:extLst>
          </p:nvPr>
        </p:nvGraphicFramePr>
        <p:xfrm>
          <a:off x="430280" y="5511643"/>
          <a:ext cx="10883896" cy="1175692"/>
        </p:xfrm>
        <a:graphic>
          <a:graphicData uri="http://schemas.openxmlformats.org/drawingml/2006/table">
            <a:tbl>
              <a:tblPr/>
              <a:tblGrid>
                <a:gridCol w="2720974">
                  <a:extLst>
                    <a:ext uri="{9D8B030D-6E8A-4147-A177-3AD203B41FA5}">
                      <a16:colId xmlns:a16="http://schemas.microsoft.com/office/drawing/2014/main" val="589329046"/>
                    </a:ext>
                  </a:extLst>
                </a:gridCol>
                <a:gridCol w="2720974">
                  <a:extLst>
                    <a:ext uri="{9D8B030D-6E8A-4147-A177-3AD203B41FA5}">
                      <a16:colId xmlns:a16="http://schemas.microsoft.com/office/drawing/2014/main" val="1543501134"/>
                    </a:ext>
                  </a:extLst>
                </a:gridCol>
                <a:gridCol w="2720974">
                  <a:extLst>
                    <a:ext uri="{9D8B030D-6E8A-4147-A177-3AD203B41FA5}">
                      <a16:colId xmlns:a16="http://schemas.microsoft.com/office/drawing/2014/main" val="1202916915"/>
                    </a:ext>
                  </a:extLst>
                </a:gridCol>
                <a:gridCol w="2720974">
                  <a:extLst>
                    <a:ext uri="{9D8B030D-6E8A-4147-A177-3AD203B41FA5}">
                      <a16:colId xmlns:a16="http://schemas.microsoft.com/office/drawing/2014/main" val="447087120"/>
                    </a:ext>
                  </a:extLst>
                </a:gridCol>
              </a:tblGrid>
              <a:tr h="342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#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301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1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Açıklaması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701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Test </a:t>
                      </a:r>
                      <a:r>
                        <a:rPr lang="en-US" sz="1500" b="1" dirty="0" err="1">
                          <a:effectLst/>
                        </a:rPr>
                        <a:t>Adımları</a:t>
                      </a:r>
                      <a:endParaRPr lang="en-US" sz="1500" b="1" dirty="0">
                        <a:effectLst/>
                      </a:endParaRP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301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verisi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301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74289"/>
                  </a:ext>
                </a:extLst>
              </a:tr>
              <a:tr h="693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1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D0A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7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7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Geçerli</a:t>
                      </a:r>
                      <a:r>
                        <a:rPr lang="en-US" sz="1500" dirty="0">
                          <a:effectLst/>
                        </a:rPr>
                        <a:t> e-</a:t>
                      </a:r>
                      <a:r>
                        <a:rPr lang="en-US" sz="1500" dirty="0" err="1">
                          <a:effectLst/>
                        </a:rPr>
                        <a:t>posta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ve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şifre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girildiğinde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yanıtı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kontrol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edin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10A7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1) E-</a:t>
                      </a:r>
                      <a:r>
                        <a:rPr lang="en-US" sz="1500" dirty="0" err="1">
                          <a:effectLst/>
                        </a:rPr>
                        <a:t>posta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Adresini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Girin</a:t>
                      </a:r>
                      <a:endParaRPr lang="en-US" sz="1500" dirty="0">
                        <a:effectLst/>
                      </a:endParaRPr>
                    </a:p>
                    <a:p>
                      <a:pPr algn="l" fontAlgn="t"/>
                      <a:r>
                        <a:rPr lang="en-US" sz="1500" dirty="0">
                          <a:effectLst/>
                        </a:rPr>
                        <a:t>2) </a:t>
                      </a:r>
                      <a:r>
                        <a:rPr lang="en-US" sz="1500" dirty="0" err="1">
                          <a:effectLst/>
                        </a:rPr>
                        <a:t>Şifre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Girin</a:t>
                      </a:r>
                      <a:endParaRPr lang="en-US" sz="1500" dirty="0">
                        <a:effectLst/>
                      </a:endParaRPr>
                    </a:p>
                    <a:p>
                      <a:pPr algn="l" fontAlgn="t"/>
                      <a:r>
                        <a:rPr lang="en-US" sz="1500" dirty="0">
                          <a:effectLst/>
                        </a:rPr>
                        <a:t>3) </a:t>
                      </a:r>
                      <a:r>
                        <a:rPr lang="en-US" sz="1500" dirty="0" err="1">
                          <a:effectLst/>
                        </a:rPr>
                        <a:t>Oturum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Aç'ı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tıklayın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70A2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7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E-posta: </a:t>
                      </a:r>
                      <a:r>
                        <a:rPr lang="tr-T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xxx</a:t>
                      </a:r>
                      <a:r>
                        <a:rPr lang="pt-B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@email.com</a:t>
                      </a:r>
                      <a:r>
                        <a:rPr lang="pt-BR" sz="1500" dirty="0" smtClean="0">
                          <a:effectLst/>
                        </a:rPr>
                        <a:t> </a:t>
                      </a:r>
                      <a:r>
                        <a:rPr lang="tr-TR" sz="1500" dirty="0" smtClean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Şifre: </a:t>
                      </a:r>
                      <a:r>
                        <a:rPr lang="tr-TR" sz="1500" dirty="0" err="1" smtClean="0">
                          <a:effectLst/>
                        </a:rPr>
                        <a:t>passs</a:t>
                      </a:r>
                      <a:endParaRPr lang="pt-BR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70A8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5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3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58" y="980784"/>
            <a:ext cx="8761413" cy="706964"/>
          </a:xfrm>
        </p:spPr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Scenario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1026" name="Picture 2" descr="https://www.guru99.com/images/1/test-cases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755" y="1273706"/>
            <a:ext cx="3123809" cy="200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7029" y="2274142"/>
            <a:ext cx="7684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Adım</a:t>
            </a:r>
            <a:r>
              <a:rPr lang="en-US" b="1" dirty="0"/>
              <a:t> 4)</a:t>
            </a:r>
            <a:r>
              <a:rPr lang="en-US" dirty="0"/>
              <a:t> Test </a:t>
            </a:r>
            <a:r>
              <a:rPr lang="en-US" dirty="0" err="1"/>
              <a:t>senaryolarının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 smtClean="0"/>
              <a:t>beklenen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err="1" smtClean="0"/>
              <a:t>davranış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etmektir</a:t>
            </a:r>
            <a:r>
              <a:rPr lang="en-US" dirty="0"/>
              <a:t>.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9926"/>
              </p:ext>
            </p:extLst>
          </p:nvPr>
        </p:nvGraphicFramePr>
        <p:xfrm>
          <a:off x="357029" y="2941530"/>
          <a:ext cx="8713820" cy="1404292"/>
        </p:xfrm>
        <a:graphic>
          <a:graphicData uri="http://schemas.openxmlformats.org/drawingml/2006/table">
            <a:tbl>
              <a:tblPr/>
              <a:tblGrid>
                <a:gridCol w="1325163">
                  <a:extLst>
                    <a:ext uri="{9D8B030D-6E8A-4147-A177-3AD203B41FA5}">
                      <a16:colId xmlns:a16="http://schemas.microsoft.com/office/drawing/2014/main" val="1767440452"/>
                    </a:ext>
                  </a:extLst>
                </a:gridCol>
                <a:gridCol w="2980333">
                  <a:extLst>
                    <a:ext uri="{9D8B030D-6E8A-4147-A177-3AD203B41FA5}">
                      <a16:colId xmlns:a16="http://schemas.microsoft.com/office/drawing/2014/main" val="3545862761"/>
                    </a:ext>
                  </a:extLst>
                </a:gridCol>
                <a:gridCol w="2229869">
                  <a:extLst>
                    <a:ext uri="{9D8B030D-6E8A-4147-A177-3AD203B41FA5}">
                      <a16:colId xmlns:a16="http://schemas.microsoft.com/office/drawing/2014/main" val="3229188870"/>
                    </a:ext>
                  </a:extLst>
                </a:gridCol>
                <a:gridCol w="2178455">
                  <a:extLst>
                    <a:ext uri="{9D8B030D-6E8A-4147-A177-3AD203B41FA5}">
                      <a16:colId xmlns:a16="http://schemas.microsoft.com/office/drawing/2014/main" val="3101753594"/>
                    </a:ext>
                  </a:extLst>
                </a:gridCol>
              </a:tblGrid>
              <a:tr h="403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#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507E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Test </a:t>
                      </a:r>
                      <a:r>
                        <a:rPr lang="en-US" sz="1500" b="1" dirty="0" err="1">
                          <a:effectLst/>
                        </a:rPr>
                        <a:t>Durumu</a:t>
                      </a:r>
                      <a:r>
                        <a:rPr lang="en-US" sz="1500" b="1" dirty="0">
                          <a:effectLst/>
                        </a:rPr>
                        <a:t> </a:t>
                      </a:r>
                      <a:r>
                        <a:rPr lang="en-US" sz="1500" b="1" dirty="0" err="1">
                          <a:effectLst/>
                        </a:rPr>
                        <a:t>Açıklaması</a:t>
                      </a:r>
                      <a:endParaRPr lang="en-US" sz="1500" b="1" dirty="0">
                        <a:effectLst/>
                      </a:endParaRP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5094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7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verisi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1097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0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Beklenen Sonuç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D090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E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31425"/>
                  </a:ext>
                </a:extLst>
              </a:tr>
              <a:tr h="559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30E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E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E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Geçerli e-posta ve şifre girildiğinde yanıtı kontrol edin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90E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3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E-posta: </a:t>
                      </a:r>
                      <a:r>
                        <a:rPr lang="tr-T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xxx</a:t>
                      </a:r>
                      <a:r>
                        <a:rPr lang="pt-B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@email.com</a:t>
                      </a:r>
                      <a:endParaRPr lang="tr-TR" sz="1500" dirty="0" smtClean="0">
                        <a:effectLst/>
                      </a:endParaRPr>
                    </a:p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Şifre: </a:t>
                      </a:r>
                      <a:r>
                        <a:rPr lang="tr-TR" sz="1500" dirty="0" err="1" smtClean="0">
                          <a:effectLst/>
                        </a:rPr>
                        <a:t>passs</a:t>
                      </a:r>
                      <a:endParaRPr lang="pt-BR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10E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E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E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Giriş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başarılı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</a:rPr>
                        <a:t>olma</a:t>
                      </a:r>
                      <a:r>
                        <a:rPr lang="tr-TR" sz="1500" dirty="0" err="1" smtClean="0">
                          <a:effectLst/>
                        </a:rPr>
                        <a:t>lı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90E8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4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6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15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7028" y="4479143"/>
            <a:ext cx="11152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yürütme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, test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atayacaktır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51472"/>
              </p:ext>
            </p:extLst>
          </p:nvPr>
        </p:nvGraphicFramePr>
        <p:xfrm>
          <a:off x="499871" y="5125474"/>
          <a:ext cx="11009376" cy="1632892"/>
        </p:xfrm>
        <a:graphic>
          <a:graphicData uri="http://schemas.openxmlformats.org/drawingml/2006/table">
            <a:tbl>
              <a:tblPr/>
              <a:tblGrid>
                <a:gridCol w="1834896">
                  <a:extLst>
                    <a:ext uri="{9D8B030D-6E8A-4147-A177-3AD203B41FA5}">
                      <a16:colId xmlns:a16="http://schemas.microsoft.com/office/drawing/2014/main" val="3594924257"/>
                    </a:ext>
                  </a:extLst>
                </a:gridCol>
                <a:gridCol w="1834896">
                  <a:extLst>
                    <a:ext uri="{9D8B030D-6E8A-4147-A177-3AD203B41FA5}">
                      <a16:colId xmlns:a16="http://schemas.microsoft.com/office/drawing/2014/main" val="1647535860"/>
                    </a:ext>
                  </a:extLst>
                </a:gridCol>
                <a:gridCol w="1834896">
                  <a:extLst>
                    <a:ext uri="{9D8B030D-6E8A-4147-A177-3AD203B41FA5}">
                      <a16:colId xmlns:a16="http://schemas.microsoft.com/office/drawing/2014/main" val="3193809431"/>
                    </a:ext>
                  </a:extLst>
                </a:gridCol>
                <a:gridCol w="1834896">
                  <a:extLst>
                    <a:ext uri="{9D8B030D-6E8A-4147-A177-3AD203B41FA5}">
                      <a16:colId xmlns:a16="http://schemas.microsoft.com/office/drawing/2014/main" val="4142366537"/>
                    </a:ext>
                  </a:extLst>
                </a:gridCol>
                <a:gridCol w="1834896">
                  <a:extLst>
                    <a:ext uri="{9D8B030D-6E8A-4147-A177-3AD203B41FA5}">
                      <a16:colId xmlns:a16="http://schemas.microsoft.com/office/drawing/2014/main" val="2290879193"/>
                    </a:ext>
                  </a:extLst>
                </a:gridCol>
                <a:gridCol w="1834896">
                  <a:extLst>
                    <a:ext uri="{9D8B030D-6E8A-4147-A177-3AD203B41FA5}">
                      <a16:colId xmlns:a16="http://schemas.microsoft.com/office/drawing/2014/main" val="1775805466"/>
                    </a:ext>
                  </a:extLst>
                </a:gridCol>
              </a:tblGrid>
              <a:tr h="478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#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A0CD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Durumu Açıklaması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60E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Test verisi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A0E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Beklenen Sonuç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20D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Gerçek sonuç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20D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Başarılı / Başarısız</a:t>
                      </a:r>
                    </a:p>
                  </a:txBody>
                  <a:tcPr marL="65323" marR="65323" marT="65323" marB="65323">
                    <a:lnL w="9525" cap="flat" cmpd="sng" algn="ctr">
                      <a:solidFill>
                        <a:srgbClr val="60E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35046"/>
                  </a:ext>
                </a:extLst>
              </a:tr>
              <a:tr h="85062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6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Geçerli e-posta ve şifre girildiğinde yanıtı kontrol edin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4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6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E-posta: </a:t>
                      </a:r>
                      <a:r>
                        <a:rPr lang="tr-T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xxx</a:t>
                      </a:r>
                      <a:r>
                        <a:rPr lang="pt-BR" sz="15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@email.com</a:t>
                      </a:r>
                      <a:endParaRPr lang="tr-TR" sz="1500" dirty="0" smtClean="0">
                        <a:effectLst/>
                      </a:endParaRPr>
                    </a:p>
                    <a:p>
                      <a:pPr algn="l" fontAlgn="t"/>
                      <a:r>
                        <a:rPr lang="pt-BR" sz="1500" dirty="0" smtClean="0">
                          <a:effectLst/>
                        </a:rPr>
                        <a:t>Şifre: </a:t>
                      </a:r>
                      <a:r>
                        <a:rPr lang="tr-TR" sz="1500" dirty="0" err="1" smtClean="0">
                          <a:effectLst/>
                        </a:rPr>
                        <a:t>passs</a:t>
                      </a:r>
                      <a:endParaRPr lang="pt-BR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C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6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Giriş başarılı olmalı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E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Giriş başarılı</a:t>
                      </a: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607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7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Geçmek</a:t>
                      </a:r>
                      <a:endParaRPr lang="en-US" sz="1500" dirty="0">
                        <a:effectLst/>
                      </a:endParaRPr>
                    </a:p>
                  </a:txBody>
                  <a:tcPr marL="65323" marR="65323" marT="65323" marB="65323">
                    <a:lnL w="12700" cap="flat" cmpd="sng" algn="ctr">
                      <a:solidFill>
                        <a:srgbClr val="407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334" y="801545"/>
            <a:ext cx="8761413" cy="706964"/>
          </a:xfrm>
        </p:spPr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839" y="2374378"/>
            <a:ext cx="7153940" cy="3768238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err="1"/>
              <a:t>Adım</a:t>
            </a:r>
            <a:r>
              <a:rPr lang="en-US" b="1" dirty="0"/>
              <a:t> 5)</a:t>
            </a:r>
            <a:r>
              <a:rPr lang="en-US" dirty="0"/>
              <a:t> Test </a:t>
            </a:r>
            <a:r>
              <a:rPr lang="en-US" dirty="0" err="1"/>
              <a:t>durumunuzun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,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çalıştırılabilmesi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şeyleri</a:t>
            </a:r>
            <a:r>
              <a:rPr lang="en-US" dirty="0"/>
              <a:t> </a:t>
            </a:r>
            <a:r>
              <a:rPr lang="en-US" dirty="0" err="1"/>
              <a:t>belirten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 Test </a:t>
            </a:r>
            <a:r>
              <a:rPr lang="tr-TR" dirty="0" err="1" smtClean="0"/>
              <a:t>case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,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siteye</a:t>
            </a:r>
            <a:r>
              <a:rPr lang="en-US" dirty="0"/>
              <a:t> </a:t>
            </a:r>
            <a:r>
              <a:rPr lang="en-US" dirty="0" err="1"/>
              <a:t>erişebilmek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tarayıcı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 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senaryosu</a:t>
            </a:r>
            <a:r>
              <a:rPr lang="en-US" dirty="0"/>
              <a:t>, test </a:t>
            </a:r>
            <a:r>
              <a:rPr lang="tr-TR" dirty="0" smtClean="0"/>
              <a:t>senaryosu</a:t>
            </a:r>
            <a:r>
              <a:rPr lang="en-US" dirty="0" smtClean="0"/>
              <a:t> </a:t>
            </a:r>
            <a:r>
              <a:rPr lang="en-US" dirty="0" err="1"/>
              <a:t>tamamlandıktan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her </a:t>
            </a:r>
            <a:r>
              <a:rPr lang="en-US" dirty="0" err="1"/>
              <a:t>şeyi</a:t>
            </a:r>
            <a:r>
              <a:rPr lang="en-US" dirty="0"/>
              <a:t> </a:t>
            </a:r>
            <a:r>
              <a:rPr lang="en-US" dirty="0" err="1"/>
              <a:t>belirten</a:t>
            </a:r>
            <a:r>
              <a:rPr lang="en-US" dirty="0"/>
              <a:t> Son </a:t>
            </a:r>
            <a:r>
              <a:rPr lang="en-US" dirty="0" err="1"/>
              <a:t>Koşullar</a:t>
            </a:r>
            <a:r>
              <a:rPr lang="en-US" dirty="0"/>
              <a:t> da </a:t>
            </a:r>
            <a:r>
              <a:rPr lang="en-US" dirty="0" err="1"/>
              <a:t>içerebilir</a:t>
            </a:r>
            <a:r>
              <a:rPr lang="en-US" dirty="0"/>
              <a:t>. Test </a:t>
            </a:r>
            <a:r>
              <a:rPr lang="en-US" dirty="0" err="1"/>
              <a:t>durumumuz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son </a:t>
            </a:r>
            <a:r>
              <a:rPr lang="en-US" dirty="0" err="1"/>
              <a:t>koşul</a:t>
            </a:r>
            <a:r>
              <a:rPr lang="en-US" dirty="0"/>
              <a:t>, </a:t>
            </a:r>
            <a:r>
              <a:rPr lang="en-US" dirty="0" err="1"/>
              <a:t>oturum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tarihi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saklanır</a:t>
            </a:r>
            <a:endParaRPr lang="en-US" dirty="0"/>
          </a:p>
        </p:txBody>
      </p:sp>
      <p:pic>
        <p:nvPicPr>
          <p:cNvPr id="5" name="Picture 2" descr="https://www.guru99.com/images/1/test-case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71" y="2596897"/>
            <a:ext cx="4108079" cy="26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7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833" y="1063416"/>
            <a:ext cx="8761413" cy="706964"/>
          </a:xfrm>
        </p:spPr>
        <p:txBody>
          <a:bodyPr/>
          <a:lstStyle/>
          <a:p>
            <a:r>
              <a:rPr lang="tr-TR" dirty="0" smtClean="0"/>
              <a:t>Test </a:t>
            </a:r>
            <a:r>
              <a:rPr lang="tr-TR" dirty="0" err="1" smtClean="0"/>
              <a:t>Scenario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91121"/>
              </p:ext>
            </p:extLst>
          </p:nvPr>
        </p:nvGraphicFramePr>
        <p:xfrm>
          <a:off x="1011221" y="2603500"/>
          <a:ext cx="10179519" cy="3462878"/>
        </p:xfrm>
        <a:graphic>
          <a:graphicData uri="http://schemas.openxmlformats.org/drawingml/2006/table">
            <a:tbl>
              <a:tblPr/>
              <a:tblGrid>
                <a:gridCol w="914398">
                  <a:extLst>
                    <a:ext uri="{9D8B030D-6E8A-4147-A177-3AD203B41FA5}">
                      <a16:colId xmlns:a16="http://schemas.microsoft.com/office/drawing/2014/main" val="3887442920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3837553045"/>
                    </a:ext>
                  </a:extLst>
                </a:gridCol>
                <a:gridCol w="2049759">
                  <a:extLst>
                    <a:ext uri="{9D8B030D-6E8A-4147-A177-3AD203B41FA5}">
                      <a16:colId xmlns:a16="http://schemas.microsoft.com/office/drawing/2014/main" val="867136710"/>
                    </a:ext>
                  </a:extLst>
                </a:gridCol>
                <a:gridCol w="1454217">
                  <a:extLst>
                    <a:ext uri="{9D8B030D-6E8A-4147-A177-3AD203B41FA5}">
                      <a16:colId xmlns:a16="http://schemas.microsoft.com/office/drawing/2014/main" val="1973872615"/>
                    </a:ext>
                  </a:extLst>
                </a:gridCol>
                <a:gridCol w="1454217">
                  <a:extLst>
                    <a:ext uri="{9D8B030D-6E8A-4147-A177-3AD203B41FA5}">
                      <a16:colId xmlns:a16="http://schemas.microsoft.com/office/drawing/2014/main" val="2208861633"/>
                    </a:ext>
                  </a:extLst>
                </a:gridCol>
                <a:gridCol w="1454217">
                  <a:extLst>
                    <a:ext uri="{9D8B030D-6E8A-4147-A177-3AD203B41FA5}">
                      <a16:colId xmlns:a16="http://schemas.microsoft.com/office/drawing/2014/main" val="3185953622"/>
                    </a:ext>
                  </a:extLst>
                </a:gridCol>
                <a:gridCol w="1454217">
                  <a:extLst>
                    <a:ext uri="{9D8B030D-6E8A-4147-A177-3AD203B41FA5}">
                      <a16:colId xmlns:a16="http://schemas.microsoft.com/office/drawing/2014/main" val="4004564300"/>
                    </a:ext>
                  </a:extLst>
                </a:gridCol>
              </a:tblGrid>
              <a:tr h="3688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Test </a:t>
                      </a:r>
                      <a:r>
                        <a:rPr lang="tr-TR" sz="1100" b="1" dirty="0" smtClean="0">
                          <a:effectLst/>
                        </a:rPr>
                        <a:t>Case </a:t>
                      </a:r>
                      <a:r>
                        <a:rPr lang="tr-TR" sz="1100" b="1" dirty="0" err="1" smtClean="0">
                          <a:effectLst/>
                        </a:rPr>
                        <a:t>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A008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1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Test </a:t>
                      </a:r>
                      <a:r>
                        <a:rPr lang="en-US" sz="1100" b="1" dirty="0" err="1">
                          <a:effectLst/>
                        </a:rPr>
                        <a:t>Senaryosu</a:t>
                      </a:r>
                      <a:endParaRPr lang="en-US" sz="1100" b="1" dirty="0">
                        <a:effectLst/>
                      </a:endParaRP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E01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Test Adımları</a:t>
                      </a: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202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Test verisi</a:t>
                      </a: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202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effectLst/>
                        </a:rPr>
                        <a:t>Beklenen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 smtClean="0">
                          <a:effectLst/>
                        </a:rPr>
                        <a:t>sonuçlar</a:t>
                      </a:r>
                      <a:endParaRPr lang="tr-TR" sz="1100" b="1" dirty="0" smtClean="0">
                        <a:effectLst/>
                      </a:endParaRPr>
                    </a:p>
                    <a:p>
                      <a:pPr algn="l" fontAlgn="t"/>
                      <a:r>
                        <a:rPr lang="tr-TR" sz="1100" b="1" dirty="0" smtClean="0">
                          <a:effectLst/>
                        </a:rPr>
                        <a:t>(</a:t>
                      </a:r>
                      <a:r>
                        <a:rPr lang="tr-TR" sz="1100" b="1" dirty="0" err="1" smtClean="0">
                          <a:effectLst/>
                        </a:rPr>
                        <a:t>Expected</a:t>
                      </a:r>
                      <a:r>
                        <a:rPr lang="tr-TR" sz="1100" b="1" dirty="0" smtClean="0">
                          <a:effectLst/>
                        </a:rPr>
                        <a:t> </a:t>
                      </a:r>
                      <a:r>
                        <a:rPr lang="tr-TR" sz="1100" b="1" dirty="0" err="1" smtClean="0">
                          <a:effectLst/>
                        </a:rPr>
                        <a:t>Result</a:t>
                      </a:r>
                      <a:r>
                        <a:rPr lang="tr-TR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</a:endParaRP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E02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effectLst/>
                        </a:rPr>
                        <a:t>Fiili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 smtClean="0">
                          <a:effectLst/>
                        </a:rPr>
                        <a:t>sonuç</a:t>
                      </a:r>
                      <a:endParaRPr lang="tr-TR" sz="1100" b="1" dirty="0" smtClean="0">
                        <a:effectLst/>
                      </a:endParaRPr>
                    </a:p>
                    <a:p>
                      <a:pPr algn="l" fontAlgn="t"/>
                      <a:r>
                        <a:rPr lang="tr-TR" sz="1100" b="1" dirty="0" smtClean="0">
                          <a:effectLst/>
                        </a:rPr>
                        <a:t>(</a:t>
                      </a:r>
                      <a:r>
                        <a:rPr lang="tr-TR" sz="1100" b="1" dirty="0" err="1" smtClean="0">
                          <a:effectLst/>
                        </a:rPr>
                        <a:t>Actual</a:t>
                      </a:r>
                      <a:r>
                        <a:rPr lang="tr-TR" sz="1100" b="1" baseline="0" dirty="0" smtClean="0">
                          <a:effectLst/>
                        </a:rPr>
                        <a:t> </a:t>
                      </a:r>
                      <a:r>
                        <a:rPr lang="tr-TR" sz="1100" b="1" baseline="0" dirty="0" err="1" smtClean="0">
                          <a:effectLst/>
                        </a:rPr>
                        <a:t>Result</a:t>
                      </a:r>
                      <a:r>
                        <a:rPr lang="tr-TR" sz="1100" b="1" dirty="0" smtClean="0">
                          <a:effectLst/>
                        </a:rPr>
                        <a:t>)</a:t>
                      </a:r>
                      <a:endParaRPr lang="en-US" sz="1100" b="1" dirty="0">
                        <a:effectLst/>
                      </a:endParaRP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2029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Başarılı / Başarısız</a:t>
                      </a:r>
                    </a:p>
                  </a:txBody>
                  <a:tcPr marL="40097" marR="40097" marT="40097" marB="40097">
                    <a:lnL w="9525" cap="flat" cmpd="sng" algn="ctr">
                      <a:solidFill>
                        <a:srgbClr val="A03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C2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69980"/>
                  </a:ext>
                </a:extLst>
              </a:tr>
              <a:tr h="1523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TU01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F0DA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100">
                          <a:effectLst/>
                        </a:rPr>
                        <a:t>Müşteri Verilerini geçerli Verilerle Kontrol Edin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u="none" strike="noStrike" dirty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Http://</a:t>
                      </a:r>
                      <a:r>
                        <a:rPr lang="en-US" sz="11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demo.</a:t>
                      </a:r>
                      <a:r>
                        <a:rPr lang="tr-TR" sz="11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xxx</a:t>
                      </a:r>
                      <a:r>
                        <a:rPr lang="en-US" sz="1100" u="none" strike="noStrike" dirty="0" smtClean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.com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>
                          <a:effectLst/>
                        </a:rPr>
                        <a:t>sitesine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gidin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girin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Parolanı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Gir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Gönder'i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tıklayın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A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Kullanıcı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kimliği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tr-TR" sz="1100" dirty="0" err="1" smtClean="0">
                          <a:effectLst/>
                        </a:rPr>
                        <a:t>username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Şifre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smtClean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F0DA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Kullanıcı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bir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uygulamaya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giriş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yapmalıdır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B0D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Beklenildiği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gibi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B0D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dirty="0" smtClean="0">
                          <a:effectLst/>
                        </a:rPr>
                        <a:t>Başarılı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7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24221"/>
                  </a:ext>
                </a:extLst>
              </a:tr>
              <a:tr h="1523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TU02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305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Müşteri Girişini geçersiz Verilerle Kontrol Edin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705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A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Http://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demo.</a:t>
                      </a:r>
                      <a:r>
                        <a:rPr lang="tr-TR" sz="1100" u="none" strike="noStrike" dirty="0" smtClean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xxx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.com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sitesine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gidin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UserId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girin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Parolanı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Gir</a:t>
                      </a:r>
                      <a:endParaRPr lang="en-US" sz="11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Gönder'i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tıklayın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705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Kullanıcı kimliği = guru99 Şifre = glass99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Kullanıcı bir uygulamaya giriş yapmamalıdır</a:t>
                      </a: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Beklenildiği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gibi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dirty="0" smtClean="0">
                          <a:effectLst/>
                        </a:rPr>
                        <a:t>Başarısız</a:t>
                      </a:r>
                      <a:endParaRPr lang="en-US" sz="1100" dirty="0">
                        <a:effectLst/>
                      </a:endParaRPr>
                    </a:p>
                  </a:txBody>
                  <a:tcPr marL="40097" marR="40097" marT="40097" marB="40097">
                    <a:lnL w="12700" cap="flat" cmpd="sng" algn="ctr">
                      <a:solidFill>
                        <a:srgbClr val="9068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A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0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306" y="930638"/>
            <a:ext cx="8761413" cy="706964"/>
          </a:xfrm>
        </p:spPr>
        <p:txBody>
          <a:bodyPr/>
          <a:lstStyle/>
          <a:p>
            <a:r>
              <a:rPr lang="tr-TR" dirty="0" smtClean="0"/>
              <a:t>Test Teknikleri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uygulamanızdaki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her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 </a:t>
            </a:r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teknikleri</a:t>
            </a:r>
            <a:r>
              <a:rPr lang="en-US" dirty="0"/>
              <a:t>,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test </a:t>
            </a:r>
            <a:r>
              <a:rPr lang="en-US" dirty="0" err="1"/>
              <a:t>vakası</a:t>
            </a:r>
            <a:r>
              <a:rPr lang="en-US" dirty="0"/>
              <a:t> </a:t>
            </a:r>
            <a:r>
              <a:rPr lang="en-US" dirty="0" err="1"/>
              <a:t>seçmenize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 err="1"/>
              <a:t>Eşdeğerlik</a:t>
            </a:r>
            <a:r>
              <a:rPr lang="en-US" b="1" dirty="0"/>
              <a:t> </a:t>
            </a:r>
            <a:r>
              <a:rPr lang="en-US" b="1" dirty="0" err="1"/>
              <a:t>Bölümü</a:t>
            </a:r>
            <a:r>
              <a:rPr lang="en-US" b="1" dirty="0"/>
              <a:t> (EP):</a:t>
            </a:r>
            <a:r>
              <a:rPr lang="en-US" dirty="0"/>
              <a:t> Bu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aralığı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davranışa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eğiliminde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parçalara</a:t>
            </a:r>
            <a:r>
              <a:rPr lang="en-US" dirty="0"/>
              <a:t> / </a:t>
            </a:r>
            <a:r>
              <a:rPr lang="en-US" dirty="0" err="1"/>
              <a:t>gruplara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Sınır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en-US" b="1" dirty="0"/>
              <a:t> (BVA):</a:t>
            </a:r>
            <a:r>
              <a:rPr lang="en-US" dirty="0"/>
              <a:t> </a:t>
            </a:r>
            <a:r>
              <a:rPr lang="tr-TR" dirty="0" smtClean="0"/>
              <a:t>Belirli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aralığı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sınırların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</a:t>
            </a:r>
            <a:r>
              <a:rPr lang="en-US" dirty="0" err="1"/>
              <a:t>tekniktir</a:t>
            </a:r>
            <a:r>
              <a:rPr lang="en-US" dirty="0"/>
              <a:t>.</a:t>
            </a:r>
          </a:p>
          <a:p>
            <a:r>
              <a:rPr lang="en-US" b="1" dirty="0" smtClean="0"/>
              <a:t>Durum </a:t>
            </a:r>
            <a:r>
              <a:rPr lang="en-US" b="1" dirty="0" err="1"/>
              <a:t>Geçiş</a:t>
            </a:r>
            <a:r>
              <a:rPr lang="en-US" b="1" dirty="0"/>
              <a:t> </a:t>
            </a:r>
            <a:r>
              <a:rPr lang="en-US" b="1" dirty="0" err="1"/>
              <a:t>Tekniği</a:t>
            </a:r>
            <a:r>
              <a:rPr lang="en-US" dirty="0"/>
              <a:t> : Bu </a:t>
            </a:r>
            <a:r>
              <a:rPr lang="en-US" dirty="0" err="1"/>
              <a:t>yöntem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eylemi</a:t>
            </a:r>
            <a:r>
              <a:rPr lang="en-US" dirty="0"/>
              <a:t> </a:t>
            </a:r>
            <a:r>
              <a:rPr lang="en-US" dirty="0" err="1"/>
              <a:t>takiben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diğerine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b="1" dirty="0" err="1"/>
              <a:t>Hata</a:t>
            </a:r>
            <a:r>
              <a:rPr lang="en-US" b="1" dirty="0"/>
              <a:t> </a:t>
            </a:r>
            <a:r>
              <a:rPr lang="en-US" b="1" dirty="0" err="1"/>
              <a:t>Tahmin</a:t>
            </a:r>
            <a:r>
              <a:rPr lang="en-US" b="1" dirty="0"/>
              <a:t> </a:t>
            </a:r>
            <a:r>
              <a:rPr lang="en-US" b="1" dirty="0" err="1"/>
              <a:t>Tekniği</a:t>
            </a:r>
            <a:r>
              <a:rPr lang="en-US" b="1" dirty="0"/>
              <a:t>:</a:t>
            </a:r>
            <a:r>
              <a:rPr lang="en-US" dirty="0"/>
              <a:t> Bu, </a:t>
            </a:r>
            <a:r>
              <a:rPr lang="en-US" dirty="0" err="1"/>
              <a:t>manuel</a:t>
            </a:r>
            <a:r>
              <a:rPr lang="en-US" dirty="0"/>
              <a:t> test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çıkabilecek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/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etmektir</a:t>
            </a:r>
            <a:r>
              <a:rPr lang="en-US" dirty="0"/>
              <a:t>. Bu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testçinin</a:t>
            </a:r>
            <a:r>
              <a:rPr lang="en-US" dirty="0"/>
              <a:t> </a:t>
            </a:r>
            <a:r>
              <a:rPr lang="en-US" dirty="0" err="1"/>
              <a:t>uygulamadaki</a:t>
            </a:r>
            <a:r>
              <a:rPr lang="en-US" dirty="0"/>
              <a:t> </a:t>
            </a:r>
            <a:r>
              <a:rPr lang="en-US" dirty="0" err="1"/>
              <a:t>deneyiminden</a:t>
            </a:r>
            <a:r>
              <a:rPr lang="en-US" dirty="0"/>
              <a:t> </a:t>
            </a:r>
            <a:r>
              <a:rPr lang="en-US" dirty="0" err="1"/>
              <a:t>yararlanır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2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298" y="900497"/>
            <a:ext cx="8761413" cy="706964"/>
          </a:xfrm>
        </p:spPr>
        <p:txBody>
          <a:bodyPr/>
          <a:lstStyle/>
          <a:p>
            <a:r>
              <a:rPr lang="en-US" dirty="0" err="1"/>
              <a:t>Denklik</a:t>
            </a:r>
            <a:r>
              <a:rPr lang="en-US" dirty="0"/>
              <a:t> </a:t>
            </a:r>
            <a:r>
              <a:rPr lang="tr-TR" dirty="0" err="1"/>
              <a:t>P</a:t>
            </a:r>
            <a:r>
              <a:rPr lang="en-US" dirty="0" err="1" smtClean="0"/>
              <a:t>aylarına</a:t>
            </a:r>
            <a:r>
              <a:rPr lang="en-US" dirty="0" smtClean="0"/>
              <a:t> </a:t>
            </a:r>
            <a:r>
              <a:rPr lang="tr-TR" dirty="0" err="1"/>
              <a:t>A</a:t>
            </a:r>
            <a:r>
              <a:rPr lang="en-US" dirty="0" err="1" smtClean="0"/>
              <a:t>yırma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 </a:t>
            </a:r>
            <a:r>
              <a:rPr lang="en-US" dirty="0"/>
              <a:t>(Equivalence Partitioning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7882" y="2858471"/>
            <a:ext cx="11112650" cy="34776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sz="6400" dirty="0" err="1"/>
              <a:t>G</a:t>
            </a:r>
            <a:r>
              <a:rPr lang="en-US" sz="6400" dirty="0" err="1" smtClean="0"/>
              <a:t>irdilerin</a:t>
            </a:r>
            <a:r>
              <a:rPr lang="en-US" sz="6400" dirty="0"/>
              <a:t>, </a:t>
            </a:r>
            <a:r>
              <a:rPr lang="en-US" sz="6400" dirty="0" err="1"/>
              <a:t>çıktıların</a:t>
            </a:r>
            <a:r>
              <a:rPr lang="en-US" sz="6400" dirty="0"/>
              <a:t>, </a:t>
            </a:r>
            <a:r>
              <a:rPr lang="en-US" sz="6400" dirty="0" err="1"/>
              <a:t>dahili</a:t>
            </a:r>
            <a:r>
              <a:rPr lang="en-US" sz="6400" dirty="0"/>
              <a:t> </a:t>
            </a:r>
            <a:r>
              <a:rPr lang="en-US" sz="6400" dirty="0" err="1"/>
              <a:t>değerlerin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zamana</a:t>
            </a:r>
            <a:r>
              <a:rPr lang="en-US" sz="6400" dirty="0"/>
              <a:t> </a:t>
            </a:r>
            <a:r>
              <a:rPr lang="en-US" sz="6400" dirty="0" err="1"/>
              <a:t>bağlı</a:t>
            </a:r>
            <a:r>
              <a:rPr lang="en-US" sz="6400" dirty="0"/>
              <a:t> </a:t>
            </a:r>
            <a:r>
              <a:rPr lang="en-US" sz="6400" dirty="0" err="1"/>
              <a:t>değerlerin</a:t>
            </a:r>
            <a:r>
              <a:rPr lang="en-US" sz="6400" dirty="0"/>
              <a:t> </a:t>
            </a:r>
            <a:r>
              <a:rPr lang="en-US" sz="6400" dirty="0" err="1" smtClean="0"/>
              <a:t>ele</a:t>
            </a:r>
            <a:r>
              <a:rPr lang="tr-TR" sz="6400" dirty="0" smtClean="0"/>
              <a:t> </a:t>
            </a:r>
            <a:r>
              <a:rPr lang="en-US" sz="6400" dirty="0" err="1" smtClean="0"/>
              <a:t>alınışını</a:t>
            </a:r>
            <a:r>
              <a:rPr lang="en-US" sz="6400" dirty="0" smtClean="0"/>
              <a:t> </a:t>
            </a:r>
            <a:r>
              <a:rPr lang="en-US" sz="6400" dirty="0" err="1"/>
              <a:t>etkin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şekilde</a:t>
            </a:r>
            <a:r>
              <a:rPr lang="en-US" sz="6400" dirty="0"/>
              <a:t> test </a:t>
            </a:r>
            <a:r>
              <a:rPr lang="en-US" sz="6400" dirty="0" err="1"/>
              <a:t>ederken</a:t>
            </a:r>
            <a:r>
              <a:rPr lang="en-US" sz="6400" dirty="0"/>
              <a:t> </a:t>
            </a:r>
            <a:r>
              <a:rPr lang="en-US" sz="6400" dirty="0" err="1"/>
              <a:t>gerekli</a:t>
            </a:r>
            <a:r>
              <a:rPr lang="en-US" sz="6400" dirty="0"/>
              <a:t> test </a:t>
            </a:r>
            <a:r>
              <a:rPr lang="en-US" sz="6400" dirty="0" err="1"/>
              <a:t>senaryolarının</a:t>
            </a:r>
            <a:r>
              <a:rPr lang="en-US" sz="6400" dirty="0"/>
              <a:t> </a:t>
            </a:r>
            <a:r>
              <a:rPr lang="en-US" sz="6400" dirty="0" err="1"/>
              <a:t>sayısını</a:t>
            </a:r>
            <a:r>
              <a:rPr lang="en-US" sz="6400" dirty="0"/>
              <a:t> </a:t>
            </a:r>
            <a:r>
              <a:rPr lang="en-US" sz="6400" dirty="0" err="1"/>
              <a:t>azaltmak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</a:t>
            </a:r>
            <a:r>
              <a:rPr lang="en-US" sz="6400" dirty="0" err="1"/>
              <a:t>kullanılır</a:t>
            </a:r>
            <a:r>
              <a:rPr lang="en-US" sz="6400" dirty="0"/>
              <a:t>. </a:t>
            </a:r>
            <a:r>
              <a:rPr lang="en-US" sz="6400" dirty="0" err="1"/>
              <a:t>Paylara</a:t>
            </a:r>
            <a:r>
              <a:rPr lang="en-US" sz="6400" dirty="0"/>
              <a:t> </a:t>
            </a:r>
            <a:r>
              <a:rPr lang="en-US" sz="6400" dirty="0" err="1"/>
              <a:t>ayırma</a:t>
            </a:r>
            <a:r>
              <a:rPr lang="en-US" sz="6400" dirty="0"/>
              <a:t>, </a:t>
            </a:r>
            <a:r>
              <a:rPr lang="en-US" sz="6400" dirty="0" err="1" smtClean="0"/>
              <a:t>sistem</a:t>
            </a:r>
            <a:r>
              <a:rPr lang="tr-TR" sz="6400" dirty="0" smtClean="0"/>
              <a:t> </a:t>
            </a:r>
            <a:r>
              <a:rPr lang="en-US" sz="6400" dirty="0" err="1" smtClean="0"/>
              <a:t>tarafından</a:t>
            </a:r>
            <a:r>
              <a:rPr lang="en-US" sz="6400" dirty="0" smtClean="0"/>
              <a:t> </a:t>
            </a:r>
            <a:r>
              <a:rPr lang="en-US" sz="6400" dirty="0" err="1"/>
              <a:t>aynı</a:t>
            </a:r>
            <a:r>
              <a:rPr lang="en-US" sz="6400" dirty="0"/>
              <a:t> </a:t>
            </a:r>
            <a:r>
              <a:rPr lang="en-US" sz="6400" dirty="0" err="1"/>
              <a:t>şekilde</a:t>
            </a:r>
            <a:r>
              <a:rPr lang="en-US" sz="6400" dirty="0"/>
              <a:t> </a:t>
            </a:r>
            <a:r>
              <a:rPr lang="en-US" sz="6400" dirty="0" err="1"/>
              <a:t>ele</a:t>
            </a:r>
            <a:r>
              <a:rPr lang="en-US" sz="6400" dirty="0"/>
              <a:t> </a:t>
            </a:r>
            <a:r>
              <a:rPr lang="en-US" sz="6400" dirty="0" err="1"/>
              <a:t>alınan</a:t>
            </a:r>
            <a:r>
              <a:rPr lang="en-US" sz="6400" dirty="0"/>
              <a:t>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kümelerinin</a:t>
            </a:r>
            <a:r>
              <a:rPr lang="en-US" sz="6400" dirty="0"/>
              <a:t> </a:t>
            </a:r>
            <a:r>
              <a:rPr lang="en-US" sz="6400" dirty="0" err="1"/>
              <a:t>yani</a:t>
            </a:r>
            <a:r>
              <a:rPr lang="en-US" sz="6400" dirty="0"/>
              <a:t> </a:t>
            </a:r>
            <a:r>
              <a:rPr lang="en-US" sz="6400" dirty="0" err="1"/>
              <a:t>denklik</a:t>
            </a:r>
            <a:r>
              <a:rPr lang="en-US" sz="6400" dirty="0"/>
              <a:t> </a:t>
            </a:r>
            <a:r>
              <a:rPr lang="en-US" sz="6400" dirty="0" err="1"/>
              <a:t>sınıflarının</a:t>
            </a:r>
            <a:r>
              <a:rPr lang="en-US" sz="6400" dirty="0"/>
              <a:t> </a:t>
            </a:r>
            <a:r>
              <a:rPr lang="en-US" sz="6400" dirty="0" err="1" smtClean="0"/>
              <a:t>bulunmasını</a:t>
            </a:r>
            <a:r>
              <a:rPr lang="en-US" sz="6400" dirty="0" smtClean="0"/>
              <a:t> </a:t>
            </a:r>
            <a:r>
              <a:rPr lang="en-US" sz="6400" dirty="0" err="1"/>
              <a:t>hedefler</a:t>
            </a:r>
            <a:r>
              <a:rPr lang="en-US" sz="6400" dirty="0"/>
              <a:t>.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paydan</a:t>
            </a:r>
            <a:r>
              <a:rPr lang="en-US" sz="6400" dirty="0"/>
              <a:t> </a:t>
            </a:r>
            <a:r>
              <a:rPr lang="en-US" sz="6400" dirty="0" err="1"/>
              <a:t>temsilen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değerin</a:t>
            </a:r>
            <a:r>
              <a:rPr lang="en-US" sz="6400" dirty="0"/>
              <a:t> </a:t>
            </a:r>
            <a:r>
              <a:rPr lang="en-US" sz="6400" dirty="0" err="1"/>
              <a:t>seçilmesiyle</a:t>
            </a:r>
            <a:r>
              <a:rPr lang="en-US" sz="6400" dirty="0"/>
              <a:t> </a:t>
            </a:r>
            <a:r>
              <a:rPr lang="en-US" sz="6400" dirty="0" err="1"/>
              <a:t>aynı</a:t>
            </a:r>
            <a:r>
              <a:rPr lang="en-US" sz="6400" dirty="0"/>
              <a:t> </a:t>
            </a:r>
            <a:r>
              <a:rPr lang="en-US" sz="6400" dirty="0" err="1"/>
              <a:t>payda</a:t>
            </a:r>
            <a:r>
              <a:rPr lang="en-US" sz="6400" dirty="0"/>
              <a:t> </a:t>
            </a:r>
            <a:r>
              <a:rPr lang="en-US" sz="6400" dirty="0" err="1"/>
              <a:t>yer</a:t>
            </a:r>
            <a:r>
              <a:rPr lang="en-US" sz="6400" dirty="0"/>
              <a:t> </a:t>
            </a:r>
            <a:r>
              <a:rPr lang="en-US" sz="6400" dirty="0" err="1"/>
              <a:t>alan</a:t>
            </a:r>
            <a:r>
              <a:rPr lang="en-US" sz="6400" dirty="0"/>
              <a:t> </a:t>
            </a:r>
            <a:r>
              <a:rPr lang="en-US" sz="6400" dirty="0" err="1"/>
              <a:t>tüm</a:t>
            </a:r>
            <a:r>
              <a:rPr lang="en-US" sz="6400" dirty="0"/>
              <a:t> </a:t>
            </a:r>
            <a:r>
              <a:rPr lang="en-US" sz="6400" dirty="0" err="1"/>
              <a:t>öğelerin</a:t>
            </a:r>
            <a:r>
              <a:rPr lang="en-US" sz="6400" dirty="0"/>
              <a:t> </a:t>
            </a:r>
            <a:r>
              <a:rPr lang="en-US" sz="6400" dirty="0" err="1"/>
              <a:t>kapsam</a:t>
            </a:r>
            <a:r>
              <a:rPr lang="en-US" sz="6400" dirty="0"/>
              <a:t> </a:t>
            </a:r>
            <a:r>
              <a:rPr lang="en-US" sz="6400" dirty="0" err="1" smtClean="0"/>
              <a:t>dahiline</a:t>
            </a:r>
            <a:r>
              <a:rPr lang="tr-TR" sz="6400" dirty="0" smtClean="0"/>
              <a:t> </a:t>
            </a:r>
            <a:r>
              <a:rPr lang="en-US" sz="6400" dirty="0" err="1" smtClean="0"/>
              <a:t>alındığı</a:t>
            </a:r>
            <a:r>
              <a:rPr lang="en-US" sz="6400" dirty="0" smtClean="0"/>
              <a:t> </a:t>
            </a:r>
            <a:r>
              <a:rPr lang="en-US" sz="6400" dirty="0" err="1"/>
              <a:t>varsayılır</a:t>
            </a:r>
            <a:r>
              <a:rPr lang="en-US" sz="6400" dirty="0" smtClean="0"/>
              <a:t>.</a:t>
            </a:r>
            <a:r>
              <a:rPr lang="tr-TR" sz="6400" dirty="0" smtClean="0"/>
              <a:t> Bu teknik sayesinde fonksiyonel hatalar bulunur.</a:t>
            </a:r>
          </a:p>
          <a:p>
            <a:pPr algn="l"/>
            <a:endParaRPr lang="tr-TR" sz="64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/>
              <a:t>Test </a:t>
            </a:r>
            <a:r>
              <a:rPr lang="en-US" sz="6400" dirty="0" err="1"/>
              <a:t>edilecek</a:t>
            </a:r>
            <a:r>
              <a:rPr lang="en-US" sz="6400" dirty="0"/>
              <a:t>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kümesindeki</a:t>
            </a:r>
            <a:r>
              <a:rPr lang="en-US" sz="6400" dirty="0"/>
              <a:t> </a:t>
            </a:r>
            <a:r>
              <a:rPr lang="en-US" sz="6400" dirty="0" err="1"/>
              <a:t>tüm</a:t>
            </a:r>
            <a:r>
              <a:rPr lang="en-US" sz="6400" dirty="0"/>
              <a:t> </a:t>
            </a:r>
            <a:r>
              <a:rPr lang="en-US" sz="6400" dirty="0" err="1"/>
              <a:t>öğelerin</a:t>
            </a:r>
            <a:r>
              <a:rPr lang="en-US" sz="6400" dirty="0"/>
              <a:t> </a:t>
            </a:r>
            <a:r>
              <a:rPr lang="en-US" sz="6400" dirty="0" err="1"/>
              <a:t>aynı</a:t>
            </a:r>
            <a:r>
              <a:rPr lang="en-US" sz="6400" dirty="0"/>
              <a:t> </a:t>
            </a:r>
            <a:r>
              <a:rPr lang="en-US" sz="6400" dirty="0" err="1"/>
              <a:t>şekilde</a:t>
            </a:r>
            <a:r>
              <a:rPr lang="en-US" sz="6400" dirty="0"/>
              <a:t> </a:t>
            </a:r>
            <a:r>
              <a:rPr lang="en-US" sz="6400" dirty="0" err="1" smtClean="0"/>
              <a:t>ele</a:t>
            </a:r>
            <a:r>
              <a:rPr lang="tr-TR" sz="6400" dirty="0" smtClean="0"/>
              <a:t> </a:t>
            </a:r>
            <a:r>
              <a:rPr lang="en-US" sz="6400" dirty="0" err="1" smtClean="0"/>
              <a:t>alınması</a:t>
            </a:r>
            <a:r>
              <a:rPr lang="en-US" sz="6400" dirty="0" smtClean="0"/>
              <a:t> </a:t>
            </a:r>
            <a:r>
              <a:rPr lang="en-US" sz="6400" dirty="0" err="1"/>
              <a:t>uygun</a:t>
            </a:r>
            <a:r>
              <a:rPr lang="en-US" sz="6400" dirty="0"/>
              <a:t> </a:t>
            </a:r>
            <a:r>
              <a:rPr lang="en-US" sz="6400" dirty="0" err="1"/>
              <a:t>olduğunda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yazılım</a:t>
            </a:r>
            <a:r>
              <a:rPr lang="en-US" sz="6400" dirty="0"/>
              <a:t> </a:t>
            </a:r>
            <a:r>
              <a:rPr lang="en-US" sz="6400" dirty="0" err="1"/>
              <a:t>tarafından</a:t>
            </a:r>
            <a:r>
              <a:rPr lang="en-US" sz="6400" dirty="0"/>
              <a:t> </a:t>
            </a:r>
            <a:r>
              <a:rPr lang="en-US" sz="6400" dirty="0" err="1"/>
              <a:t>kullanılan</a:t>
            </a:r>
            <a:r>
              <a:rPr lang="en-US" sz="6400" dirty="0"/>
              <a:t>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kümeleri</a:t>
            </a:r>
            <a:r>
              <a:rPr lang="en-US" sz="6400" dirty="0"/>
              <a:t> </a:t>
            </a:r>
            <a:r>
              <a:rPr lang="en-US" sz="6400" dirty="0" err="1"/>
              <a:t>birbirleriyle</a:t>
            </a:r>
            <a:r>
              <a:rPr lang="en-US" sz="6400" dirty="0"/>
              <a:t> </a:t>
            </a:r>
            <a:r>
              <a:rPr lang="en-US" sz="6400" dirty="0" err="1"/>
              <a:t>etkileşim</a:t>
            </a:r>
            <a:r>
              <a:rPr lang="en-US" sz="6400" dirty="0"/>
              <a:t> </a:t>
            </a:r>
            <a:r>
              <a:rPr lang="en-US" sz="6400" dirty="0" err="1"/>
              <a:t>kurmadığı</a:t>
            </a:r>
            <a:r>
              <a:rPr lang="en-US" sz="6400" dirty="0"/>
              <a:t> </a:t>
            </a:r>
            <a:r>
              <a:rPr lang="en-US" sz="6400" dirty="0" err="1" smtClean="0"/>
              <a:t>durumlarda</a:t>
            </a:r>
            <a:r>
              <a:rPr lang="tr-TR" sz="6400" dirty="0" smtClean="0"/>
              <a:t> </a:t>
            </a:r>
            <a:r>
              <a:rPr lang="en-US" sz="6400" dirty="0" err="1" smtClean="0"/>
              <a:t>kullanılabilir</a:t>
            </a:r>
            <a:r>
              <a:rPr lang="en-US" sz="6400" dirty="0"/>
              <a:t>. </a:t>
            </a:r>
            <a:r>
              <a:rPr lang="en-US" sz="6400" dirty="0" err="1"/>
              <a:t>Değer</a:t>
            </a:r>
            <a:r>
              <a:rPr lang="en-US" sz="6400" dirty="0"/>
              <a:t> </a:t>
            </a:r>
            <a:r>
              <a:rPr lang="en-US" sz="6400" dirty="0" err="1"/>
              <a:t>kümelerinin</a:t>
            </a:r>
            <a:r>
              <a:rPr lang="en-US" sz="6400" dirty="0"/>
              <a:t> </a:t>
            </a:r>
            <a:r>
              <a:rPr lang="en-US" sz="6400" dirty="0" err="1"/>
              <a:t>seçimi</a:t>
            </a:r>
            <a:r>
              <a:rPr lang="en-US" sz="6400" dirty="0"/>
              <a:t>, </a:t>
            </a:r>
            <a:r>
              <a:rPr lang="en-US" sz="6400" dirty="0" err="1"/>
              <a:t>yazılım</a:t>
            </a:r>
            <a:r>
              <a:rPr lang="en-US" sz="6400" dirty="0"/>
              <a:t> </a:t>
            </a:r>
            <a:r>
              <a:rPr lang="en-US" sz="6400" dirty="0" err="1"/>
              <a:t>gereksinimlerine</a:t>
            </a:r>
            <a:r>
              <a:rPr lang="en-US" sz="6400" dirty="0"/>
              <a:t> </a:t>
            </a:r>
            <a:r>
              <a:rPr lang="en-US" sz="6400" dirty="0" err="1"/>
              <a:t>göre</a:t>
            </a:r>
            <a:r>
              <a:rPr lang="en-US" sz="6400" dirty="0"/>
              <a:t> </a:t>
            </a:r>
            <a:r>
              <a:rPr lang="en-US" sz="6400" dirty="0" err="1"/>
              <a:t>geçerli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geçersiz</a:t>
            </a:r>
            <a:r>
              <a:rPr lang="en-US" sz="6400" dirty="0"/>
              <a:t> </a:t>
            </a:r>
            <a:r>
              <a:rPr lang="en-US" sz="6400" dirty="0" err="1"/>
              <a:t>sayılan</a:t>
            </a:r>
            <a:r>
              <a:rPr lang="en-US" sz="6400" dirty="0"/>
              <a:t> </a:t>
            </a:r>
            <a:r>
              <a:rPr lang="en-US" sz="6400" dirty="0" err="1"/>
              <a:t>payların</a:t>
            </a:r>
            <a:r>
              <a:rPr lang="en-US" sz="6400" dirty="0"/>
              <a:t> her </a:t>
            </a:r>
            <a:r>
              <a:rPr lang="en-US" sz="6400" dirty="0" err="1"/>
              <a:t>ikisine</a:t>
            </a:r>
            <a:r>
              <a:rPr lang="en-US" sz="6400" dirty="0"/>
              <a:t> </a:t>
            </a:r>
            <a:r>
              <a:rPr lang="en-US" sz="6400" dirty="0" smtClean="0"/>
              <a:t>de</a:t>
            </a:r>
            <a:r>
              <a:rPr lang="tr-TR" sz="6400" dirty="0" smtClean="0"/>
              <a:t> </a:t>
            </a:r>
            <a:r>
              <a:rPr lang="en-US" sz="6400" dirty="0" err="1" smtClean="0"/>
              <a:t>uygulanabilir</a:t>
            </a:r>
            <a:r>
              <a:rPr lang="en-US" sz="6400" dirty="0" smtClean="0"/>
              <a:t>.</a:t>
            </a:r>
            <a:endParaRPr lang="tr-TR" sz="64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err="1"/>
              <a:t>Varsayımın</a:t>
            </a:r>
            <a:r>
              <a:rPr lang="en-US" sz="6400" dirty="0"/>
              <a:t> </a:t>
            </a:r>
            <a:r>
              <a:rPr lang="en-US" sz="6400" dirty="0" err="1"/>
              <a:t>yanlış</a:t>
            </a:r>
            <a:r>
              <a:rPr lang="en-US" sz="6400" dirty="0"/>
              <a:t> </a:t>
            </a:r>
            <a:r>
              <a:rPr lang="en-US" sz="6400" dirty="0" err="1"/>
              <a:t>olması</a:t>
            </a:r>
            <a:r>
              <a:rPr lang="en-US" sz="6400" dirty="0"/>
              <a:t> </a:t>
            </a:r>
            <a:r>
              <a:rPr lang="en-US" sz="6400" dirty="0" err="1"/>
              <a:t>ve</a:t>
            </a:r>
            <a:r>
              <a:rPr lang="en-US" sz="6400" dirty="0"/>
              <a:t> </a:t>
            </a:r>
            <a:r>
              <a:rPr lang="en-US" sz="6400" dirty="0" err="1"/>
              <a:t>paydaki</a:t>
            </a:r>
            <a:r>
              <a:rPr lang="en-US" sz="6400" dirty="0"/>
              <a:t> </a:t>
            </a:r>
            <a:r>
              <a:rPr lang="en-US" sz="6400" dirty="0" err="1"/>
              <a:t>değerlerin</a:t>
            </a:r>
            <a:r>
              <a:rPr lang="en-US" sz="6400" dirty="0"/>
              <a:t> </a:t>
            </a:r>
            <a:r>
              <a:rPr lang="en-US" sz="6400" dirty="0" err="1"/>
              <a:t>yazılım</a:t>
            </a:r>
            <a:r>
              <a:rPr lang="en-US" sz="6400" dirty="0"/>
              <a:t> </a:t>
            </a:r>
            <a:r>
              <a:rPr lang="en-US" sz="6400" dirty="0" err="1"/>
              <a:t>tarafından</a:t>
            </a:r>
            <a:r>
              <a:rPr lang="en-US" sz="6400" dirty="0"/>
              <a:t> tam </a:t>
            </a:r>
            <a:r>
              <a:rPr lang="en-US" sz="6400" dirty="0" err="1"/>
              <a:t>olarak</a:t>
            </a:r>
            <a:r>
              <a:rPr lang="en-US" sz="6400" dirty="0"/>
              <a:t> </a:t>
            </a:r>
            <a:r>
              <a:rPr lang="en-US" sz="6400" dirty="0" err="1"/>
              <a:t>aynı</a:t>
            </a:r>
            <a:r>
              <a:rPr lang="en-US" sz="6400" dirty="0"/>
              <a:t> </a:t>
            </a:r>
            <a:r>
              <a:rPr lang="en-US" sz="6400" dirty="0" err="1"/>
              <a:t>şekilde</a:t>
            </a:r>
            <a:r>
              <a:rPr lang="en-US" sz="6400" dirty="0"/>
              <a:t> </a:t>
            </a:r>
            <a:r>
              <a:rPr lang="en-US" sz="6400" dirty="0" err="1"/>
              <a:t>ele</a:t>
            </a:r>
            <a:r>
              <a:rPr lang="en-US" sz="6400" dirty="0"/>
              <a:t> </a:t>
            </a:r>
            <a:r>
              <a:rPr lang="en-US" sz="6400" dirty="0" err="1"/>
              <a:t>alınmaması</a:t>
            </a:r>
            <a:r>
              <a:rPr lang="en-US" sz="6400" dirty="0"/>
              <a:t> </a:t>
            </a:r>
            <a:r>
              <a:rPr lang="en-US" sz="6400" dirty="0" err="1"/>
              <a:t>durumunda</a:t>
            </a:r>
            <a:r>
              <a:rPr lang="en-US" sz="6400" dirty="0"/>
              <a:t> </a:t>
            </a:r>
            <a:r>
              <a:rPr lang="en-US" sz="6400" dirty="0" err="1" smtClean="0"/>
              <a:t>bu</a:t>
            </a:r>
            <a:r>
              <a:rPr lang="tr-TR" sz="6400" dirty="0" smtClean="0"/>
              <a:t> </a:t>
            </a:r>
            <a:r>
              <a:rPr lang="en-US" sz="6400" dirty="0" smtClean="0"/>
              <a:t>test</a:t>
            </a:r>
            <a:r>
              <a:rPr lang="en-US" sz="6400" dirty="0"/>
              <a:t>, </a:t>
            </a:r>
            <a:r>
              <a:rPr lang="en-US" sz="6400" dirty="0" err="1"/>
              <a:t>hataların</a:t>
            </a:r>
            <a:r>
              <a:rPr lang="en-US" sz="6400" dirty="0"/>
              <a:t> </a:t>
            </a:r>
            <a:r>
              <a:rPr lang="en-US" sz="6400" dirty="0" err="1"/>
              <a:t>atlanmasına</a:t>
            </a:r>
            <a:r>
              <a:rPr lang="en-US" sz="6400" dirty="0"/>
              <a:t> </a:t>
            </a:r>
            <a:r>
              <a:rPr lang="en-US" sz="6400" dirty="0" err="1"/>
              <a:t>neden</a:t>
            </a:r>
            <a:r>
              <a:rPr lang="en-US" sz="6400" dirty="0"/>
              <a:t> </a:t>
            </a:r>
            <a:r>
              <a:rPr lang="en-US" sz="6400" dirty="0" err="1"/>
              <a:t>olabilir</a:t>
            </a:r>
            <a:r>
              <a:rPr lang="en-US" sz="6400" dirty="0"/>
              <a:t>. Buna </a:t>
            </a:r>
            <a:r>
              <a:rPr lang="en-US" sz="6400" dirty="0" err="1"/>
              <a:t>ek</a:t>
            </a:r>
            <a:r>
              <a:rPr lang="en-US" sz="6400" dirty="0"/>
              <a:t> </a:t>
            </a:r>
            <a:r>
              <a:rPr lang="en-US" sz="6400" dirty="0" err="1"/>
              <a:t>olarak</a:t>
            </a:r>
            <a:r>
              <a:rPr lang="en-US" sz="6400" dirty="0"/>
              <a:t> </a:t>
            </a:r>
            <a:r>
              <a:rPr lang="en-US" sz="6400" dirty="0" err="1"/>
              <a:t>payların</a:t>
            </a:r>
            <a:r>
              <a:rPr lang="en-US" sz="6400" dirty="0"/>
              <a:t> </a:t>
            </a:r>
            <a:r>
              <a:rPr lang="en-US" sz="6400" dirty="0" err="1"/>
              <a:t>dikkatle</a:t>
            </a:r>
            <a:r>
              <a:rPr lang="en-US" sz="6400" dirty="0"/>
              <a:t> </a:t>
            </a:r>
            <a:r>
              <a:rPr lang="en-US" sz="6400" dirty="0" err="1"/>
              <a:t>seçilmesi</a:t>
            </a:r>
            <a:r>
              <a:rPr lang="en-US" sz="6400" dirty="0"/>
              <a:t> </a:t>
            </a:r>
            <a:r>
              <a:rPr lang="en-US" sz="6400" dirty="0" err="1"/>
              <a:t>çok</a:t>
            </a:r>
            <a:r>
              <a:rPr lang="en-US" sz="6400" dirty="0"/>
              <a:t> </a:t>
            </a:r>
            <a:r>
              <a:rPr lang="en-US" sz="6400" dirty="0" err="1"/>
              <a:t>önemlidir</a:t>
            </a:r>
            <a:r>
              <a:rPr lang="en-US" sz="6400" dirty="0"/>
              <a:t>. </a:t>
            </a:r>
            <a:r>
              <a:rPr lang="en-US" sz="6400" dirty="0" err="1"/>
              <a:t>Örneğin</a:t>
            </a:r>
            <a:r>
              <a:rPr lang="en-US" sz="6400" dirty="0"/>
              <a:t>, </a:t>
            </a:r>
            <a:r>
              <a:rPr lang="en-US" sz="6400" dirty="0" err="1"/>
              <a:t>pozitif</a:t>
            </a:r>
            <a:r>
              <a:rPr lang="en-US" sz="6400" dirty="0"/>
              <a:t> </a:t>
            </a:r>
            <a:r>
              <a:rPr lang="en-US" sz="6400" dirty="0" err="1" smtClean="0"/>
              <a:t>ve</a:t>
            </a:r>
            <a:r>
              <a:rPr lang="tr-TR" sz="6400" dirty="0" smtClean="0"/>
              <a:t> </a:t>
            </a:r>
            <a:r>
              <a:rPr lang="en-US" sz="6400" dirty="0" err="1" smtClean="0"/>
              <a:t>negatif</a:t>
            </a:r>
            <a:r>
              <a:rPr lang="en-US" sz="6400" dirty="0" smtClean="0"/>
              <a:t> </a:t>
            </a:r>
            <a:r>
              <a:rPr lang="en-US" sz="6400" dirty="0" err="1"/>
              <a:t>sayıları</a:t>
            </a:r>
            <a:r>
              <a:rPr lang="en-US" sz="6400" dirty="0"/>
              <a:t> </a:t>
            </a:r>
            <a:r>
              <a:rPr lang="en-US" sz="6400" dirty="0" err="1"/>
              <a:t>kabul</a:t>
            </a:r>
            <a:r>
              <a:rPr lang="en-US" sz="6400" dirty="0"/>
              <a:t> </a:t>
            </a:r>
            <a:r>
              <a:rPr lang="en-US" sz="6400" dirty="0" err="1"/>
              <a:t>eden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</a:t>
            </a:r>
            <a:r>
              <a:rPr lang="en-US" sz="6400" dirty="0" err="1"/>
              <a:t>girdi</a:t>
            </a:r>
            <a:r>
              <a:rPr lang="en-US" sz="6400" dirty="0"/>
              <a:t> </a:t>
            </a:r>
            <a:r>
              <a:rPr lang="en-US" sz="6400" dirty="0" err="1"/>
              <a:t>alanı</a:t>
            </a:r>
            <a:r>
              <a:rPr lang="en-US" sz="6400" dirty="0"/>
              <a:t> </a:t>
            </a:r>
            <a:r>
              <a:rPr lang="en-US" sz="6400" dirty="0" err="1"/>
              <a:t>iki</a:t>
            </a:r>
            <a:r>
              <a:rPr lang="en-US" sz="6400" dirty="0"/>
              <a:t> </a:t>
            </a:r>
            <a:r>
              <a:rPr lang="en-US" sz="6400" dirty="0" err="1"/>
              <a:t>geçerli</a:t>
            </a:r>
            <a:r>
              <a:rPr lang="en-US" sz="6400" dirty="0"/>
              <a:t> pay </a:t>
            </a:r>
            <a:r>
              <a:rPr lang="en-US" sz="6400" dirty="0" err="1"/>
              <a:t>halinde</a:t>
            </a:r>
            <a:r>
              <a:rPr lang="en-US" sz="6400" dirty="0"/>
              <a:t> test </a:t>
            </a:r>
            <a:r>
              <a:rPr lang="en-US" sz="6400" dirty="0" err="1"/>
              <a:t>edilmelidir</a:t>
            </a:r>
            <a:r>
              <a:rPr lang="en-US" sz="6400" dirty="0"/>
              <a:t>. </a:t>
            </a:r>
            <a:r>
              <a:rPr lang="en-US" sz="6400" dirty="0" err="1"/>
              <a:t>Farklı</a:t>
            </a:r>
            <a:r>
              <a:rPr lang="en-US" sz="6400" dirty="0"/>
              <a:t> </a:t>
            </a:r>
            <a:r>
              <a:rPr lang="en-US" sz="6400" dirty="0" err="1"/>
              <a:t>ele</a:t>
            </a:r>
            <a:r>
              <a:rPr lang="en-US" sz="6400" dirty="0"/>
              <a:t> </a:t>
            </a:r>
            <a:r>
              <a:rPr lang="en-US" sz="6400" dirty="0" err="1"/>
              <a:t>alınma</a:t>
            </a:r>
            <a:r>
              <a:rPr lang="en-US" sz="6400" dirty="0"/>
              <a:t> </a:t>
            </a:r>
            <a:r>
              <a:rPr lang="en-US" sz="6400" dirty="0" err="1"/>
              <a:t>ihtimalleri</a:t>
            </a:r>
            <a:r>
              <a:rPr lang="en-US" sz="6400" dirty="0"/>
              <a:t> </a:t>
            </a:r>
            <a:r>
              <a:rPr lang="en-US" sz="6400" dirty="0" err="1" smtClean="0"/>
              <a:t>nedeniyle</a:t>
            </a:r>
            <a:r>
              <a:rPr lang="tr-TR" sz="6400" dirty="0" smtClean="0"/>
              <a:t> </a:t>
            </a:r>
            <a:r>
              <a:rPr lang="en-US" sz="6400" dirty="0" err="1" smtClean="0"/>
              <a:t>bunlardan</a:t>
            </a:r>
            <a:r>
              <a:rPr lang="en-US" sz="6400" dirty="0" smtClean="0"/>
              <a:t> </a:t>
            </a:r>
            <a:r>
              <a:rPr lang="en-US" sz="6400" dirty="0" err="1"/>
              <a:t>biri</a:t>
            </a:r>
            <a:r>
              <a:rPr lang="en-US" sz="6400" dirty="0"/>
              <a:t> </a:t>
            </a:r>
            <a:r>
              <a:rPr lang="en-US" sz="6400" dirty="0" err="1"/>
              <a:t>pozitif</a:t>
            </a:r>
            <a:r>
              <a:rPr lang="en-US" sz="6400" dirty="0"/>
              <a:t> </a:t>
            </a:r>
            <a:r>
              <a:rPr lang="en-US" sz="6400" dirty="0" err="1"/>
              <a:t>sayılar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test </a:t>
            </a:r>
            <a:r>
              <a:rPr lang="en-US" sz="6400" dirty="0" err="1"/>
              <a:t>edilirken</a:t>
            </a:r>
            <a:r>
              <a:rPr lang="en-US" sz="6400" dirty="0"/>
              <a:t> </a:t>
            </a:r>
            <a:r>
              <a:rPr lang="en-US" sz="6400" dirty="0" err="1"/>
              <a:t>diğeri</a:t>
            </a:r>
            <a:r>
              <a:rPr lang="en-US" sz="6400" dirty="0"/>
              <a:t> </a:t>
            </a:r>
            <a:r>
              <a:rPr lang="en-US" sz="6400" dirty="0" err="1"/>
              <a:t>negatif</a:t>
            </a:r>
            <a:r>
              <a:rPr lang="en-US" sz="6400" dirty="0"/>
              <a:t> </a:t>
            </a:r>
            <a:r>
              <a:rPr lang="en-US" sz="6400" dirty="0" err="1"/>
              <a:t>sayılar</a:t>
            </a:r>
            <a:r>
              <a:rPr lang="en-US" sz="6400" dirty="0"/>
              <a:t> </a:t>
            </a:r>
            <a:r>
              <a:rPr lang="en-US" sz="6400" dirty="0" err="1"/>
              <a:t>için</a:t>
            </a:r>
            <a:r>
              <a:rPr lang="en-US" sz="6400" dirty="0"/>
              <a:t> test </a:t>
            </a:r>
            <a:r>
              <a:rPr lang="en-US" sz="6400" dirty="0" err="1"/>
              <a:t>edilmelidir</a:t>
            </a:r>
            <a:r>
              <a:rPr lang="en-US" sz="6400" dirty="0"/>
              <a:t>. </a:t>
            </a:r>
            <a:r>
              <a:rPr lang="en-US" sz="6400" dirty="0" err="1"/>
              <a:t>Sıfır</a:t>
            </a:r>
            <a:r>
              <a:rPr lang="en-US" sz="6400" dirty="0"/>
              <a:t> </a:t>
            </a:r>
            <a:r>
              <a:rPr lang="en-US" sz="6400" dirty="0" err="1"/>
              <a:t>değerine</a:t>
            </a:r>
            <a:r>
              <a:rPr lang="en-US" sz="6400" dirty="0"/>
              <a:t> </a:t>
            </a:r>
            <a:r>
              <a:rPr lang="en-US" sz="6400" dirty="0" err="1"/>
              <a:t>izin</a:t>
            </a:r>
            <a:r>
              <a:rPr lang="en-US" sz="6400" dirty="0"/>
              <a:t> </a:t>
            </a:r>
            <a:r>
              <a:rPr lang="en-US" sz="6400" dirty="0" err="1"/>
              <a:t>verilmesine</a:t>
            </a:r>
            <a:r>
              <a:rPr lang="en-US" sz="6400" dirty="0"/>
              <a:t> </a:t>
            </a:r>
            <a:r>
              <a:rPr lang="en-US" sz="6400" dirty="0" err="1" smtClean="0"/>
              <a:t>ya</a:t>
            </a:r>
            <a:r>
              <a:rPr lang="tr-TR" sz="6400" dirty="0" smtClean="0"/>
              <a:t> </a:t>
            </a:r>
            <a:r>
              <a:rPr lang="en-US" sz="6400" dirty="0" smtClean="0"/>
              <a:t>da </a:t>
            </a:r>
            <a:r>
              <a:rPr lang="en-US" sz="6400" dirty="0" err="1"/>
              <a:t>verilmemesine</a:t>
            </a:r>
            <a:r>
              <a:rPr lang="en-US" sz="6400" dirty="0"/>
              <a:t> </a:t>
            </a:r>
            <a:r>
              <a:rPr lang="en-US" sz="6400" dirty="0" err="1"/>
              <a:t>bağlı</a:t>
            </a:r>
            <a:r>
              <a:rPr lang="en-US" sz="6400" dirty="0"/>
              <a:t> </a:t>
            </a:r>
            <a:r>
              <a:rPr lang="en-US" sz="6400" dirty="0" err="1"/>
              <a:t>olarak</a:t>
            </a:r>
            <a:r>
              <a:rPr lang="en-US" sz="6400" dirty="0"/>
              <a:t> </a:t>
            </a:r>
            <a:r>
              <a:rPr lang="en-US" sz="6400" dirty="0" err="1"/>
              <a:t>bu</a:t>
            </a:r>
            <a:r>
              <a:rPr lang="en-US" sz="6400" dirty="0"/>
              <a:t> da </a:t>
            </a:r>
            <a:r>
              <a:rPr lang="en-US" sz="6400" dirty="0" err="1"/>
              <a:t>ayrı</a:t>
            </a:r>
            <a:r>
              <a:rPr lang="en-US" sz="6400" dirty="0"/>
              <a:t> </a:t>
            </a:r>
            <a:r>
              <a:rPr lang="en-US" sz="6400" dirty="0" err="1"/>
              <a:t>bir</a:t>
            </a:r>
            <a:r>
              <a:rPr lang="en-US" sz="6400" dirty="0"/>
              <a:t> pay </a:t>
            </a:r>
            <a:r>
              <a:rPr lang="en-US" sz="6400" dirty="0" err="1"/>
              <a:t>oluşturabilir</a:t>
            </a:r>
            <a:r>
              <a:rPr lang="en-US" sz="6400" dirty="0" smtClean="0"/>
              <a:t>.</a:t>
            </a:r>
            <a:endParaRPr lang="tr-TR" sz="6400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2014</Words>
  <Application>Microsoft Office PowerPoint</Application>
  <PresentationFormat>Widescreen</PresentationFormat>
  <Paragraphs>186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Source Sans Pro</vt:lpstr>
      <vt:lpstr>Wingdings 3</vt:lpstr>
      <vt:lpstr>Ion Boardroom</vt:lpstr>
      <vt:lpstr>Yazılım Testi ve Otomasyonu</vt:lpstr>
      <vt:lpstr>Konular</vt:lpstr>
      <vt:lpstr>Test Case – Test Scenario </vt:lpstr>
      <vt:lpstr>Test Scenario </vt:lpstr>
      <vt:lpstr>Test Scenario </vt:lpstr>
      <vt:lpstr>Test Scenario</vt:lpstr>
      <vt:lpstr>Test Scenario </vt:lpstr>
      <vt:lpstr>Test Teknikleri</vt:lpstr>
      <vt:lpstr>Denklik Paylarına Ayırma  (Equivalence Partitioning)</vt:lpstr>
      <vt:lpstr>Sınır Değer Analizi  (Boundary Value Analysis)</vt:lpstr>
      <vt:lpstr>Durum Geçişi Tekniği</vt:lpstr>
      <vt:lpstr>Hata Tahmin Tekniği</vt:lpstr>
      <vt:lpstr>Test Suite</vt:lpstr>
      <vt:lpstr>Test Plan 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2020-03-25T12:20:54Z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