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 Thin"/>
      <p:regular r:id="rId8"/>
      <p:bold r:id="rId9"/>
      <p:italic r:id="rId10"/>
      <p:boldItalic r:id="rId11"/>
    </p:embeddedFont>
    <p:embeddedFont>
      <p:font typeface="Barlow Light"/>
      <p:regular r:id="rId12"/>
      <p:bold r:id="rId13"/>
      <p:italic r:id="rId14"/>
      <p:boldItalic r:id="rId15"/>
    </p:embeddedFont>
    <p:embeddedFont>
      <p:font typeface="Barl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Thin-boldItalic.fntdata"/><Relationship Id="rId10" Type="http://schemas.openxmlformats.org/officeDocument/2006/relationships/font" Target="fonts/RalewayThin-italic.fntdata"/><Relationship Id="rId13" Type="http://schemas.openxmlformats.org/officeDocument/2006/relationships/font" Target="fonts/BarlowLight-bold.fntdata"/><Relationship Id="rId12" Type="http://schemas.openxmlformats.org/officeDocument/2006/relationships/font" Target="fonts/Barlow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Thin-bold.fntdata"/><Relationship Id="rId15" Type="http://schemas.openxmlformats.org/officeDocument/2006/relationships/font" Target="fonts/BarlowLight-boldItalic.fntdata"/><Relationship Id="rId14" Type="http://schemas.openxmlformats.org/officeDocument/2006/relationships/font" Target="fonts/BarlowLight-italic.fntdata"/><Relationship Id="rId17" Type="http://schemas.openxmlformats.org/officeDocument/2006/relationships/font" Target="fonts/Barlow-bold.fntdata"/><Relationship Id="rId16" Type="http://schemas.openxmlformats.org/officeDocument/2006/relationships/font" Target="fonts/Barl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-boldItalic.fntdata"/><Relationship Id="rId6" Type="http://schemas.openxmlformats.org/officeDocument/2006/relationships/slide" Target="slides/slide1.xml"/><Relationship Id="rId18" Type="http://schemas.openxmlformats.org/officeDocument/2006/relationships/font" Target="fonts/Barlow-italic.fntdata"/><Relationship Id="rId7" Type="http://schemas.openxmlformats.org/officeDocument/2006/relationships/slide" Target="slides/slide2.xml"/><Relationship Id="rId8" Type="http://schemas.openxmlformats.org/officeDocument/2006/relationships/font" Target="fonts/Raleway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be8876b6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be8876b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5c1595f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55c1595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68" name="Google Shape;68;p13"/>
          <p:cNvGrpSpPr/>
          <p:nvPr/>
        </p:nvGrpSpPr>
        <p:grpSpPr>
          <a:xfrm>
            <a:off x="455625" y="148050"/>
            <a:ext cx="1361250" cy="1092375"/>
            <a:chOff x="455625" y="148050"/>
            <a:chExt cx="1361250" cy="1092375"/>
          </a:xfrm>
        </p:grpSpPr>
        <p:sp>
          <p:nvSpPr>
            <p:cNvPr id="69" name="Google Shape;69;p13"/>
            <p:cNvSpPr/>
            <p:nvPr/>
          </p:nvSpPr>
          <p:spPr>
            <a:xfrm>
              <a:off x="543675" y="353325"/>
              <a:ext cx="1273200" cy="88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highlight>
                  <a:schemeClr val="lt1"/>
                </a:highlight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455625" y="148050"/>
              <a:ext cx="1144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latin typeface="Barlow"/>
                  <a:ea typeface="Barlow"/>
                  <a:cs typeface="Barlow"/>
                  <a:sym typeface="Barlow"/>
                </a:rPr>
                <a:t>Development Server</a:t>
              </a:r>
              <a:endParaRPr b="1" sz="8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543675" y="396275"/>
              <a:ext cx="127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highlight>
                    <a:schemeClr val="accent6"/>
                  </a:highlight>
                </a:rPr>
                <a:t>petclinic-microservice-app</a:t>
              </a:r>
              <a:endParaRPr b="1" sz="600">
                <a:highlight>
                  <a:schemeClr val="accent6"/>
                </a:highlight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486450" y="637400"/>
              <a:ext cx="131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</a:t>
              </a: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install docker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install docker compose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install java-11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install git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1217625" y="1900650"/>
            <a:ext cx="1349400" cy="2743050"/>
            <a:chOff x="1217625" y="1900650"/>
            <a:chExt cx="1349400" cy="2743050"/>
          </a:xfrm>
        </p:grpSpPr>
        <p:sp>
          <p:nvSpPr>
            <p:cNvPr id="74" name="Google Shape;74;p13"/>
            <p:cNvSpPr/>
            <p:nvPr/>
          </p:nvSpPr>
          <p:spPr>
            <a:xfrm>
              <a:off x="1293825" y="2128200"/>
              <a:ext cx="1273200" cy="251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highlight>
                  <a:schemeClr val="lt1"/>
                </a:highlight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1217625" y="1900650"/>
              <a:ext cx="1144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latin typeface="Barlow"/>
                  <a:ea typeface="Barlow"/>
                  <a:cs typeface="Barlow"/>
                  <a:sym typeface="Barlow"/>
                </a:rPr>
                <a:t>Jenkins S</a:t>
              </a:r>
              <a:r>
                <a:rPr b="1" lang="tr-TR" sz="800">
                  <a:latin typeface="Barlow"/>
                  <a:ea typeface="Barlow"/>
                  <a:cs typeface="Barlow"/>
                  <a:sym typeface="Barlow"/>
                </a:rPr>
                <a:t>erver</a:t>
              </a:r>
              <a:endParaRPr b="1" sz="8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1816875" y="138425"/>
            <a:ext cx="3684300" cy="843000"/>
            <a:chOff x="1816875" y="138425"/>
            <a:chExt cx="3684300" cy="843000"/>
          </a:xfrm>
        </p:grpSpPr>
        <p:sp>
          <p:nvSpPr>
            <p:cNvPr id="77" name="Google Shape;77;p13"/>
            <p:cNvSpPr/>
            <p:nvPr/>
          </p:nvSpPr>
          <p:spPr>
            <a:xfrm>
              <a:off x="2768475" y="138425"/>
              <a:ext cx="2732700" cy="84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/>
                <a:t>GitHub</a:t>
              </a:r>
              <a:endParaRPr/>
            </a:p>
          </p:txBody>
        </p:sp>
        <p:cxnSp>
          <p:nvCxnSpPr>
            <p:cNvPr id="78" name="Google Shape;78;p13"/>
            <p:cNvCxnSpPr>
              <a:stCxn id="69" idx="3"/>
              <a:endCxn id="77" idx="2"/>
            </p:cNvCxnSpPr>
            <p:nvPr/>
          </p:nvCxnSpPr>
          <p:spPr>
            <a:xfrm flipH="1" rot="10800000">
              <a:off x="1816875" y="559875"/>
              <a:ext cx="951600" cy="23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13"/>
            <p:cNvSpPr txBox="1"/>
            <p:nvPr/>
          </p:nvSpPr>
          <p:spPr>
            <a:xfrm>
              <a:off x="1977975" y="376650"/>
              <a:ext cx="62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latin typeface="Barlow"/>
                  <a:ea typeface="Barlow"/>
                  <a:cs typeface="Barlow"/>
                  <a:sym typeface="Barlow"/>
                </a:rPr>
                <a:t>git push/pull</a:t>
              </a:r>
              <a:endParaRPr b="1" sz="6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80" name="Google Shape;80;p13"/>
          <p:cNvGrpSpPr/>
          <p:nvPr/>
        </p:nvGrpSpPr>
        <p:grpSpPr>
          <a:xfrm>
            <a:off x="6276650" y="1101675"/>
            <a:ext cx="1144500" cy="955425"/>
            <a:chOff x="6276650" y="1101675"/>
            <a:chExt cx="1144500" cy="955425"/>
          </a:xfrm>
        </p:grpSpPr>
        <p:sp>
          <p:nvSpPr>
            <p:cNvPr id="81" name="Google Shape;81;p13"/>
            <p:cNvSpPr/>
            <p:nvPr/>
          </p:nvSpPr>
          <p:spPr>
            <a:xfrm>
              <a:off x="6353900" y="1344000"/>
              <a:ext cx="837600" cy="7131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highlight>
                  <a:schemeClr val="lt1"/>
                </a:highlight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6276650" y="1101675"/>
              <a:ext cx="1144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latin typeface="Barlow"/>
                  <a:ea typeface="Barlow"/>
                  <a:cs typeface="Barlow"/>
                  <a:sym typeface="Barlow"/>
                </a:rPr>
                <a:t>Rancher Server</a:t>
              </a:r>
              <a:endParaRPr b="1" sz="8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83" name="Google Shape;83;p13"/>
          <p:cNvGrpSpPr/>
          <p:nvPr/>
        </p:nvGrpSpPr>
        <p:grpSpPr>
          <a:xfrm>
            <a:off x="415400" y="238050"/>
            <a:ext cx="3534450" cy="2239500"/>
            <a:chOff x="415400" y="238050"/>
            <a:chExt cx="3534450" cy="2239500"/>
          </a:xfrm>
        </p:grpSpPr>
        <p:sp>
          <p:nvSpPr>
            <p:cNvPr id="84" name="Google Shape;84;p13"/>
            <p:cNvSpPr txBox="1"/>
            <p:nvPr/>
          </p:nvSpPr>
          <p:spPr>
            <a:xfrm>
              <a:off x="1293825" y="2169750"/>
              <a:ext cx="95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highlight>
                    <a:schemeClr val="lt1"/>
                  </a:highlight>
                </a:rPr>
                <a:t> </a:t>
              </a:r>
              <a:r>
                <a:rPr b="1" lang="tr-TR" sz="800">
                  <a:highlight>
                    <a:schemeClr val="accent1"/>
                  </a:highlight>
                </a:rPr>
                <a:t>- </a:t>
              </a:r>
              <a:r>
                <a:rPr b="1" lang="tr-TR" sz="800">
                  <a:highlight>
                    <a:schemeClr val="accent1"/>
                  </a:highlight>
                </a:rPr>
                <a:t>CI-job</a:t>
              </a:r>
              <a:r>
                <a:rPr b="1" lang="tr-TR" sz="800">
                  <a:solidFill>
                    <a:schemeClr val="accent1"/>
                  </a:solidFill>
                  <a:highlight>
                    <a:schemeClr val="accent1"/>
                  </a:highlight>
                </a:rPr>
                <a:t>b</a:t>
              </a:r>
              <a:r>
                <a:rPr b="1" lang="tr-TR" sz="800">
                  <a:highlight>
                    <a:schemeClr val="lt1"/>
                  </a:highlight>
                </a:rPr>
                <a:t> </a:t>
              </a:r>
              <a:endParaRPr b="1" sz="800">
                <a:highlight>
                  <a:schemeClr val="lt1"/>
                </a:highlight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803750" y="785550"/>
              <a:ext cx="1387996" cy="1575292"/>
            </a:xfrm>
            <a:custGeom>
              <a:rect b="b" l="l" r="r" t="t"/>
              <a:pathLst>
                <a:path extrusionOk="0" h="57587" w="64341">
                  <a:moveTo>
                    <a:pt x="64341" y="0"/>
                  </a:moveTo>
                  <a:cubicBezTo>
                    <a:pt x="61909" y="7583"/>
                    <a:pt x="60097" y="36007"/>
                    <a:pt x="49748" y="45497"/>
                  </a:cubicBezTo>
                  <a:cubicBezTo>
                    <a:pt x="39399" y="54988"/>
                    <a:pt x="9115" y="55178"/>
                    <a:pt x="2247" y="56943"/>
                  </a:cubicBezTo>
                  <a:cubicBezTo>
                    <a:pt x="-4620" y="58708"/>
                    <a:pt x="7494" y="56228"/>
                    <a:pt x="8543" y="56085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86" name="Google Shape;86;p13"/>
            <p:cNvCxnSpPr/>
            <p:nvPr/>
          </p:nvCxnSpPr>
          <p:spPr>
            <a:xfrm flipH="1">
              <a:off x="1947000" y="2285125"/>
              <a:ext cx="234300" cy="31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" name="Google Shape;87;p13"/>
            <p:cNvCxnSpPr/>
            <p:nvPr/>
          </p:nvCxnSpPr>
          <p:spPr>
            <a:xfrm flipH="1">
              <a:off x="3112000" y="1019500"/>
              <a:ext cx="45600" cy="242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" name="Google Shape;88;p13"/>
            <p:cNvSpPr/>
            <p:nvPr/>
          </p:nvSpPr>
          <p:spPr>
            <a:xfrm>
              <a:off x="3112250" y="594525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chemeClr val="accent1"/>
                  </a:solidFill>
                </a:rPr>
                <a:t>webhook</a:t>
              </a:r>
              <a:endParaRPr sz="700">
                <a:solidFill>
                  <a:schemeClr val="accent1"/>
                </a:solidFill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2985225" y="238050"/>
              <a:ext cx="611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-</a:t>
              </a: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dev</a:t>
              </a:r>
              <a:endParaRPr b="1" sz="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-feature/*</a:t>
              </a:r>
              <a:endParaRPr b="1" sz="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-bugfix/*</a:t>
              </a:r>
              <a:endParaRPr b="1" sz="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415400" y="2057100"/>
              <a:ext cx="6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600">
                  <a:solidFill>
                    <a:schemeClr val="accen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- </a:t>
              </a: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build</a:t>
              </a:r>
              <a:endParaRPr b="1" sz="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600">
                  <a:solidFill>
                    <a:schemeClr val="accen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- </a:t>
              </a: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unit test</a:t>
              </a:r>
              <a:endParaRPr b="1" sz="6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85875" y="2172025"/>
              <a:ext cx="566725" cy="128575"/>
            </a:xfrm>
            <a:custGeom>
              <a:rect b="b" l="l" r="r" t="t"/>
              <a:pathLst>
                <a:path extrusionOk="0" h="5143" w="22669">
                  <a:moveTo>
                    <a:pt x="0" y="0"/>
                  </a:moveTo>
                  <a:cubicBezTo>
                    <a:pt x="3778" y="857"/>
                    <a:pt x="18891" y="4286"/>
                    <a:pt x="22669" y="5143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" name="Google Shape;92;p13"/>
            <p:cNvSpPr/>
            <p:nvPr/>
          </p:nvSpPr>
          <p:spPr>
            <a:xfrm>
              <a:off x="852550" y="2300600"/>
              <a:ext cx="495300" cy="9525"/>
            </a:xfrm>
            <a:custGeom>
              <a:rect b="b" l="l" r="r" t="t"/>
              <a:pathLst>
                <a:path extrusionOk="0" h="381" w="19812">
                  <a:moveTo>
                    <a:pt x="0" y="0"/>
                  </a:moveTo>
                  <a:cubicBezTo>
                    <a:pt x="3302" y="64"/>
                    <a:pt x="16510" y="318"/>
                    <a:pt x="19812" y="381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3" name="Google Shape;93;p13"/>
          <p:cNvGrpSpPr/>
          <p:nvPr/>
        </p:nvGrpSpPr>
        <p:grpSpPr>
          <a:xfrm>
            <a:off x="415400" y="1798500"/>
            <a:ext cx="5518050" cy="1943794"/>
            <a:chOff x="415400" y="1798500"/>
            <a:chExt cx="5518050" cy="1943794"/>
          </a:xfrm>
        </p:grpSpPr>
        <p:sp>
          <p:nvSpPr>
            <p:cNvPr id="94" name="Google Shape;94;p13"/>
            <p:cNvSpPr txBox="1"/>
            <p:nvPr/>
          </p:nvSpPr>
          <p:spPr>
            <a:xfrm>
              <a:off x="1293825" y="2812150"/>
              <a:ext cx="95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highlight>
                    <a:schemeClr val="lt1"/>
                  </a:highlight>
                </a:rPr>
                <a:t> </a:t>
              </a:r>
              <a:r>
                <a:rPr b="1" lang="tr-TR" sz="800">
                  <a:highlight>
                    <a:srgbClr val="FF0000"/>
                  </a:highlight>
                </a:rPr>
                <a:t>- weekly</a:t>
              </a:r>
              <a:r>
                <a:rPr b="1" lang="tr-TR" sz="800">
                  <a:solidFill>
                    <a:srgbClr val="FF0000"/>
                  </a:solidFill>
                  <a:highlight>
                    <a:srgbClr val="FF0000"/>
                  </a:highlight>
                </a:rPr>
                <a:t>b</a:t>
              </a:r>
              <a:r>
                <a:rPr b="1" lang="tr-TR" sz="800">
                  <a:highlight>
                    <a:srgbClr val="FF0000"/>
                  </a:highlight>
                </a:rPr>
                <a:t> </a:t>
              </a:r>
              <a:endParaRPr b="1" sz="800">
                <a:highlight>
                  <a:srgbClr val="FF0000"/>
                </a:highlight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246750" y="2113950"/>
              <a:ext cx="686700" cy="27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/>
                <a:t>master</a:t>
              </a:r>
              <a:endParaRPr sz="1000"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246750" y="2810400"/>
              <a:ext cx="686700" cy="27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/>
                <a:t>workr</a:t>
              </a:r>
              <a:endParaRPr sz="1000"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246750" y="2447700"/>
              <a:ext cx="686700" cy="27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/>
                <a:t>worker</a:t>
              </a:r>
              <a:endParaRPr sz="1000"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868900" y="2492850"/>
              <a:ext cx="3177503" cy="1249444"/>
            </a:xfrm>
            <a:custGeom>
              <a:rect b="b" l="l" r="r" t="t"/>
              <a:pathLst>
                <a:path extrusionOk="0" h="56864" w="128722">
                  <a:moveTo>
                    <a:pt x="0" y="22513"/>
                  </a:moveTo>
                  <a:cubicBezTo>
                    <a:pt x="7594" y="23770"/>
                    <a:pt x="32333" y="25026"/>
                    <a:pt x="45564" y="30053"/>
                  </a:cubicBezTo>
                  <a:cubicBezTo>
                    <a:pt x="58795" y="35080"/>
                    <a:pt x="66839" y="48976"/>
                    <a:pt x="79388" y="52674"/>
                  </a:cubicBezTo>
                  <a:cubicBezTo>
                    <a:pt x="91937" y="56372"/>
                    <a:pt x="113175" y="59999"/>
                    <a:pt x="120859" y="52243"/>
                  </a:cubicBezTo>
                  <a:cubicBezTo>
                    <a:pt x="128543" y="44487"/>
                    <a:pt x="124181" y="14847"/>
                    <a:pt x="125491" y="6140"/>
                  </a:cubicBezTo>
                  <a:cubicBezTo>
                    <a:pt x="126802" y="-2567"/>
                    <a:pt x="128184" y="1023"/>
                    <a:pt x="128722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9" name="Google Shape;99;p13"/>
            <p:cNvSpPr/>
            <p:nvPr/>
          </p:nvSpPr>
          <p:spPr>
            <a:xfrm>
              <a:off x="5070025" y="1798500"/>
              <a:ext cx="64500" cy="1575300"/>
            </a:xfrm>
            <a:prstGeom prst="leftBrace">
              <a:avLst>
                <a:gd fmla="val 50000" name="adj1"/>
                <a:gd fmla="val 44695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" name="Google Shape;100;p13"/>
            <p:cNvCxnSpPr/>
            <p:nvPr/>
          </p:nvCxnSpPr>
          <p:spPr>
            <a:xfrm>
              <a:off x="2041125" y="3007425"/>
              <a:ext cx="204900" cy="23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" name="Google Shape;101;p13"/>
            <p:cNvCxnSpPr/>
            <p:nvPr/>
          </p:nvCxnSpPr>
          <p:spPr>
            <a:xfrm rot="10800000">
              <a:off x="4965575" y="2873950"/>
              <a:ext cx="5700" cy="184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2" name="Google Shape;102;p13"/>
            <p:cNvSpPr/>
            <p:nvPr/>
          </p:nvSpPr>
          <p:spPr>
            <a:xfrm>
              <a:off x="1756300" y="3064763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rgbClr val="FF0000"/>
                  </a:solidFill>
                </a:rPr>
                <a:t>cron-job (weekly)</a:t>
              </a:r>
              <a:endParaRPr sz="700">
                <a:solidFill>
                  <a:srgbClr val="FF0000"/>
                </a:solidFill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415400" y="2829825"/>
              <a:ext cx="726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rgbClr val="FF0000"/>
                  </a:solidFill>
                  <a:latin typeface="Barlow"/>
                  <a:ea typeface="Barlow"/>
                  <a:cs typeface="Barlow"/>
                  <a:sym typeface="Barlow"/>
                </a:rPr>
                <a:t>- manual test</a:t>
              </a:r>
              <a:endParaRPr b="1" sz="6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997025" y="2975838"/>
              <a:ext cx="328600" cy="23800"/>
            </a:xfrm>
            <a:custGeom>
              <a:rect b="b" l="l" r="r" t="t"/>
              <a:pathLst>
                <a:path extrusionOk="0" h="952" w="13144">
                  <a:moveTo>
                    <a:pt x="0" y="0"/>
                  </a:moveTo>
                  <a:cubicBezTo>
                    <a:pt x="2191" y="159"/>
                    <a:pt x="10953" y="793"/>
                    <a:pt x="13144" y="952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" name="Google Shape;105;p13"/>
          <p:cNvGrpSpPr/>
          <p:nvPr/>
        </p:nvGrpSpPr>
        <p:grpSpPr>
          <a:xfrm>
            <a:off x="1293825" y="740850"/>
            <a:ext cx="7924875" cy="3871500"/>
            <a:chOff x="1293825" y="740850"/>
            <a:chExt cx="7924875" cy="3871500"/>
          </a:xfrm>
        </p:grpSpPr>
        <p:sp>
          <p:nvSpPr>
            <p:cNvPr id="106" name="Google Shape;106;p13"/>
            <p:cNvSpPr/>
            <p:nvPr/>
          </p:nvSpPr>
          <p:spPr>
            <a:xfrm>
              <a:off x="8087900" y="2477550"/>
              <a:ext cx="1017900" cy="2134800"/>
            </a:xfrm>
            <a:prstGeom prst="ellipse">
              <a:avLst/>
            </a:prstGeom>
            <a:noFill/>
            <a:ln cap="flat" cmpd="sng" w="952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1293825" y="3726550"/>
              <a:ext cx="95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highlight>
                    <a:srgbClr val="741B47"/>
                  </a:highlight>
                </a:rPr>
                <a:t> - prod</a:t>
              </a:r>
              <a:r>
                <a:rPr b="1" lang="tr-TR" sz="800">
                  <a:solidFill>
                    <a:srgbClr val="741B47"/>
                  </a:solidFill>
                  <a:highlight>
                    <a:srgbClr val="741B47"/>
                  </a:highlight>
                </a:rPr>
                <a:t>d</a:t>
              </a:r>
              <a:endParaRPr b="1" sz="800">
                <a:solidFill>
                  <a:srgbClr val="741B47"/>
                </a:solidFill>
                <a:highlight>
                  <a:srgbClr val="741B47"/>
                </a:highlight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404850" y="3147547"/>
              <a:ext cx="384000" cy="391500"/>
            </a:xfrm>
            <a:prstGeom prst="rect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404841" y="2623975"/>
              <a:ext cx="384000" cy="391500"/>
            </a:xfrm>
            <a:prstGeom prst="rect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429179" y="3671113"/>
              <a:ext cx="384000" cy="391500"/>
            </a:xfrm>
            <a:prstGeom prst="rect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8074200" y="2272650"/>
              <a:ext cx="11445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700">
                  <a:latin typeface="Barlow"/>
                  <a:ea typeface="Barlow"/>
                  <a:cs typeface="Barlow"/>
                  <a:sym typeface="Barlow"/>
                </a:rPr>
                <a:t>production </a:t>
              </a:r>
              <a:r>
                <a:rPr b="1" lang="tr-TR" sz="700">
                  <a:latin typeface="Barlow"/>
                  <a:ea typeface="Barlow"/>
                  <a:cs typeface="Barlow"/>
                  <a:sym typeface="Barlow"/>
                </a:rPr>
                <a:t>envoriment</a:t>
              </a:r>
              <a:endParaRPr b="1" sz="7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3789250" y="740850"/>
              <a:ext cx="611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rgbClr val="741B47"/>
                  </a:solidFill>
                  <a:latin typeface="Barlow"/>
                  <a:ea typeface="Barlow"/>
                  <a:cs typeface="Barlow"/>
                  <a:sym typeface="Barlow"/>
                </a:rPr>
                <a:t>- main</a:t>
              </a:r>
              <a:endParaRPr sz="6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752650" y="792150"/>
              <a:ext cx="2097941" cy="3085077"/>
            </a:xfrm>
            <a:custGeom>
              <a:rect b="b" l="l" r="r" t="t"/>
              <a:pathLst>
                <a:path extrusionOk="0" h="122448" w="78296">
                  <a:moveTo>
                    <a:pt x="78296" y="0"/>
                  </a:moveTo>
                  <a:cubicBezTo>
                    <a:pt x="74613" y="18225"/>
                    <a:pt x="69247" y="89059"/>
                    <a:pt x="56198" y="109347"/>
                  </a:cubicBezTo>
                  <a:cubicBezTo>
                    <a:pt x="43149" y="129635"/>
                    <a:pt x="9366" y="119665"/>
                    <a:pt x="0" y="121729"/>
                  </a:cubicBezTo>
                </a:path>
              </a:pathLst>
            </a:custGeom>
            <a:noFill/>
            <a:ln cap="flat" cmpd="sng" w="19050">
              <a:solidFill>
                <a:srgbClr val="741B47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114" name="Google Shape;114;p13"/>
            <p:cNvCxnSpPr/>
            <p:nvPr/>
          </p:nvCxnSpPr>
          <p:spPr>
            <a:xfrm flipH="1">
              <a:off x="3751725" y="1171900"/>
              <a:ext cx="33300" cy="2286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13"/>
            <p:cNvCxnSpPr/>
            <p:nvPr/>
          </p:nvCxnSpPr>
          <p:spPr>
            <a:xfrm rot="10800000">
              <a:off x="2086100" y="3863850"/>
              <a:ext cx="257100" cy="48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13"/>
            <p:cNvSpPr/>
            <p:nvPr/>
          </p:nvSpPr>
          <p:spPr>
            <a:xfrm>
              <a:off x="1771700" y="2054150"/>
              <a:ext cx="5248275" cy="2275825"/>
            </a:xfrm>
            <a:custGeom>
              <a:rect b="b" l="l" r="r" t="t"/>
              <a:pathLst>
                <a:path extrusionOk="0" h="91033" w="209931">
                  <a:moveTo>
                    <a:pt x="0" y="72961"/>
                  </a:moveTo>
                  <a:cubicBezTo>
                    <a:pt x="29782" y="75406"/>
                    <a:pt x="143701" y="99790"/>
                    <a:pt x="178689" y="87630"/>
                  </a:cubicBezTo>
                  <a:cubicBezTo>
                    <a:pt x="213678" y="75470"/>
                    <a:pt x="204724" y="14605"/>
                    <a:pt x="209931" y="0"/>
                  </a:cubicBezTo>
                </a:path>
              </a:pathLst>
            </a:cu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17" name="Google Shape;117;p13"/>
            <p:cNvCxnSpPr/>
            <p:nvPr/>
          </p:nvCxnSpPr>
          <p:spPr>
            <a:xfrm>
              <a:off x="2245425" y="3957725"/>
              <a:ext cx="235800" cy="345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13"/>
            <p:cNvCxnSpPr/>
            <p:nvPr/>
          </p:nvCxnSpPr>
          <p:spPr>
            <a:xfrm rot="10800000">
              <a:off x="6953300" y="2506725"/>
              <a:ext cx="0" cy="2094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3"/>
            <p:cNvSpPr/>
            <p:nvPr/>
          </p:nvSpPr>
          <p:spPr>
            <a:xfrm>
              <a:off x="7200950" y="1654100"/>
              <a:ext cx="1262075" cy="852475"/>
            </a:xfrm>
            <a:custGeom>
              <a:rect b="b" l="l" r="r" t="t"/>
              <a:pathLst>
                <a:path extrusionOk="0" h="34099" w="50483">
                  <a:moveTo>
                    <a:pt x="0" y="0"/>
                  </a:moveTo>
                  <a:cubicBezTo>
                    <a:pt x="8414" y="5683"/>
                    <a:pt x="42069" y="28416"/>
                    <a:pt x="50483" y="34099"/>
                  </a:cubicBezTo>
                </a:path>
              </a:pathLst>
            </a:cu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20" name="Google Shape;120;p13"/>
            <p:cNvCxnSpPr/>
            <p:nvPr/>
          </p:nvCxnSpPr>
          <p:spPr>
            <a:xfrm>
              <a:off x="7562900" y="1910075"/>
              <a:ext cx="271500" cy="1584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" name="Google Shape;121;p13"/>
            <p:cNvSpPr txBox="1"/>
            <p:nvPr/>
          </p:nvSpPr>
          <p:spPr>
            <a:xfrm>
              <a:off x="8291625" y="4121450"/>
              <a:ext cx="659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700">
                  <a:latin typeface="Barlow"/>
                  <a:ea typeface="Barlow"/>
                  <a:cs typeface="Barlow"/>
                  <a:sym typeface="Barlow"/>
                </a:rPr>
                <a:t>kubernetes</a:t>
              </a:r>
              <a:endParaRPr b="1" sz="7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22" name="Google Shape;122;p13"/>
          <p:cNvGrpSpPr/>
          <p:nvPr/>
        </p:nvGrpSpPr>
        <p:grpSpPr>
          <a:xfrm>
            <a:off x="1293825" y="740850"/>
            <a:ext cx="6705675" cy="3871500"/>
            <a:chOff x="1293825" y="740850"/>
            <a:chExt cx="6705675" cy="3871500"/>
          </a:xfrm>
        </p:grpSpPr>
        <p:grpSp>
          <p:nvGrpSpPr>
            <p:cNvPr id="123" name="Google Shape;123;p13"/>
            <p:cNvGrpSpPr/>
            <p:nvPr/>
          </p:nvGrpSpPr>
          <p:grpSpPr>
            <a:xfrm>
              <a:off x="1293825" y="740850"/>
              <a:ext cx="6705675" cy="3871500"/>
              <a:chOff x="1293825" y="740850"/>
              <a:chExt cx="6705675" cy="3871500"/>
            </a:xfrm>
          </p:grpSpPr>
          <p:sp>
            <p:nvSpPr>
              <p:cNvPr id="124" name="Google Shape;124;p13"/>
              <p:cNvSpPr/>
              <p:nvPr/>
            </p:nvSpPr>
            <p:spPr>
              <a:xfrm>
                <a:off x="6944900" y="2477550"/>
                <a:ext cx="1017900" cy="2134800"/>
              </a:xfrm>
              <a:prstGeom prst="ellipse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 txBox="1"/>
              <p:nvPr/>
            </p:nvSpPr>
            <p:spPr>
              <a:xfrm>
                <a:off x="1293825" y="3269350"/>
                <a:ext cx="951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800">
                    <a:highlight>
                      <a:srgbClr val="FF9900"/>
                    </a:highlight>
                  </a:rPr>
                  <a:t> - staging</a:t>
                </a:r>
                <a:r>
                  <a:rPr b="1" lang="tr-TR" sz="800">
                    <a:solidFill>
                      <a:srgbClr val="FF9900"/>
                    </a:solidFill>
                    <a:highlight>
                      <a:srgbClr val="FF9900"/>
                    </a:highlight>
                  </a:rPr>
                  <a:t>g</a:t>
                </a:r>
                <a:endParaRPr b="1" sz="800">
                  <a:solidFill>
                    <a:srgbClr val="FF9900"/>
                  </a:solidFill>
                  <a:highlight>
                    <a:srgbClr val="FF9900"/>
                  </a:highlight>
                </a:endParaRPr>
              </a:p>
            </p:txBody>
          </p:sp>
          <p:sp>
            <p:nvSpPr>
              <p:cNvPr id="126" name="Google Shape;126;p13"/>
              <p:cNvSpPr txBox="1"/>
              <p:nvPr/>
            </p:nvSpPr>
            <p:spPr>
              <a:xfrm>
                <a:off x="3255850" y="740850"/>
                <a:ext cx="611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600">
                    <a:solidFill>
                      <a:srgbClr val="FF9900"/>
                    </a:solidFill>
                    <a:latin typeface="Barlow"/>
                    <a:ea typeface="Barlow"/>
                    <a:cs typeface="Barlow"/>
                    <a:sym typeface="Barlow"/>
                  </a:rPr>
                  <a:t>- </a:t>
                </a:r>
                <a:r>
                  <a:rPr b="1" lang="tr-TR" sz="600">
                    <a:solidFill>
                      <a:srgbClr val="FF9900"/>
                    </a:solidFill>
                    <a:latin typeface="Barlow"/>
                    <a:ea typeface="Barlow"/>
                    <a:cs typeface="Barlow"/>
                    <a:sym typeface="Barlow"/>
                  </a:rPr>
                  <a:t>release</a:t>
                </a:r>
                <a:endParaRPr sz="600">
                  <a:solidFill>
                    <a:srgbClr val="FF9900"/>
                  </a:solidFill>
                  <a:latin typeface="Barlow Light"/>
                  <a:ea typeface="Barlow Light"/>
                  <a:cs typeface="Barlow Light"/>
                  <a:sym typeface="Barlow Light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1900300" y="805175"/>
                <a:ext cx="1400175" cy="2715525"/>
              </a:xfrm>
              <a:custGeom>
                <a:rect b="b" l="l" r="r" t="t"/>
                <a:pathLst>
                  <a:path extrusionOk="0" h="108621" w="56007">
                    <a:moveTo>
                      <a:pt x="56007" y="0"/>
                    </a:moveTo>
                    <a:cubicBezTo>
                      <a:pt x="53626" y="16542"/>
                      <a:pt x="51054" y="81757"/>
                      <a:pt x="41719" y="99251"/>
                    </a:cubicBezTo>
                    <a:cubicBezTo>
                      <a:pt x="32385" y="116745"/>
                      <a:pt x="6953" y="104014"/>
                      <a:pt x="0" y="104966"/>
                    </a:cubicBezTo>
                  </a:path>
                </a:pathLst>
              </a:custGeom>
              <a:noFill/>
              <a:ln cap="flat" cmpd="sng" w="19050">
                <a:solidFill>
                  <a:srgbClr val="FF99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28" name="Google Shape;128;p13"/>
              <p:cNvCxnSpPr/>
              <p:nvPr/>
            </p:nvCxnSpPr>
            <p:spPr>
              <a:xfrm>
                <a:off x="3262375" y="1157600"/>
                <a:ext cx="2100" cy="256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9" name="Google Shape;129;p13"/>
              <p:cNvCxnSpPr/>
              <p:nvPr/>
            </p:nvCxnSpPr>
            <p:spPr>
              <a:xfrm rot="10800000">
                <a:off x="2158075" y="3482725"/>
                <a:ext cx="189900" cy="22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0" name="Google Shape;130;p13"/>
              <p:cNvSpPr/>
              <p:nvPr/>
            </p:nvSpPr>
            <p:spPr>
              <a:xfrm>
                <a:off x="1919350" y="2076775"/>
                <a:ext cx="4714875" cy="2085500"/>
              </a:xfrm>
              <a:custGeom>
                <a:rect b="b" l="l" r="r" t="t"/>
                <a:pathLst>
                  <a:path extrusionOk="0" h="83420" w="188595">
                    <a:moveTo>
                      <a:pt x="0" y="55245"/>
                    </a:moveTo>
                    <a:cubicBezTo>
                      <a:pt x="27115" y="59658"/>
                      <a:pt x="131255" y="90932"/>
                      <a:pt x="162687" y="81724"/>
                    </a:cubicBezTo>
                    <a:cubicBezTo>
                      <a:pt x="194120" y="72517"/>
                      <a:pt x="184277" y="13621"/>
                      <a:pt x="188595" y="0"/>
                    </a:cubicBezTo>
                  </a:path>
                </a:pathLst>
              </a:cu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31" name="Google Shape;131;p13"/>
              <p:cNvCxnSpPr/>
              <p:nvPr/>
            </p:nvCxnSpPr>
            <p:spPr>
              <a:xfrm>
                <a:off x="3425025" y="3791250"/>
                <a:ext cx="171600" cy="6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" name="Google Shape;132;p13"/>
              <p:cNvCxnSpPr/>
              <p:nvPr/>
            </p:nvCxnSpPr>
            <p:spPr>
              <a:xfrm flipH="1" rot="10800000">
                <a:off x="6592075" y="2340000"/>
                <a:ext cx="42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3" name="Google Shape;133;p13"/>
              <p:cNvSpPr/>
              <p:nvPr/>
            </p:nvSpPr>
            <p:spPr>
              <a:xfrm>
                <a:off x="7261850" y="3147547"/>
                <a:ext cx="384000" cy="3915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7261841" y="2623975"/>
                <a:ext cx="384000" cy="3915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7286179" y="3671113"/>
                <a:ext cx="384000" cy="3915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36" name="Google Shape;136;p13"/>
              <p:cNvSpPr txBox="1"/>
              <p:nvPr/>
            </p:nvSpPr>
            <p:spPr>
              <a:xfrm>
                <a:off x="7012800" y="2272650"/>
                <a:ext cx="986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700">
                    <a:latin typeface="Barlow"/>
                    <a:ea typeface="Barlow"/>
                    <a:cs typeface="Barlow"/>
                    <a:sym typeface="Barlow"/>
                  </a:rPr>
                  <a:t>staging envoriment</a:t>
                </a:r>
                <a:endParaRPr b="1" sz="700"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7" name="Google Shape;137;p13"/>
              <p:cNvSpPr txBox="1"/>
              <p:nvPr/>
            </p:nvSpPr>
            <p:spPr>
              <a:xfrm>
                <a:off x="7148625" y="4121450"/>
                <a:ext cx="6591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700">
                    <a:latin typeface="Barlow"/>
                    <a:ea typeface="Barlow"/>
                    <a:cs typeface="Barlow"/>
                    <a:sym typeface="Barlow"/>
                  </a:rPr>
                  <a:t>kubernetes</a:t>
                </a:r>
                <a:endParaRPr b="1" sz="700"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6674700" y="2097000"/>
                <a:ext cx="500050" cy="433400"/>
              </a:xfrm>
              <a:custGeom>
                <a:rect b="b" l="l" r="r" t="t"/>
                <a:pathLst>
                  <a:path extrusionOk="0" h="17336" w="20002">
                    <a:moveTo>
                      <a:pt x="0" y="0"/>
                    </a:moveTo>
                    <a:cubicBezTo>
                      <a:pt x="3334" y="2889"/>
                      <a:pt x="16668" y="14447"/>
                      <a:pt x="20002" y="17336"/>
                    </a:cubicBezTo>
                  </a:path>
                </a:pathLst>
              </a:cu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39" name="Google Shape;139;p13"/>
              <p:cNvCxnSpPr/>
              <p:nvPr/>
            </p:nvCxnSpPr>
            <p:spPr>
              <a:xfrm>
                <a:off x="6769950" y="2187500"/>
                <a:ext cx="165600" cy="124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40" name="Google Shape;140;p13"/>
            <p:cNvSpPr/>
            <p:nvPr/>
          </p:nvSpPr>
          <p:spPr>
            <a:xfrm>
              <a:off x="1680100" y="3521963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rgbClr val="FF0000"/>
                  </a:solidFill>
                </a:rPr>
                <a:t>cron-job (weekly)</a:t>
              </a:r>
              <a:endParaRPr sz="700">
                <a:solidFill>
                  <a:srgbClr val="FF0000"/>
                </a:solidFill>
              </a:endParaRPr>
            </a:p>
          </p:txBody>
        </p:sp>
      </p:grpSp>
      <p:grpSp>
        <p:nvGrpSpPr>
          <p:cNvPr id="141" name="Google Shape;141;p13"/>
          <p:cNvGrpSpPr/>
          <p:nvPr/>
        </p:nvGrpSpPr>
        <p:grpSpPr>
          <a:xfrm>
            <a:off x="415400" y="1675375"/>
            <a:ext cx="4312800" cy="1874400"/>
            <a:chOff x="415400" y="1675375"/>
            <a:chExt cx="4312800" cy="1874400"/>
          </a:xfrm>
        </p:grpSpPr>
        <p:sp>
          <p:nvSpPr>
            <p:cNvPr id="142" name="Google Shape;142;p13"/>
            <p:cNvSpPr/>
            <p:nvPr/>
          </p:nvSpPr>
          <p:spPr>
            <a:xfrm>
              <a:off x="1769775" y="2571738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rgbClr val="00FF00"/>
                  </a:solidFill>
                </a:rPr>
                <a:t>cron-job (nightly)</a:t>
              </a:r>
              <a:endParaRPr sz="700">
                <a:solidFill>
                  <a:srgbClr val="00FF00"/>
                </a:solidFill>
              </a:endParaRPr>
            </a:p>
          </p:txBody>
        </p:sp>
        <p:grpSp>
          <p:nvGrpSpPr>
            <p:cNvPr id="143" name="Google Shape;143;p13"/>
            <p:cNvGrpSpPr/>
            <p:nvPr/>
          </p:nvGrpSpPr>
          <p:grpSpPr>
            <a:xfrm>
              <a:off x="415400" y="1675375"/>
              <a:ext cx="4312800" cy="1874400"/>
              <a:chOff x="415400" y="1675375"/>
              <a:chExt cx="4312800" cy="18744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3710300" y="1675375"/>
                <a:ext cx="1017900" cy="1874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FF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 txBox="1"/>
              <p:nvPr/>
            </p:nvSpPr>
            <p:spPr>
              <a:xfrm>
                <a:off x="1293825" y="2398350"/>
                <a:ext cx="951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800">
                    <a:highlight>
                      <a:schemeClr val="lt1"/>
                    </a:highlight>
                  </a:rPr>
                  <a:t> </a:t>
                </a:r>
                <a:r>
                  <a:rPr b="1" lang="tr-TR" sz="800">
                    <a:highlight>
                      <a:srgbClr val="00FF00"/>
                    </a:highlight>
                  </a:rPr>
                  <a:t>- nightly</a:t>
                </a:r>
                <a:r>
                  <a:rPr b="1" lang="tr-TR" sz="800">
                    <a:solidFill>
                      <a:srgbClr val="00FF00"/>
                    </a:solidFill>
                    <a:highlight>
                      <a:srgbClr val="00FF00"/>
                    </a:highlight>
                  </a:rPr>
                  <a:t>b</a:t>
                </a:r>
                <a:r>
                  <a:rPr b="1" lang="tr-TR" sz="800">
                    <a:highlight>
                      <a:schemeClr val="lt1"/>
                    </a:highlight>
                  </a:rPr>
                  <a:t> </a:t>
                </a:r>
                <a:endParaRPr b="1" sz="800">
                  <a:highlight>
                    <a:schemeClr val="lt1"/>
                  </a:highlight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3875150" y="2161200"/>
                <a:ext cx="686700" cy="276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000"/>
                  <a:t>master </a:t>
                </a:r>
                <a:endParaRPr sz="1000"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3875150" y="2494950"/>
                <a:ext cx="686700" cy="276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000"/>
                  <a:t>worker</a:t>
                </a:r>
                <a:endParaRPr sz="1000"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3875150" y="2828700"/>
                <a:ext cx="686700" cy="276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000"/>
                  <a:t>worker</a:t>
                </a:r>
                <a:endParaRPr sz="1000"/>
              </a:p>
            </p:txBody>
          </p:sp>
          <p:cxnSp>
            <p:nvCxnSpPr>
              <p:cNvPr id="149" name="Google Shape;149;p13"/>
              <p:cNvCxnSpPr>
                <a:stCxn id="144" idx="1"/>
              </p:cNvCxnSpPr>
              <p:nvPr/>
            </p:nvCxnSpPr>
            <p:spPr>
              <a:xfrm rot="10800000">
                <a:off x="1868900" y="2547775"/>
                <a:ext cx="1841400" cy="648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>
                <a:off x="2054725" y="2545000"/>
                <a:ext cx="204300" cy="2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1" name="Google Shape;151;p13"/>
              <p:cNvCxnSpPr/>
              <p:nvPr/>
            </p:nvCxnSpPr>
            <p:spPr>
              <a:xfrm flipH="1" rot="10800000">
                <a:off x="3512725" y="2601625"/>
                <a:ext cx="142500" cy="15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2" name="Google Shape;152;p13"/>
              <p:cNvSpPr txBox="1"/>
              <p:nvPr/>
            </p:nvSpPr>
            <p:spPr>
              <a:xfrm>
                <a:off x="415400" y="2390850"/>
                <a:ext cx="878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600">
                    <a:solidFill>
                      <a:srgbClr val="00FF00"/>
                    </a:solidFill>
                    <a:latin typeface="Barlow"/>
                    <a:ea typeface="Barlow"/>
                    <a:cs typeface="Barlow"/>
                    <a:sym typeface="Barlow"/>
                  </a:rPr>
                  <a:t>- functional test</a:t>
                </a:r>
                <a:endParaRPr b="1" sz="600">
                  <a:solidFill>
                    <a:srgbClr val="00FF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3" name="Google Shape;153;p13"/>
              <p:cNvSpPr txBox="1"/>
              <p:nvPr/>
            </p:nvSpPr>
            <p:spPr>
              <a:xfrm>
                <a:off x="3875150" y="3134400"/>
                <a:ext cx="686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700">
                    <a:latin typeface="Barlow"/>
                    <a:ea typeface="Barlow"/>
                    <a:cs typeface="Barlow"/>
                    <a:sym typeface="Barlow"/>
                  </a:rPr>
                  <a:t>kubernetes</a:t>
                </a:r>
                <a:endParaRPr b="1" sz="700"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1047825" y="2507238"/>
                <a:ext cx="328600" cy="23800"/>
              </a:xfrm>
              <a:custGeom>
                <a:rect b="b" l="l" r="r" t="t"/>
                <a:pathLst>
                  <a:path extrusionOk="0" h="952" w="13144">
                    <a:moveTo>
                      <a:pt x="0" y="0"/>
                    </a:moveTo>
                    <a:cubicBezTo>
                      <a:pt x="2191" y="159"/>
                      <a:pt x="10953" y="793"/>
                      <a:pt x="13144" y="952"/>
                    </a:cubicBezTo>
                  </a:path>
                </a:pathLst>
              </a:cu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155" name="Google Shape;155;p13"/>
          <p:cNvSpPr txBox="1"/>
          <p:nvPr/>
        </p:nvSpPr>
        <p:spPr>
          <a:xfrm>
            <a:off x="5246750" y="3134400"/>
            <a:ext cx="68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700">
                <a:latin typeface="Barlow"/>
                <a:ea typeface="Barlow"/>
                <a:cs typeface="Barlow"/>
                <a:sym typeface="Barlow"/>
              </a:rPr>
              <a:t>kubernetes</a:t>
            </a:r>
            <a:endParaRPr b="1" sz="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1997861" y="1240432"/>
            <a:ext cx="744000" cy="5799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highlight>
                <a:srgbClr val="A4C2F4"/>
              </a:highlight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1936825" y="1024100"/>
            <a:ext cx="7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700">
                <a:latin typeface="Barlow"/>
                <a:ea typeface="Barlow"/>
                <a:cs typeface="Barlow"/>
                <a:sym typeface="Barlow"/>
              </a:rPr>
              <a:t>Nexus Server</a:t>
            </a:r>
            <a:endParaRPr b="1" sz="7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58" name="Google Shape;158;p13"/>
          <p:cNvCxnSpPr/>
          <p:nvPr/>
        </p:nvCxnSpPr>
        <p:spPr>
          <a:xfrm flipH="1">
            <a:off x="2260375" y="1821425"/>
            <a:ext cx="720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3"/>
          <p:cNvCxnSpPr>
            <a:endCxn id="156" idx="2"/>
          </p:cNvCxnSpPr>
          <p:nvPr/>
        </p:nvCxnSpPr>
        <p:spPr>
          <a:xfrm flipH="1" rot="10800000">
            <a:off x="2362061" y="1820332"/>
            <a:ext cx="7800" cy="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455625" y="148050"/>
            <a:ext cx="1361250" cy="1092375"/>
            <a:chOff x="455625" y="148050"/>
            <a:chExt cx="1361250" cy="1092375"/>
          </a:xfrm>
        </p:grpSpPr>
        <p:sp>
          <p:nvSpPr>
            <p:cNvPr id="166" name="Google Shape;166;p14"/>
            <p:cNvSpPr/>
            <p:nvPr/>
          </p:nvSpPr>
          <p:spPr>
            <a:xfrm>
              <a:off x="543675" y="353325"/>
              <a:ext cx="1273200" cy="88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highlight>
                  <a:schemeClr val="lt1"/>
                </a:highlight>
              </a:endParaRPr>
            </a:p>
          </p:txBody>
        </p:sp>
        <p:sp>
          <p:nvSpPr>
            <p:cNvPr id="167" name="Google Shape;167;p14"/>
            <p:cNvSpPr txBox="1"/>
            <p:nvPr/>
          </p:nvSpPr>
          <p:spPr>
            <a:xfrm>
              <a:off x="455625" y="148050"/>
              <a:ext cx="1144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latin typeface="Barlow"/>
                  <a:ea typeface="Barlow"/>
                  <a:cs typeface="Barlow"/>
                  <a:sym typeface="Barlow"/>
                </a:rPr>
                <a:t>development server</a:t>
              </a:r>
              <a:endParaRPr b="1" sz="8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8" name="Google Shape;168;p14"/>
            <p:cNvSpPr txBox="1"/>
            <p:nvPr/>
          </p:nvSpPr>
          <p:spPr>
            <a:xfrm>
              <a:off x="543675" y="396275"/>
              <a:ext cx="127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highlight>
                    <a:schemeClr val="accent6"/>
                  </a:highlight>
                </a:rPr>
                <a:t>petclinic-microservice-app</a:t>
              </a:r>
              <a:endParaRPr b="1" sz="600">
                <a:highlight>
                  <a:schemeClr val="accent6"/>
                </a:highlight>
              </a:endParaRPr>
            </a:p>
          </p:txBody>
        </p:sp>
        <p:sp>
          <p:nvSpPr>
            <p:cNvPr id="169" name="Google Shape;169;p14"/>
            <p:cNvSpPr txBox="1"/>
            <p:nvPr/>
          </p:nvSpPr>
          <p:spPr>
            <a:xfrm>
              <a:off x="486450" y="637400"/>
              <a:ext cx="131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install docker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install docker compose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install java-11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install git</a:t>
              </a:r>
              <a:endParaRPr b="1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1217625" y="1900650"/>
            <a:ext cx="1349400" cy="2743050"/>
            <a:chOff x="1217625" y="1900650"/>
            <a:chExt cx="1349400" cy="2743050"/>
          </a:xfrm>
        </p:grpSpPr>
        <p:sp>
          <p:nvSpPr>
            <p:cNvPr id="171" name="Google Shape;171;p14"/>
            <p:cNvSpPr/>
            <p:nvPr/>
          </p:nvSpPr>
          <p:spPr>
            <a:xfrm>
              <a:off x="1293825" y="2128200"/>
              <a:ext cx="1273200" cy="251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highlight>
                  <a:schemeClr val="lt1"/>
                </a:highlight>
              </a:endParaRPr>
            </a:p>
          </p:txBody>
        </p:sp>
        <p:sp>
          <p:nvSpPr>
            <p:cNvPr id="172" name="Google Shape;172;p14"/>
            <p:cNvSpPr txBox="1"/>
            <p:nvPr/>
          </p:nvSpPr>
          <p:spPr>
            <a:xfrm>
              <a:off x="1217625" y="1900650"/>
              <a:ext cx="1144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latin typeface="Barlow"/>
                  <a:ea typeface="Barlow"/>
                  <a:cs typeface="Barlow"/>
                  <a:sym typeface="Barlow"/>
                </a:rPr>
                <a:t>J</a:t>
              </a:r>
              <a:r>
                <a:rPr b="1" lang="tr-TR" sz="800">
                  <a:latin typeface="Barlow"/>
                  <a:ea typeface="Barlow"/>
                  <a:cs typeface="Barlow"/>
                  <a:sym typeface="Barlow"/>
                </a:rPr>
                <a:t>enkins Server</a:t>
              </a:r>
              <a:endParaRPr b="1" sz="8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73" name="Google Shape;173;p14"/>
          <p:cNvGrpSpPr/>
          <p:nvPr/>
        </p:nvGrpSpPr>
        <p:grpSpPr>
          <a:xfrm>
            <a:off x="1816875" y="138425"/>
            <a:ext cx="3684300" cy="843000"/>
            <a:chOff x="1816875" y="138425"/>
            <a:chExt cx="3684300" cy="843000"/>
          </a:xfrm>
        </p:grpSpPr>
        <p:sp>
          <p:nvSpPr>
            <p:cNvPr id="174" name="Google Shape;174;p14"/>
            <p:cNvSpPr/>
            <p:nvPr/>
          </p:nvSpPr>
          <p:spPr>
            <a:xfrm>
              <a:off x="2768475" y="138425"/>
              <a:ext cx="2732700" cy="84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/>
                <a:t>GitHub</a:t>
              </a:r>
              <a:endParaRPr/>
            </a:p>
          </p:txBody>
        </p:sp>
        <p:cxnSp>
          <p:nvCxnSpPr>
            <p:cNvPr id="175" name="Google Shape;175;p14"/>
            <p:cNvCxnSpPr>
              <a:stCxn id="166" idx="3"/>
              <a:endCxn id="174" idx="2"/>
            </p:cNvCxnSpPr>
            <p:nvPr/>
          </p:nvCxnSpPr>
          <p:spPr>
            <a:xfrm flipH="1" rot="10800000">
              <a:off x="1816875" y="559875"/>
              <a:ext cx="951600" cy="23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6" name="Google Shape;176;p14"/>
            <p:cNvSpPr txBox="1"/>
            <p:nvPr/>
          </p:nvSpPr>
          <p:spPr>
            <a:xfrm>
              <a:off x="1977975" y="376650"/>
              <a:ext cx="62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latin typeface="Barlow"/>
                  <a:ea typeface="Barlow"/>
                  <a:cs typeface="Barlow"/>
                  <a:sym typeface="Barlow"/>
                </a:rPr>
                <a:t>git push/pull</a:t>
              </a:r>
              <a:endParaRPr b="1" sz="6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77" name="Google Shape;177;p14"/>
          <p:cNvGrpSpPr/>
          <p:nvPr/>
        </p:nvGrpSpPr>
        <p:grpSpPr>
          <a:xfrm>
            <a:off x="6276650" y="1101675"/>
            <a:ext cx="1144500" cy="955425"/>
            <a:chOff x="6276650" y="1101675"/>
            <a:chExt cx="1144500" cy="955425"/>
          </a:xfrm>
        </p:grpSpPr>
        <p:sp>
          <p:nvSpPr>
            <p:cNvPr id="178" name="Google Shape;178;p14"/>
            <p:cNvSpPr/>
            <p:nvPr/>
          </p:nvSpPr>
          <p:spPr>
            <a:xfrm>
              <a:off x="6353900" y="1344000"/>
              <a:ext cx="837600" cy="7131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highlight>
                  <a:schemeClr val="lt1"/>
                </a:highlight>
              </a:endParaRPr>
            </a:p>
          </p:txBody>
        </p:sp>
        <p:sp>
          <p:nvSpPr>
            <p:cNvPr id="179" name="Google Shape;179;p14"/>
            <p:cNvSpPr txBox="1"/>
            <p:nvPr/>
          </p:nvSpPr>
          <p:spPr>
            <a:xfrm>
              <a:off x="6276650" y="1101675"/>
              <a:ext cx="1144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latin typeface="Barlow"/>
                  <a:ea typeface="Barlow"/>
                  <a:cs typeface="Barlow"/>
                  <a:sym typeface="Barlow"/>
                </a:rPr>
                <a:t>R</a:t>
              </a:r>
              <a:r>
                <a:rPr b="1" lang="tr-TR" sz="800">
                  <a:latin typeface="Barlow"/>
                  <a:ea typeface="Barlow"/>
                  <a:cs typeface="Barlow"/>
                  <a:sym typeface="Barlow"/>
                </a:rPr>
                <a:t>ancher Server</a:t>
              </a:r>
              <a:endParaRPr b="1" sz="8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415400" y="238050"/>
            <a:ext cx="3534450" cy="2239500"/>
            <a:chOff x="415400" y="238050"/>
            <a:chExt cx="3534450" cy="2239500"/>
          </a:xfrm>
        </p:grpSpPr>
        <p:sp>
          <p:nvSpPr>
            <p:cNvPr id="181" name="Google Shape;181;p14"/>
            <p:cNvSpPr txBox="1"/>
            <p:nvPr/>
          </p:nvSpPr>
          <p:spPr>
            <a:xfrm>
              <a:off x="1293825" y="2169750"/>
              <a:ext cx="95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highlight>
                    <a:schemeClr val="lt1"/>
                  </a:highlight>
                </a:rPr>
                <a:t> </a:t>
              </a:r>
              <a:r>
                <a:rPr b="1" lang="tr-TR" sz="800">
                  <a:highlight>
                    <a:schemeClr val="accent1"/>
                  </a:highlight>
                </a:rPr>
                <a:t>- CI-job</a:t>
              </a:r>
              <a:r>
                <a:rPr b="1" lang="tr-TR" sz="800">
                  <a:solidFill>
                    <a:schemeClr val="accent1"/>
                  </a:solidFill>
                  <a:highlight>
                    <a:schemeClr val="accent1"/>
                  </a:highlight>
                </a:rPr>
                <a:t>b</a:t>
              </a:r>
              <a:r>
                <a:rPr b="1" lang="tr-TR" sz="800">
                  <a:highlight>
                    <a:schemeClr val="lt1"/>
                  </a:highlight>
                </a:rPr>
                <a:t> </a:t>
              </a:r>
              <a:endParaRPr b="1" sz="800">
                <a:highlight>
                  <a:schemeClr val="lt1"/>
                </a:highlight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803750" y="785550"/>
              <a:ext cx="1387996" cy="1575292"/>
            </a:xfrm>
            <a:custGeom>
              <a:rect b="b" l="l" r="r" t="t"/>
              <a:pathLst>
                <a:path extrusionOk="0" h="57587" w="64341">
                  <a:moveTo>
                    <a:pt x="64341" y="0"/>
                  </a:moveTo>
                  <a:cubicBezTo>
                    <a:pt x="61909" y="7583"/>
                    <a:pt x="60097" y="36007"/>
                    <a:pt x="49748" y="45497"/>
                  </a:cubicBezTo>
                  <a:cubicBezTo>
                    <a:pt x="39399" y="54988"/>
                    <a:pt x="9115" y="55178"/>
                    <a:pt x="2247" y="56943"/>
                  </a:cubicBezTo>
                  <a:cubicBezTo>
                    <a:pt x="-4620" y="58708"/>
                    <a:pt x="7494" y="56228"/>
                    <a:pt x="8543" y="56085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183" name="Google Shape;183;p14"/>
            <p:cNvCxnSpPr/>
            <p:nvPr/>
          </p:nvCxnSpPr>
          <p:spPr>
            <a:xfrm flipH="1">
              <a:off x="1947000" y="2285125"/>
              <a:ext cx="234300" cy="31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14"/>
            <p:cNvCxnSpPr/>
            <p:nvPr/>
          </p:nvCxnSpPr>
          <p:spPr>
            <a:xfrm flipH="1">
              <a:off x="3112000" y="1019500"/>
              <a:ext cx="45600" cy="242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5" name="Google Shape;185;p14"/>
            <p:cNvSpPr/>
            <p:nvPr/>
          </p:nvSpPr>
          <p:spPr>
            <a:xfrm>
              <a:off x="3112250" y="594525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chemeClr val="accent1"/>
                  </a:solidFill>
                </a:rPr>
                <a:t>webhook</a:t>
              </a:r>
              <a:endParaRPr sz="700">
                <a:solidFill>
                  <a:schemeClr val="accent1"/>
                </a:solidFill>
              </a:endParaRPr>
            </a:p>
          </p:txBody>
        </p:sp>
        <p:sp>
          <p:nvSpPr>
            <p:cNvPr id="186" name="Google Shape;186;p14"/>
            <p:cNvSpPr txBox="1"/>
            <p:nvPr/>
          </p:nvSpPr>
          <p:spPr>
            <a:xfrm>
              <a:off x="2985225" y="238050"/>
              <a:ext cx="611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-dev</a:t>
              </a:r>
              <a:endParaRPr b="1" sz="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-feature/*</a:t>
              </a:r>
              <a:endParaRPr b="1" sz="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-bugfix/*</a:t>
              </a:r>
              <a:endParaRPr b="1" sz="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415400" y="2057100"/>
              <a:ext cx="6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600">
                  <a:solidFill>
                    <a:schemeClr val="accen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- </a:t>
              </a: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build</a:t>
              </a:r>
              <a:endParaRPr b="1" sz="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600">
                  <a:solidFill>
                    <a:schemeClr val="accen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- </a:t>
              </a:r>
              <a:r>
                <a:rPr b="1" lang="tr-TR" sz="600">
                  <a:solidFill>
                    <a:schemeClr val="accent1"/>
                  </a:solidFill>
                  <a:latin typeface="Barlow"/>
                  <a:ea typeface="Barlow"/>
                  <a:cs typeface="Barlow"/>
                  <a:sym typeface="Barlow"/>
                </a:rPr>
                <a:t>unit test</a:t>
              </a:r>
              <a:endParaRPr b="1" sz="6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85875" y="2172025"/>
              <a:ext cx="566725" cy="128575"/>
            </a:xfrm>
            <a:custGeom>
              <a:rect b="b" l="l" r="r" t="t"/>
              <a:pathLst>
                <a:path extrusionOk="0" h="5143" w="22669">
                  <a:moveTo>
                    <a:pt x="0" y="0"/>
                  </a:moveTo>
                  <a:cubicBezTo>
                    <a:pt x="3778" y="857"/>
                    <a:pt x="18891" y="4286"/>
                    <a:pt x="22669" y="5143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852550" y="2300600"/>
              <a:ext cx="495300" cy="9525"/>
            </a:xfrm>
            <a:custGeom>
              <a:rect b="b" l="l" r="r" t="t"/>
              <a:pathLst>
                <a:path extrusionOk="0" h="381" w="19812">
                  <a:moveTo>
                    <a:pt x="0" y="0"/>
                  </a:moveTo>
                  <a:cubicBezTo>
                    <a:pt x="3302" y="64"/>
                    <a:pt x="16510" y="318"/>
                    <a:pt x="19812" y="381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0" name="Google Shape;190;p14"/>
          <p:cNvGrpSpPr/>
          <p:nvPr/>
        </p:nvGrpSpPr>
        <p:grpSpPr>
          <a:xfrm>
            <a:off x="415400" y="1675375"/>
            <a:ext cx="4312800" cy="1980125"/>
            <a:chOff x="415400" y="1675375"/>
            <a:chExt cx="4312800" cy="1980125"/>
          </a:xfrm>
        </p:grpSpPr>
        <p:sp>
          <p:nvSpPr>
            <p:cNvPr id="191" name="Google Shape;191;p14"/>
            <p:cNvSpPr/>
            <p:nvPr/>
          </p:nvSpPr>
          <p:spPr>
            <a:xfrm>
              <a:off x="1769775" y="2571738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rgbClr val="00FF00"/>
                  </a:solidFill>
                </a:rPr>
                <a:t>cron-job (nightly)</a:t>
              </a:r>
              <a:endParaRPr sz="700">
                <a:solidFill>
                  <a:srgbClr val="00FF00"/>
                </a:solidFill>
              </a:endParaRPr>
            </a:p>
          </p:txBody>
        </p:sp>
        <p:grpSp>
          <p:nvGrpSpPr>
            <p:cNvPr id="192" name="Google Shape;192;p14"/>
            <p:cNvGrpSpPr/>
            <p:nvPr/>
          </p:nvGrpSpPr>
          <p:grpSpPr>
            <a:xfrm>
              <a:off x="415400" y="1675375"/>
              <a:ext cx="4312800" cy="1980125"/>
              <a:chOff x="415400" y="1675375"/>
              <a:chExt cx="4312800" cy="1980125"/>
            </a:xfrm>
          </p:grpSpPr>
          <p:sp>
            <p:nvSpPr>
              <p:cNvPr id="193" name="Google Shape;193;p14"/>
              <p:cNvSpPr/>
              <p:nvPr/>
            </p:nvSpPr>
            <p:spPr>
              <a:xfrm>
                <a:off x="3710300" y="1675375"/>
                <a:ext cx="1017900" cy="1874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FF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 txBox="1"/>
              <p:nvPr/>
            </p:nvSpPr>
            <p:spPr>
              <a:xfrm>
                <a:off x="1293825" y="2398350"/>
                <a:ext cx="951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800">
                    <a:highlight>
                      <a:schemeClr val="lt1"/>
                    </a:highlight>
                  </a:rPr>
                  <a:t> </a:t>
                </a:r>
                <a:r>
                  <a:rPr b="1" lang="tr-TR" sz="800">
                    <a:highlight>
                      <a:srgbClr val="00FF00"/>
                    </a:highlight>
                  </a:rPr>
                  <a:t>- nightly</a:t>
                </a:r>
                <a:r>
                  <a:rPr b="1" lang="tr-TR" sz="800">
                    <a:solidFill>
                      <a:srgbClr val="00FF00"/>
                    </a:solidFill>
                    <a:highlight>
                      <a:srgbClr val="00FF00"/>
                    </a:highlight>
                  </a:rPr>
                  <a:t>b</a:t>
                </a:r>
                <a:r>
                  <a:rPr b="1" lang="tr-TR" sz="800">
                    <a:highlight>
                      <a:schemeClr val="lt1"/>
                    </a:highlight>
                  </a:rPr>
                  <a:t> </a:t>
                </a:r>
                <a:endParaRPr b="1" sz="800">
                  <a:highlight>
                    <a:schemeClr val="lt1"/>
                  </a:highlight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3875150" y="1780200"/>
                <a:ext cx="686700" cy="276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000"/>
                  <a:t>manager</a:t>
                </a:r>
                <a:endParaRPr sz="1000"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3875150" y="2113950"/>
                <a:ext cx="686700" cy="276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000"/>
                  <a:t>manager</a:t>
                </a:r>
                <a:endParaRPr sz="1000"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3875150" y="3115200"/>
                <a:ext cx="686700" cy="276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000"/>
                  <a:t>worker</a:t>
                </a:r>
                <a:endParaRPr sz="1000"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3875150" y="2447700"/>
                <a:ext cx="686700" cy="276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000"/>
                  <a:t>manager</a:t>
                </a:r>
                <a:endParaRPr sz="1000"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3875150" y="2781450"/>
                <a:ext cx="686700" cy="2769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000"/>
                  <a:t>worker</a:t>
                </a:r>
                <a:endParaRPr sz="1000"/>
              </a:p>
            </p:txBody>
          </p:sp>
          <p:cxnSp>
            <p:nvCxnSpPr>
              <p:cNvPr id="200" name="Google Shape;200;p14"/>
              <p:cNvCxnSpPr>
                <a:stCxn id="193" idx="1"/>
              </p:cNvCxnSpPr>
              <p:nvPr/>
            </p:nvCxnSpPr>
            <p:spPr>
              <a:xfrm rot="10800000">
                <a:off x="1868900" y="2547775"/>
                <a:ext cx="1841400" cy="648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14"/>
              <p:cNvCxnSpPr/>
              <p:nvPr/>
            </p:nvCxnSpPr>
            <p:spPr>
              <a:xfrm>
                <a:off x="2054725" y="2545000"/>
                <a:ext cx="204300" cy="2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2" name="Google Shape;202;p14"/>
              <p:cNvCxnSpPr/>
              <p:nvPr/>
            </p:nvCxnSpPr>
            <p:spPr>
              <a:xfrm flipH="1" rot="10800000">
                <a:off x="3512725" y="2601625"/>
                <a:ext cx="142500" cy="15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03" name="Google Shape;203;p14"/>
              <p:cNvSpPr txBox="1"/>
              <p:nvPr/>
            </p:nvSpPr>
            <p:spPr>
              <a:xfrm>
                <a:off x="415400" y="2390850"/>
                <a:ext cx="878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600">
                    <a:solidFill>
                      <a:srgbClr val="00FF00"/>
                    </a:solidFill>
                    <a:latin typeface="Barlow"/>
                    <a:ea typeface="Barlow"/>
                    <a:cs typeface="Barlow"/>
                    <a:sym typeface="Barlow"/>
                  </a:rPr>
                  <a:t>- functional test</a:t>
                </a:r>
                <a:endParaRPr b="1" sz="600">
                  <a:solidFill>
                    <a:srgbClr val="00FF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04" name="Google Shape;204;p14"/>
              <p:cNvSpPr txBox="1"/>
              <p:nvPr/>
            </p:nvSpPr>
            <p:spPr>
              <a:xfrm>
                <a:off x="3951350" y="3363000"/>
                <a:ext cx="5010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700">
                    <a:latin typeface="Barlow"/>
                    <a:ea typeface="Barlow"/>
                    <a:cs typeface="Barlow"/>
                    <a:sym typeface="Barlow"/>
                  </a:rPr>
                  <a:t>swarm</a:t>
                </a:r>
                <a:endParaRPr b="1" sz="700"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1047825" y="2507238"/>
                <a:ext cx="328600" cy="23800"/>
              </a:xfrm>
              <a:custGeom>
                <a:rect b="b" l="l" r="r" t="t"/>
                <a:pathLst>
                  <a:path extrusionOk="0" h="952" w="13144">
                    <a:moveTo>
                      <a:pt x="0" y="0"/>
                    </a:moveTo>
                    <a:cubicBezTo>
                      <a:pt x="2191" y="159"/>
                      <a:pt x="10953" y="793"/>
                      <a:pt x="13144" y="952"/>
                    </a:cubicBezTo>
                  </a:path>
                </a:pathLst>
              </a:cu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06" name="Google Shape;206;p14"/>
          <p:cNvGrpSpPr/>
          <p:nvPr/>
        </p:nvGrpSpPr>
        <p:grpSpPr>
          <a:xfrm>
            <a:off x="415400" y="1780200"/>
            <a:ext cx="5518050" cy="1962094"/>
            <a:chOff x="415400" y="1780200"/>
            <a:chExt cx="5518050" cy="1962094"/>
          </a:xfrm>
        </p:grpSpPr>
        <p:sp>
          <p:nvSpPr>
            <p:cNvPr id="207" name="Google Shape;207;p14"/>
            <p:cNvSpPr txBox="1"/>
            <p:nvPr/>
          </p:nvSpPr>
          <p:spPr>
            <a:xfrm>
              <a:off x="1293825" y="2812150"/>
              <a:ext cx="95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highlight>
                    <a:schemeClr val="lt1"/>
                  </a:highlight>
                </a:rPr>
                <a:t> </a:t>
              </a:r>
              <a:r>
                <a:rPr b="1" lang="tr-TR" sz="800">
                  <a:highlight>
                    <a:srgbClr val="FF0000"/>
                  </a:highlight>
                </a:rPr>
                <a:t>- weekly</a:t>
              </a:r>
              <a:r>
                <a:rPr b="1" lang="tr-TR" sz="800">
                  <a:solidFill>
                    <a:srgbClr val="FF0000"/>
                  </a:solidFill>
                  <a:highlight>
                    <a:srgbClr val="FF0000"/>
                  </a:highlight>
                </a:rPr>
                <a:t>b</a:t>
              </a:r>
              <a:r>
                <a:rPr b="1" lang="tr-TR" sz="800">
                  <a:highlight>
                    <a:srgbClr val="FF0000"/>
                  </a:highlight>
                </a:rPr>
                <a:t> </a:t>
              </a:r>
              <a:endParaRPr b="1" sz="800">
                <a:highlight>
                  <a:srgbClr val="FF0000"/>
                </a:highlight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5246750" y="1780200"/>
              <a:ext cx="686700" cy="27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/>
                <a:t>manager</a:t>
              </a:r>
              <a:endParaRPr sz="1000"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246750" y="2113950"/>
              <a:ext cx="686700" cy="27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/>
                <a:t>manager</a:t>
              </a:r>
              <a:endParaRPr sz="1000"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5246750" y="3115200"/>
              <a:ext cx="686700" cy="27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/>
                <a:t>worker</a:t>
              </a:r>
              <a:endParaRPr sz="1000"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5246750" y="2447700"/>
              <a:ext cx="686700" cy="27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/>
                <a:t>manager</a:t>
              </a:r>
              <a:endParaRPr sz="1000"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246750" y="2781450"/>
              <a:ext cx="686700" cy="27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/>
                <a:t>worker</a:t>
              </a:r>
              <a:endParaRPr sz="1000"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868900" y="2492850"/>
              <a:ext cx="3177503" cy="1249444"/>
            </a:xfrm>
            <a:custGeom>
              <a:rect b="b" l="l" r="r" t="t"/>
              <a:pathLst>
                <a:path extrusionOk="0" h="56864" w="128722">
                  <a:moveTo>
                    <a:pt x="0" y="22513"/>
                  </a:moveTo>
                  <a:cubicBezTo>
                    <a:pt x="7594" y="23770"/>
                    <a:pt x="32333" y="25026"/>
                    <a:pt x="45564" y="30053"/>
                  </a:cubicBezTo>
                  <a:cubicBezTo>
                    <a:pt x="58795" y="35080"/>
                    <a:pt x="66839" y="48976"/>
                    <a:pt x="79388" y="52674"/>
                  </a:cubicBezTo>
                  <a:cubicBezTo>
                    <a:pt x="91937" y="56372"/>
                    <a:pt x="113175" y="59999"/>
                    <a:pt x="120859" y="52243"/>
                  </a:cubicBezTo>
                  <a:cubicBezTo>
                    <a:pt x="128543" y="44487"/>
                    <a:pt x="124181" y="14847"/>
                    <a:pt x="125491" y="6140"/>
                  </a:cubicBezTo>
                  <a:cubicBezTo>
                    <a:pt x="126802" y="-2567"/>
                    <a:pt x="128184" y="1023"/>
                    <a:pt x="128722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14"/>
            <p:cNvSpPr/>
            <p:nvPr/>
          </p:nvSpPr>
          <p:spPr>
            <a:xfrm>
              <a:off x="5070025" y="1798500"/>
              <a:ext cx="64500" cy="1575300"/>
            </a:xfrm>
            <a:prstGeom prst="leftBrace">
              <a:avLst>
                <a:gd fmla="val 50000" name="adj1"/>
                <a:gd fmla="val 44695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14"/>
            <p:cNvCxnSpPr/>
            <p:nvPr/>
          </p:nvCxnSpPr>
          <p:spPr>
            <a:xfrm>
              <a:off x="2041125" y="3007425"/>
              <a:ext cx="204900" cy="23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14"/>
            <p:cNvCxnSpPr/>
            <p:nvPr/>
          </p:nvCxnSpPr>
          <p:spPr>
            <a:xfrm rot="10800000">
              <a:off x="4965575" y="2873950"/>
              <a:ext cx="5700" cy="184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" name="Google Shape;217;p14"/>
            <p:cNvSpPr/>
            <p:nvPr/>
          </p:nvSpPr>
          <p:spPr>
            <a:xfrm>
              <a:off x="1756300" y="3064763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rgbClr val="FF0000"/>
                  </a:solidFill>
                </a:rPr>
                <a:t>cron-job (weekly)</a:t>
              </a:r>
              <a:endParaRPr sz="700">
                <a:solidFill>
                  <a:srgbClr val="FF0000"/>
                </a:solidFill>
              </a:endParaRPr>
            </a:p>
          </p:txBody>
        </p:sp>
        <p:sp>
          <p:nvSpPr>
            <p:cNvPr id="218" name="Google Shape;218;p14"/>
            <p:cNvSpPr txBox="1"/>
            <p:nvPr/>
          </p:nvSpPr>
          <p:spPr>
            <a:xfrm>
              <a:off x="415400" y="2829825"/>
              <a:ext cx="726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rgbClr val="FF0000"/>
                  </a:solidFill>
                  <a:latin typeface="Barlow"/>
                  <a:ea typeface="Barlow"/>
                  <a:cs typeface="Barlow"/>
                  <a:sym typeface="Barlow"/>
                </a:rPr>
                <a:t>- manual test</a:t>
              </a:r>
              <a:endParaRPr b="1" sz="6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9" name="Google Shape;219;p14"/>
            <p:cNvSpPr txBox="1"/>
            <p:nvPr/>
          </p:nvSpPr>
          <p:spPr>
            <a:xfrm>
              <a:off x="5322950" y="3363000"/>
              <a:ext cx="501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700">
                  <a:latin typeface="Barlow"/>
                  <a:ea typeface="Barlow"/>
                  <a:cs typeface="Barlow"/>
                  <a:sym typeface="Barlow"/>
                </a:rPr>
                <a:t>swarm</a:t>
              </a:r>
              <a:endParaRPr b="1" sz="7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997025" y="2975838"/>
              <a:ext cx="328600" cy="23800"/>
            </a:xfrm>
            <a:custGeom>
              <a:rect b="b" l="l" r="r" t="t"/>
              <a:pathLst>
                <a:path extrusionOk="0" h="952" w="13144">
                  <a:moveTo>
                    <a:pt x="0" y="0"/>
                  </a:moveTo>
                  <a:cubicBezTo>
                    <a:pt x="2191" y="159"/>
                    <a:pt x="10953" y="793"/>
                    <a:pt x="13144" y="952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21" name="Google Shape;221;p14"/>
          <p:cNvGrpSpPr/>
          <p:nvPr/>
        </p:nvGrpSpPr>
        <p:grpSpPr>
          <a:xfrm>
            <a:off x="1293825" y="740850"/>
            <a:ext cx="7924875" cy="3871500"/>
            <a:chOff x="1293825" y="740850"/>
            <a:chExt cx="7924875" cy="3871500"/>
          </a:xfrm>
        </p:grpSpPr>
        <p:sp>
          <p:nvSpPr>
            <p:cNvPr id="222" name="Google Shape;222;p14"/>
            <p:cNvSpPr/>
            <p:nvPr/>
          </p:nvSpPr>
          <p:spPr>
            <a:xfrm>
              <a:off x="8087900" y="2477550"/>
              <a:ext cx="1017900" cy="2134800"/>
            </a:xfrm>
            <a:prstGeom prst="ellipse">
              <a:avLst/>
            </a:prstGeom>
            <a:noFill/>
            <a:ln cap="flat" cmpd="sng" w="952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 txBox="1"/>
            <p:nvPr/>
          </p:nvSpPr>
          <p:spPr>
            <a:xfrm>
              <a:off x="1293825" y="3726550"/>
              <a:ext cx="95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800">
                  <a:highlight>
                    <a:srgbClr val="741B47"/>
                  </a:highlight>
                </a:rPr>
                <a:t> - prod</a:t>
              </a:r>
              <a:r>
                <a:rPr b="1" lang="tr-TR" sz="800">
                  <a:solidFill>
                    <a:srgbClr val="741B47"/>
                  </a:solidFill>
                  <a:highlight>
                    <a:srgbClr val="741B47"/>
                  </a:highlight>
                </a:rPr>
                <a:t>d</a:t>
              </a:r>
              <a:endParaRPr b="1" sz="800">
                <a:solidFill>
                  <a:srgbClr val="741B47"/>
                </a:solidFill>
                <a:highlight>
                  <a:srgbClr val="741B47"/>
                </a:highlight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404850" y="3147547"/>
              <a:ext cx="384000" cy="391500"/>
            </a:xfrm>
            <a:prstGeom prst="rect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404841" y="2623975"/>
              <a:ext cx="384000" cy="391500"/>
            </a:xfrm>
            <a:prstGeom prst="rect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8429179" y="3671113"/>
              <a:ext cx="384000" cy="391500"/>
            </a:xfrm>
            <a:prstGeom prst="rect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27" name="Google Shape;227;p14"/>
            <p:cNvSpPr txBox="1"/>
            <p:nvPr/>
          </p:nvSpPr>
          <p:spPr>
            <a:xfrm>
              <a:off x="8074200" y="2272650"/>
              <a:ext cx="11445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700">
                  <a:latin typeface="Barlow"/>
                  <a:ea typeface="Barlow"/>
                  <a:cs typeface="Barlow"/>
                  <a:sym typeface="Barlow"/>
                </a:rPr>
                <a:t>production envoriment</a:t>
              </a:r>
              <a:endParaRPr b="1" sz="7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8" name="Google Shape;228;p14"/>
            <p:cNvSpPr txBox="1"/>
            <p:nvPr/>
          </p:nvSpPr>
          <p:spPr>
            <a:xfrm>
              <a:off x="3789250" y="740850"/>
              <a:ext cx="611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600">
                  <a:solidFill>
                    <a:srgbClr val="741B47"/>
                  </a:solidFill>
                  <a:latin typeface="Barlow"/>
                  <a:ea typeface="Barlow"/>
                  <a:cs typeface="Barlow"/>
                  <a:sym typeface="Barlow"/>
                </a:rPr>
                <a:t>- main</a:t>
              </a:r>
              <a:endParaRPr sz="6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752650" y="792150"/>
              <a:ext cx="2097941" cy="3085077"/>
            </a:xfrm>
            <a:custGeom>
              <a:rect b="b" l="l" r="r" t="t"/>
              <a:pathLst>
                <a:path extrusionOk="0" h="122448" w="78296">
                  <a:moveTo>
                    <a:pt x="78296" y="0"/>
                  </a:moveTo>
                  <a:cubicBezTo>
                    <a:pt x="74613" y="18225"/>
                    <a:pt x="69247" y="89059"/>
                    <a:pt x="56198" y="109347"/>
                  </a:cubicBezTo>
                  <a:cubicBezTo>
                    <a:pt x="43149" y="129635"/>
                    <a:pt x="9366" y="119665"/>
                    <a:pt x="0" y="121729"/>
                  </a:cubicBezTo>
                </a:path>
              </a:pathLst>
            </a:custGeom>
            <a:noFill/>
            <a:ln cap="flat" cmpd="sng" w="19050">
              <a:solidFill>
                <a:srgbClr val="741B47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230" name="Google Shape;230;p14"/>
            <p:cNvCxnSpPr/>
            <p:nvPr/>
          </p:nvCxnSpPr>
          <p:spPr>
            <a:xfrm flipH="1">
              <a:off x="3751725" y="1171900"/>
              <a:ext cx="33300" cy="2286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1" name="Google Shape;231;p14"/>
            <p:cNvCxnSpPr/>
            <p:nvPr/>
          </p:nvCxnSpPr>
          <p:spPr>
            <a:xfrm rot="10800000">
              <a:off x="2086100" y="3863850"/>
              <a:ext cx="257100" cy="48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" name="Google Shape;232;p14"/>
            <p:cNvSpPr/>
            <p:nvPr/>
          </p:nvSpPr>
          <p:spPr>
            <a:xfrm>
              <a:off x="1771700" y="2054150"/>
              <a:ext cx="5248275" cy="2275825"/>
            </a:xfrm>
            <a:custGeom>
              <a:rect b="b" l="l" r="r" t="t"/>
              <a:pathLst>
                <a:path extrusionOk="0" h="91033" w="209931">
                  <a:moveTo>
                    <a:pt x="0" y="72961"/>
                  </a:moveTo>
                  <a:cubicBezTo>
                    <a:pt x="29782" y="75406"/>
                    <a:pt x="143701" y="99790"/>
                    <a:pt x="178689" y="87630"/>
                  </a:cubicBezTo>
                  <a:cubicBezTo>
                    <a:pt x="213678" y="75470"/>
                    <a:pt x="204724" y="14605"/>
                    <a:pt x="209931" y="0"/>
                  </a:cubicBezTo>
                </a:path>
              </a:pathLst>
            </a:cu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33" name="Google Shape;233;p14"/>
            <p:cNvCxnSpPr/>
            <p:nvPr/>
          </p:nvCxnSpPr>
          <p:spPr>
            <a:xfrm>
              <a:off x="2245425" y="3957725"/>
              <a:ext cx="235800" cy="345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p14"/>
            <p:cNvCxnSpPr/>
            <p:nvPr/>
          </p:nvCxnSpPr>
          <p:spPr>
            <a:xfrm rot="10800000">
              <a:off x="6953300" y="2506725"/>
              <a:ext cx="0" cy="2094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5" name="Google Shape;235;p14"/>
            <p:cNvSpPr/>
            <p:nvPr/>
          </p:nvSpPr>
          <p:spPr>
            <a:xfrm>
              <a:off x="7200950" y="1654100"/>
              <a:ext cx="1262075" cy="852475"/>
            </a:xfrm>
            <a:custGeom>
              <a:rect b="b" l="l" r="r" t="t"/>
              <a:pathLst>
                <a:path extrusionOk="0" h="34099" w="50483">
                  <a:moveTo>
                    <a:pt x="0" y="0"/>
                  </a:moveTo>
                  <a:cubicBezTo>
                    <a:pt x="8414" y="5683"/>
                    <a:pt x="42069" y="28416"/>
                    <a:pt x="50483" y="34099"/>
                  </a:cubicBezTo>
                </a:path>
              </a:pathLst>
            </a:cu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36" name="Google Shape;236;p14"/>
            <p:cNvCxnSpPr/>
            <p:nvPr/>
          </p:nvCxnSpPr>
          <p:spPr>
            <a:xfrm>
              <a:off x="7562900" y="1910075"/>
              <a:ext cx="271500" cy="158400"/>
            </a:xfrm>
            <a:prstGeom prst="straightConnector1">
              <a:avLst/>
            </a:prstGeom>
            <a:noFill/>
            <a:ln cap="flat" cmpd="sng" w="19050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7" name="Google Shape;237;p14"/>
            <p:cNvSpPr txBox="1"/>
            <p:nvPr/>
          </p:nvSpPr>
          <p:spPr>
            <a:xfrm>
              <a:off x="8291625" y="4121450"/>
              <a:ext cx="659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700">
                  <a:latin typeface="Barlow"/>
                  <a:ea typeface="Barlow"/>
                  <a:cs typeface="Barlow"/>
                  <a:sym typeface="Barlow"/>
                </a:rPr>
                <a:t>kubernetes</a:t>
              </a:r>
              <a:endParaRPr b="1" sz="7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8" name="Google Shape;238;p14"/>
          <p:cNvGrpSpPr/>
          <p:nvPr/>
        </p:nvGrpSpPr>
        <p:grpSpPr>
          <a:xfrm>
            <a:off x="1293825" y="740850"/>
            <a:ext cx="6705675" cy="3871500"/>
            <a:chOff x="1293825" y="740850"/>
            <a:chExt cx="6705675" cy="3871500"/>
          </a:xfrm>
        </p:grpSpPr>
        <p:grpSp>
          <p:nvGrpSpPr>
            <p:cNvPr id="239" name="Google Shape;239;p14"/>
            <p:cNvGrpSpPr/>
            <p:nvPr/>
          </p:nvGrpSpPr>
          <p:grpSpPr>
            <a:xfrm>
              <a:off x="1293825" y="740850"/>
              <a:ext cx="6705675" cy="3871500"/>
              <a:chOff x="1293825" y="740850"/>
              <a:chExt cx="6705675" cy="3871500"/>
            </a:xfrm>
          </p:grpSpPr>
          <p:sp>
            <p:nvSpPr>
              <p:cNvPr id="240" name="Google Shape;240;p14"/>
              <p:cNvSpPr/>
              <p:nvPr/>
            </p:nvSpPr>
            <p:spPr>
              <a:xfrm>
                <a:off x="6944900" y="2477550"/>
                <a:ext cx="1017900" cy="2134800"/>
              </a:xfrm>
              <a:prstGeom prst="ellipse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 txBox="1"/>
              <p:nvPr/>
            </p:nvSpPr>
            <p:spPr>
              <a:xfrm>
                <a:off x="1293825" y="3269350"/>
                <a:ext cx="951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800">
                    <a:highlight>
                      <a:srgbClr val="FF9900"/>
                    </a:highlight>
                  </a:rPr>
                  <a:t> - staging</a:t>
                </a:r>
                <a:r>
                  <a:rPr b="1" lang="tr-TR" sz="800">
                    <a:solidFill>
                      <a:srgbClr val="FF9900"/>
                    </a:solidFill>
                    <a:highlight>
                      <a:srgbClr val="FF9900"/>
                    </a:highlight>
                  </a:rPr>
                  <a:t>g</a:t>
                </a:r>
                <a:endParaRPr b="1" sz="800">
                  <a:solidFill>
                    <a:srgbClr val="FF9900"/>
                  </a:solidFill>
                  <a:highlight>
                    <a:srgbClr val="FF9900"/>
                  </a:highlight>
                </a:endParaRPr>
              </a:p>
            </p:txBody>
          </p:sp>
          <p:sp>
            <p:nvSpPr>
              <p:cNvPr id="242" name="Google Shape;242;p14"/>
              <p:cNvSpPr txBox="1"/>
              <p:nvPr/>
            </p:nvSpPr>
            <p:spPr>
              <a:xfrm>
                <a:off x="3255850" y="740850"/>
                <a:ext cx="611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600">
                    <a:solidFill>
                      <a:srgbClr val="FF9900"/>
                    </a:solidFill>
                    <a:latin typeface="Barlow"/>
                    <a:ea typeface="Barlow"/>
                    <a:cs typeface="Barlow"/>
                    <a:sym typeface="Barlow"/>
                  </a:rPr>
                  <a:t>- release</a:t>
                </a:r>
                <a:endParaRPr sz="600">
                  <a:solidFill>
                    <a:srgbClr val="FF9900"/>
                  </a:solidFill>
                  <a:latin typeface="Barlow Light"/>
                  <a:ea typeface="Barlow Light"/>
                  <a:cs typeface="Barlow Light"/>
                  <a:sym typeface="Barlow Light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1900300" y="805175"/>
                <a:ext cx="1400175" cy="2715525"/>
              </a:xfrm>
              <a:custGeom>
                <a:rect b="b" l="l" r="r" t="t"/>
                <a:pathLst>
                  <a:path extrusionOk="0" h="108621" w="56007">
                    <a:moveTo>
                      <a:pt x="56007" y="0"/>
                    </a:moveTo>
                    <a:cubicBezTo>
                      <a:pt x="53626" y="16542"/>
                      <a:pt x="51054" y="81757"/>
                      <a:pt x="41719" y="99251"/>
                    </a:cubicBezTo>
                    <a:cubicBezTo>
                      <a:pt x="32385" y="116745"/>
                      <a:pt x="6953" y="104014"/>
                      <a:pt x="0" y="104966"/>
                    </a:cubicBezTo>
                  </a:path>
                </a:pathLst>
              </a:custGeom>
              <a:noFill/>
              <a:ln cap="flat" cmpd="sng" w="19050">
                <a:solidFill>
                  <a:srgbClr val="FF99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44" name="Google Shape;244;p14"/>
              <p:cNvCxnSpPr/>
              <p:nvPr/>
            </p:nvCxnSpPr>
            <p:spPr>
              <a:xfrm>
                <a:off x="3262375" y="1157600"/>
                <a:ext cx="2100" cy="256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5" name="Google Shape;245;p14"/>
              <p:cNvCxnSpPr/>
              <p:nvPr/>
            </p:nvCxnSpPr>
            <p:spPr>
              <a:xfrm rot="10800000">
                <a:off x="2158075" y="3482725"/>
                <a:ext cx="189900" cy="22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46" name="Google Shape;246;p14"/>
              <p:cNvSpPr/>
              <p:nvPr/>
            </p:nvSpPr>
            <p:spPr>
              <a:xfrm>
                <a:off x="1919350" y="2076775"/>
                <a:ext cx="4714875" cy="2085500"/>
              </a:xfrm>
              <a:custGeom>
                <a:rect b="b" l="l" r="r" t="t"/>
                <a:pathLst>
                  <a:path extrusionOk="0" h="83420" w="188595">
                    <a:moveTo>
                      <a:pt x="0" y="55245"/>
                    </a:moveTo>
                    <a:cubicBezTo>
                      <a:pt x="27115" y="59658"/>
                      <a:pt x="131255" y="90932"/>
                      <a:pt x="162687" y="81724"/>
                    </a:cubicBezTo>
                    <a:cubicBezTo>
                      <a:pt x="194120" y="72517"/>
                      <a:pt x="184277" y="13621"/>
                      <a:pt x="188595" y="0"/>
                    </a:cubicBezTo>
                  </a:path>
                </a:pathLst>
              </a:cu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47" name="Google Shape;247;p14"/>
              <p:cNvCxnSpPr/>
              <p:nvPr/>
            </p:nvCxnSpPr>
            <p:spPr>
              <a:xfrm>
                <a:off x="3425025" y="3791250"/>
                <a:ext cx="171600" cy="6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8" name="Google Shape;248;p14"/>
              <p:cNvCxnSpPr/>
              <p:nvPr/>
            </p:nvCxnSpPr>
            <p:spPr>
              <a:xfrm flipH="1" rot="10800000">
                <a:off x="6592075" y="2340000"/>
                <a:ext cx="4200" cy="157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49" name="Google Shape;249;p14"/>
              <p:cNvSpPr/>
              <p:nvPr/>
            </p:nvSpPr>
            <p:spPr>
              <a:xfrm>
                <a:off x="7261850" y="3147547"/>
                <a:ext cx="384000" cy="3915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7261841" y="2623975"/>
                <a:ext cx="384000" cy="3915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7286179" y="3671113"/>
                <a:ext cx="384000" cy="3915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52" name="Google Shape;252;p14"/>
              <p:cNvSpPr txBox="1"/>
              <p:nvPr/>
            </p:nvSpPr>
            <p:spPr>
              <a:xfrm>
                <a:off x="7012800" y="2272650"/>
                <a:ext cx="986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700">
                    <a:latin typeface="Barlow"/>
                    <a:ea typeface="Barlow"/>
                    <a:cs typeface="Barlow"/>
                    <a:sym typeface="Barlow"/>
                  </a:rPr>
                  <a:t>staging envoriment</a:t>
                </a:r>
                <a:endParaRPr b="1" sz="700"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3" name="Google Shape;253;p14"/>
              <p:cNvSpPr txBox="1"/>
              <p:nvPr/>
            </p:nvSpPr>
            <p:spPr>
              <a:xfrm>
                <a:off x="7148625" y="4121450"/>
                <a:ext cx="6591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700">
                    <a:latin typeface="Barlow"/>
                    <a:ea typeface="Barlow"/>
                    <a:cs typeface="Barlow"/>
                    <a:sym typeface="Barlow"/>
                  </a:rPr>
                  <a:t>kubernetes</a:t>
                </a:r>
                <a:endParaRPr b="1" sz="700"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6674700" y="2097000"/>
                <a:ext cx="500050" cy="433400"/>
              </a:xfrm>
              <a:custGeom>
                <a:rect b="b" l="l" r="r" t="t"/>
                <a:pathLst>
                  <a:path extrusionOk="0" h="17336" w="20002">
                    <a:moveTo>
                      <a:pt x="0" y="0"/>
                    </a:moveTo>
                    <a:cubicBezTo>
                      <a:pt x="3334" y="2889"/>
                      <a:pt x="16668" y="14447"/>
                      <a:pt x="20002" y="17336"/>
                    </a:cubicBezTo>
                  </a:path>
                </a:pathLst>
              </a:cu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55" name="Google Shape;255;p14"/>
              <p:cNvCxnSpPr/>
              <p:nvPr/>
            </p:nvCxnSpPr>
            <p:spPr>
              <a:xfrm>
                <a:off x="6769950" y="2187500"/>
                <a:ext cx="165600" cy="124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56" name="Google Shape;256;p14"/>
            <p:cNvSpPr/>
            <p:nvPr/>
          </p:nvSpPr>
          <p:spPr>
            <a:xfrm>
              <a:off x="1680100" y="3521963"/>
              <a:ext cx="837600" cy="237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700">
                  <a:solidFill>
                    <a:srgbClr val="FF0000"/>
                  </a:solidFill>
                </a:rPr>
                <a:t>cron-job (weekly)</a:t>
              </a:r>
              <a:endParaRPr sz="7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