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57" r:id="rId3"/>
    <p:sldId id="258" r:id="rId4"/>
    <p:sldId id="259" r:id="rId5"/>
    <p:sldId id="260" r:id="rId6"/>
    <p:sldId id="261" r:id="rId7"/>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5/27/2020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44493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5/27/2020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50328024"/>
      </p:ext>
    </p:extLst>
  </p:cSld>
  <p:clrMap bg1="lt1" tx1="dk1" bg2="lt2" tx2="dk2" accent1="accent1" accent2="accent2" accent3="accent3" accent4="accent4" accent5="accent5" accent6="accent6" hlink="hlink" folHlink="folHlink"/>
  <p:sldLayoutIdLst>
    <p:sldLayoutId id="2147483841" r:id="rId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hyperlink" Target="https://lastminuteengineers.com/mq2-gas-senser-arduino-tutorial/" TargetMode="External"/><Relationship Id="rId2" Type="http://schemas.openxmlformats.org/officeDocument/2006/relationships/hyperlink" Target="https://www.arduino.cc/" TargetMode="External"/><Relationship Id="rId1" Type="http://schemas.openxmlformats.org/officeDocument/2006/relationships/slideLayout" Target="../slideLayouts/slideLayout1.xml"/><Relationship Id="rId5" Type="http://schemas.openxmlformats.org/officeDocument/2006/relationships/hyperlink" Target="https://www.google.com/search?q=arduino+uno&amp;rlz=1C1GCEA_enBA898BA898&amp;sxsrf=ALeKk03llnT8MQ4q2Ev3_nWa9KH6q5bFfQ:1590593795846&amp;source=lnms&amp;tbm=isch&amp;sa=X&amp;ved=2ahUKEwiHs7vRr9TpAhXMXJoKHcKeABcQ_AUoAXoECA0QAw&amp;biw=1366&amp;bih=663#imgrc=C-AsBlWWG71ozM" TargetMode="External"/><Relationship Id="rId4" Type="http://schemas.openxmlformats.org/officeDocument/2006/relationships/hyperlink" Target="https://wiki.seeedstudio.com/Grove-Gas_Sensor-MQ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4369A5E-5ABC-479F-A0FE-33BA6AF3EC85}"/>
              </a:ext>
            </a:extLst>
          </p:cNvPr>
          <p:cNvSpPr>
            <a:spLocks noGrp="1"/>
          </p:cNvSpPr>
          <p:nvPr>
            <p:ph type="ctrTitle"/>
          </p:nvPr>
        </p:nvSpPr>
        <p:spPr>
          <a:xfrm>
            <a:off x="609906" y="702156"/>
            <a:ext cx="3568661"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SMOKE &amp; GAS DETECTOR</a:t>
            </a:r>
          </a:p>
        </p:txBody>
      </p:sp>
      <p:sp>
        <p:nvSpPr>
          <p:cNvPr id="35" name="Rectangle 34">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6D8EEDC3-2AFD-4118-B900-5D00B8BA68B6}"/>
              </a:ext>
            </a:extLst>
          </p:cNvPr>
          <p:cNvSpPr>
            <a:spLocks noGrp="1"/>
          </p:cNvSpPr>
          <p:nvPr>
            <p:ph type="subTitle" idx="1"/>
          </p:nvPr>
        </p:nvSpPr>
        <p:spPr>
          <a:xfrm>
            <a:off x="609906" y="2340864"/>
            <a:ext cx="3568661" cy="3634486"/>
          </a:xfrm>
        </p:spPr>
        <p:txBody>
          <a:bodyPr vert="horz" lIns="91440" tIns="45720" rIns="91440" bIns="45720" rtlCol="0" anchor="ctr">
            <a:normAutofit/>
          </a:bodyPr>
          <a:lstStyle/>
          <a:p>
            <a:pPr>
              <a:buFont typeface="Wingdings 2" panose="05020102010507070707" pitchFamily="18" charset="2"/>
              <a:buChar char=""/>
            </a:pPr>
            <a:r>
              <a:rPr lang="en-US" dirty="0">
                <a:solidFill>
                  <a:schemeClr val="tx1">
                    <a:lumMod val="75000"/>
                    <a:lumOff val="25000"/>
                  </a:schemeClr>
                </a:solidFill>
              </a:rPr>
              <a:t>Emin Ždralović</a:t>
            </a:r>
          </a:p>
          <a:p>
            <a:pPr>
              <a:buFont typeface="Wingdings 2" panose="05020102010507070707" pitchFamily="18" charset="2"/>
              <a:buChar char=""/>
            </a:pPr>
            <a:r>
              <a:rPr lang="en-US" dirty="0">
                <a:solidFill>
                  <a:schemeClr val="tx1">
                    <a:lumMod val="75000"/>
                    <a:lumOff val="25000"/>
                  </a:schemeClr>
                </a:solidFill>
              </a:rPr>
              <a:t>Tarik Talić</a:t>
            </a:r>
          </a:p>
          <a:p>
            <a:pPr>
              <a:buFont typeface="Wingdings 2" panose="05020102010507070707" pitchFamily="18" charset="2"/>
              <a:buChar char=""/>
            </a:pPr>
            <a:r>
              <a:rPr lang="en-US" dirty="0">
                <a:solidFill>
                  <a:schemeClr val="tx1">
                    <a:lumMod val="75000"/>
                    <a:lumOff val="25000"/>
                  </a:schemeClr>
                </a:solidFill>
              </a:rPr>
              <a:t>Almina Raščić</a:t>
            </a:r>
          </a:p>
          <a:p>
            <a:pPr>
              <a:buFont typeface="Wingdings 2" panose="05020102010507070707" pitchFamily="18" charset="2"/>
              <a:buChar char=""/>
            </a:pPr>
            <a:r>
              <a:rPr lang="en-US" dirty="0">
                <a:solidFill>
                  <a:schemeClr val="tx1">
                    <a:lumMod val="75000"/>
                    <a:lumOff val="25000"/>
                  </a:schemeClr>
                </a:solidFill>
              </a:rPr>
              <a:t>Kenan kaknjo</a:t>
            </a:r>
          </a:p>
          <a:p>
            <a:pPr>
              <a:buFont typeface="Wingdings 2" panose="05020102010507070707" pitchFamily="18" charset="2"/>
              <a:buChar char=""/>
            </a:pPr>
            <a:r>
              <a:rPr lang="en-US" dirty="0">
                <a:solidFill>
                  <a:schemeClr val="tx1">
                    <a:lumMod val="75000"/>
                    <a:lumOff val="25000"/>
                  </a:schemeClr>
                </a:solidFill>
              </a:rPr>
              <a:t>Mirza Muj0vić</a:t>
            </a:r>
          </a:p>
        </p:txBody>
      </p:sp>
      <p:pic>
        <p:nvPicPr>
          <p:cNvPr id="12" name="Picture 3">
            <a:extLst>
              <a:ext uri="{FF2B5EF4-FFF2-40B4-BE49-F238E27FC236}">
                <a16:creationId xmlns:a16="http://schemas.microsoft.com/office/drawing/2014/main" id="{6023AAB5-FE6B-40F2-B62A-0DA6540F202E}"/>
              </a:ext>
            </a:extLst>
          </p:cNvPr>
          <p:cNvPicPr>
            <a:picLocks noChangeAspect="1"/>
          </p:cNvPicPr>
          <p:nvPr/>
        </p:nvPicPr>
        <p:blipFill rotWithShape="1">
          <a:blip r:embed="rId2"/>
          <a:srcRect l="5724" r="17338" b="1"/>
          <a:stretch/>
        </p:blipFill>
        <p:spPr>
          <a:xfrm>
            <a:off x="4654295" y="10"/>
            <a:ext cx="7537705" cy="6857990"/>
          </a:xfrm>
          <a:prstGeom prst="rect">
            <a:avLst/>
          </a:prstGeom>
        </p:spPr>
      </p:pic>
    </p:spTree>
    <p:extLst>
      <p:ext uri="{BB962C8B-B14F-4D97-AF65-F5344CB8AC3E}">
        <p14:creationId xmlns:p14="http://schemas.microsoft.com/office/powerpoint/2010/main" val="3728326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4" name="Rectangle 13">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8A5945C-FCCE-405F-902F-E2CD92569125}"/>
              </a:ext>
            </a:extLst>
          </p:cNvPr>
          <p:cNvSpPr>
            <a:spLocks noGrp="1"/>
          </p:cNvSpPr>
          <p:nvPr>
            <p:ph type="ctrTitle"/>
          </p:nvPr>
        </p:nvSpPr>
        <p:spPr>
          <a:xfrm>
            <a:off x="771148" y="1037967"/>
            <a:ext cx="3054091" cy="4709131"/>
          </a:xfrm>
        </p:spPr>
        <p:txBody>
          <a:bodyPr vert="horz" lIns="91440" tIns="45720" rIns="91440" bIns="45720" rtlCol="0" anchor="ctr">
            <a:normAutofit/>
          </a:bodyPr>
          <a:lstStyle/>
          <a:p>
            <a:r>
              <a:rPr lang="en-US" sz="2800" b="0" kern="1200" cap="all">
                <a:solidFill>
                  <a:srgbClr val="FFFEFF"/>
                </a:solidFill>
                <a:latin typeface="+mj-lt"/>
                <a:ea typeface="+mj-ea"/>
                <a:cs typeface="+mj-cs"/>
              </a:rPr>
              <a:t>Introduction</a:t>
            </a:r>
          </a:p>
        </p:txBody>
      </p:sp>
      <p:sp>
        <p:nvSpPr>
          <p:cNvPr id="3" name="Subtitle 2">
            <a:extLst>
              <a:ext uri="{FF2B5EF4-FFF2-40B4-BE49-F238E27FC236}">
                <a16:creationId xmlns:a16="http://schemas.microsoft.com/office/drawing/2014/main" id="{AA339F30-19D8-4DBB-85A3-E1A60482D26A}"/>
              </a:ext>
            </a:extLst>
          </p:cNvPr>
          <p:cNvSpPr>
            <a:spLocks noGrp="1"/>
          </p:cNvSpPr>
          <p:nvPr>
            <p:ph type="subTitle" idx="1"/>
          </p:nvPr>
        </p:nvSpPr>
        <p:spPr>
          <a:xfrm>
            <a:off x="4534935" y="1037968"/>
            <a:ext cx="6725899" cy="4820832"/>
          </a:xfrm>
        </p:spPr>
        <p:txBody>
          <a:bodyPr vert="horz" lIns="91440" tIns="45720" rIns="91440" bIns="45720" rtlCol="0" anchor="ctr">
            <a:normAutofit/>
          </a:bodyPr>
          <a:lstStyle/>
          <a:p>
            <a:pPr>
              <a:buFont typeface="Wingdings 2" panose="05020102010507070707" pitchFamily="18" charset="2"/>
              <a:buChar char=""/>
            </a:pPr>
            <a:endParaRPr lang="en-US">
              <a:solidFill>
                <a:schemeClr val="tx1">
                  <a:lumMod val="75000"/>
                  <a:lumOff val="25000"/>
                </a:schemeClr>
              </a:solidFill>
            </a:endParaRPr>
          </a:p>
          <a:p>
            <a:pPr>
              <a:buFont typeface="Wingdings 2" panose="05020102010507070707" pitchFamily="18" charset="2"/>
              <a:buChar char=""/>
            </a:pPr>
            <a:endParaRPr lang="en-US">
              <a:solidFill>
                <a:schemeClr val="tx1">
                  <a:lumMod val="75000"/>
                  <a:lumOff val="25000"/>
                </a:schemeClr>
              </a:solidFill>
            </a:endParaRPr>
          </a:p>
          <a:p>
            <a:pPr>
              <a:buFont typeface="Wingdings 2" panose="05020102010507070707" pitchFamily="18" charset="2"/>
              <a:buChar char=""/>
            </a:pPr>
            <a:r>
              <a:rPr lang="en-US">
                <a:solidFill>
                  <a:schemeClr val="tx1">
                    <a:lumMod val="75000"/>
                    <a:lumOff val="25000"/>
                  </a:schemeClr>
                </a:solidFill>
              </a:rPr>
              <a:t>For our project we decided to make something easy, simple yet widely used. </a:t>
            </a:r>
          </a:p>
          <a:p>
            <a:pPr>
              <a:buFont typeface="Wingdings 2" panose="05020102010507070707" pitchFamily="18" charset="2"/>
              <a:buChar char=""/>
            </a:pPr>
            <a:r>
              <a:rPr lang="en-US">
                <a:solidFill>
                  <a:schemeClr val="tx1">
                    <a:lumMod val="75000"/>
                    <a:lumOff val="25000"/>
                  </a:schemeClr>
                </a:solidFill>
              </a:rPr>
              <a:t>IN A Time where gas is everywhere around us, we need to have some kind of protection agains it.</a:t>
            </a:r>
          </a:p>
          <a:p>
            <a:pPr>
              <a:buFont typeface="Wingdings 2" panose="05020102010507070707" pitchFamily="18" charset="2"/>
              <a:buChar char=""/>
            </a:pPr>
            <a:r>
              <a:rPr lang="en-US">
                <a:solidFill>
                  <a:schemeClr val="tx1">
                    <a:lumMod val="75000"/>
                    <a:lumOff val="25000"/>
                  </a:schemeClr>
                </a:solidFill>
              </a:rPr>
              <a:t>Our project is the next step into achieving that and gaining protection.</a:t>
            </a:r>
          </a:p>
          <a:p>
            <a:pPr>
              <a:buFont typeface="Wingdings 2" panose="05020102010507070707" pitchFamily="18" charset="2"/>
              <a:buChar char=""/>
            </a:pPr>
            <a:r>
              <a:rPr lang="en-US">
                <a:solidFill>
                  <a:schemeClr val="tx1">
                    <a:lumMod val="75000"/>
                    <a:lumOff val="25000"/>
                  </a:schemeClr>
                </a:solidFill>
              </a:rPr>
              <a:t>It is fairly easy to understand how it works, and once it’s set up, it does all the work.</a:t>
            </a:r>
          </a:p>
          <a:p>
            <a:pPr>
              <a:buFont typeface="Wingdings 2" panose="05020102010507070707" pitchFamily="18" charset="2"/>
              <a:buChar char=""/>
            </a:pPr>
            <a:endParaRPr lang="en-US">
              <a:solidFill>
                <a:schemeClr val="tx1">
                  <a:lumMod val="75000"/>
                  <a:lumOff val="25000"/>
                </a:schemeClr>
              </a:solidFill>
            </a:endParaRPr>
          </a:p>
        </p:txBody>
      </p:sp>
    </p:spTree>
    <p:extLst>
      <p:ext uri="{BB962C8B-B14F-4D97-AF65-F5344CB8AC3E}">
        <p14:creationId xmlns:p14="http://schemas.microsoft.com/office/powerpoint/2010/main" val="2412968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F71440D-F91F-4D03-BF1F-B02D5B54BB44}"/>
              </a:ext>
            </a:extLst>
          </p:cNvPr>
          <p:cNvSpPr>
            <a:spLocks noGrp="1"/>
          </p:cNvSpPr>
          <p:nvPr>
            <p:ph type="ctrTitle"/>
          </p:nvPr>
        </p:nvSpPr>
        <p:spPr>
          <a:xfrm>
            <a:off x="609906" y="702155"/>
            <a:ext cx="3568661" cy="1269713"/>
          </a:xfrm>
        </p:spPr>
        <p:txBody>
          <a:bodyPr vert="horz" lIns="91440" tIns="45720" rIns="91440" bIns="45720" rtlCol="0" anchor="b">
            <a:normAutofit/>
          </a:bodyPr>
          <a:lstStyle/>
          <a:p>
            <a:r>
              <a:rPr lang="en-US" sz="2800"/>
              <a:t>For this project we used:</a:t>
            </a:r>
          </a:p>
        </p:txBody>
      </p:sp>
      <p:sp>
        <p:nvSpPr>
          <p:cNvPr id="18" name="Rectangle 17">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3C873B0B-EA04-4F0F-82E3-691AE051BE46}"/>
              </a:ext>
            </a:extLst>
          </p:cNvPr>
          <p:cNvSpPr>
            <a:spLocks noGrp="1"/>
          </p:cNvSpPr>
          <p:nvPr>
            <p:ph type="subTitle" idx="1"/>
          </p:nvPr>
        </p:nvSpPr>
        <p:spPr>
          <a:xfrm>
            <a:off x="609906" y="2340864"/>
            <a:ext cx="3568661" cy="3634486"/>
          </a:xfrm>
        </p:spPr>
        <p:txBody>
          <a:bodyPr vert="horz" lIns="91440" tIns="45720" rIns="91440" bIns="45720" rtlCol="0" anchor="ctr">
            <a:normAutofit/>
          </a:bodyPr>
          <a:lstStyle/>
          <a:p>
            <a:pPr marL="457200" indent="-457200">
              <a:buFont typeface="Wingdings 2" panose="05020102010507070707" pitchFamily="18" charset="2"/>
              <a:buChar char=""/>
            </a:pPr>
            <a:r>
              <a:rPr lang="en-US">
                <a:solidFill>
                  <a:schemeClr val="tx1">
                    <a:lumMod val="75000"/>
                    <a:lumOff val="25000"/>
                  </a:schemeClr>
                </a:solidFill>
              </a:rPr>
              <a:t>Vero board</a:t>
            </a:r>
          </a:p>
          <a:p>
            <a:pPr marL="457200" indent="-457200">
              <a:buFont typeface="Wingdings 2" panose="05020102010507070707" pitchFamily="18" charset="2"/>
              <a:buChar char=""/>
            </a:pPr>
            <a:r>
              <a:rPr lang="en-US">
                <a:solidFill>
                  <a:schemeClr val="tx1">
                    <a:lumMod val="75000"/>
                    <a:lumOff val="25000"/>
                  </a:schemeClr>
                </a:solidFill>
              </a:rPr>
              <a:t>Arduino nano/Arduino uno</a:t>
            </a:r>
          </a:p>
          <a:p>
            <a:pPr marL="457200" indent="-457200">
              <a:buFont typeface="Wingdings 2" panose="05020102010507070707" pitchFamily="18" charset="2"/>
              <a:buChar char=""/>
            </a:pPr>
            <a:r>
              <a:rPr lang="en-US">
                <a:solidFill>
                  <a:schemeClr val="tx1">
                    <a:lumMod val="75000"/>
                    <a:lumOff val="25000"/>
                  </a:schemeClr>
                </a:solidFill>
              </a:rPr>
              <a:t>MQ-135 sensor (gas sensor)</a:t>
            </a:r>
          </a:p>
          <a:p>
            <a:pPr marL="457200" indent="-457200">
              <a:buFont typeface="Wingdings 2" panose="05020102010507070707" pitchFamily="18" charset="2"/>
              <a:buChar char=""/>
            </a:pPr>
            <a:r>
              <a:rPr lang="en-US">
                <a:solidFill>
                  <a:schemeClr val="tx1">
                    <a:lumMod val="75000"/>
                    <a:lumOff val="25000"/>
                  </a:schemeClr>
                </a:solidFill>
              </a:rPr>
              <a:t>LED lights</a:t>
            </a:r>
          </a:p>
          <a:p>
            <a:pPr marL="457200" indent="-457200">
              <a:buFont typeface="Wingdings 2" panose="05020102010507070707" pitchFamily="18" charset="2"/>
              <a:buChar char=""/>
            </a:pPr>
            <a:r>
              <a:rPr lang="en-US">
                <a:solidFill>
                  <a:schemeClr val="tx1">
                    <a:lumMod val="75000"/>
                    <a:lumOff val="25000"/>
                  </a:schemeClr>
                </a:solidFill>
              </a:rPr>
              <a:t>Connectors</a:t>
            </a:r>
          </a:p>
          <a:p>
            <a:pPr marL="457200" indent="-457200">
              <a:buFont typeface="Wingdings 2" panose="05020102010507070707" pitchFamily="18" charset="2"/>
              <a:buChar char=""/>
            </a:pPr>
            <a:r>
              <a:rPr lang="en-US">
                <a:solidFill>
                  <a:schemeClr val="tx1">
                    <a:lumMod val="75000"/>
                    <a:lumOff val="25000"/>
                  </a:schemeClr>
                </a:solidFill>
              </a:rPr>
              <a:t>Buzzer (speaker, connects directly to Arduino)</a:t>
            </a:r>
          </a:p>
          <a:p>
            <a:pPr marL="457200" indent="-457200">
              <a:buFont typeface="Wingdings 2" panose="05020102010507070707" pitchFamily="18" charset="2"/>
              <a:buChar char=""/>
            </a:pPr>
            <a:endParaRPr lang="en-US">
              <a:solidFill>
                <a:schemeClr val="tx1">
                  <a:lumMod val="75000"/>
                  <a:lumOff val="25000"/>
                </a:schemeClr>
              </a:solidFill>
            </a:endParaRPr>
          </a:p>
        </p:txBody>
      </p:sp>
      <p:pic>
        <p:nvPicPr>
          <p:cNvPr id="5" name="Picture 4" descr="A picture containing table, group&#10;&#10;Description automatically generated">
            <a:extLst>
              <a:ext uri="{FF2B5EF4-FFF2-40B4-BE49-F238E27FC236}">
                <a16:creationId xmlns:a16="http://schemas.microsoft.com/office/drawing/2014/main" id="{4154DE76-4ABE-4E0F-B137-0C433924F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116113"/>
            <a:ext cx="6735272" cy="4445279"/>
          </a:xfrm>
          <a:prstGeom prst="rect">
            <a:avLst/>
          </a:prstGeom>
        </p:spPr>
      </p:pic>
    </p:spTree>
    <p:extLst>
      <p:ext uri="{BB962C8B-B14F-4D97-AF65-F5344CB8AC3E}">
        <p14:creationId xmlns:p14="http://schemas.microsoft.com/office/powerpoint/2010/main" val="296289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4" name="Rectangle 13">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121704D-E1EB-4545-96C1-A9D6F00EA0EB}"/>
              </a:ext>
            </a:extLst>
          </p:cNvPr>
          <p:cNvSpPr>
            <a:spLocks noGrp="1"/>
          </p:cNvSpPr>
          <p:nvPr>
            <p:ph type="ctrTitle"/>
          </p:nvPr>
        </p:nvSpPr>
        <p:spPr>
          <a:xfrm>
            <a:off x="771148" y="1037967"/>
            <a:ext cx="3054091" cy="4709131"/>
          </a:xfrm>
        </p:spPr>
        <p:txBody>
          <a:bodyPr vert="horz" lIns="91440" tIns="45720" rIns="91440" bIns="45720" rtlCol="0" anchor="ctr">
            <a:normAutofit/>
          </a:bodyPr>
          <a:lstStyle/>
          <a:p>
            <a:r>
              <a:rPr lang="en-US" sz="2800" b="0" kern="1200" cap="all">
                <a:solidFill>
                  <a:srgbClr val="FFFEFF"/>
                </a:solidFill>
                <a:latin typeface="+mj-lt"/>
                <a:ea typeface="+mj-ea"/>
                <a:cs typeface="+mj-cs"/>
              </a:rPr>
              <a:t>This type of project is done in phases:</a:t>
            </a:r>
          </a:p>
        </p:txBody>
      </p:sp>
      <p:sp>
        <p:nvSpPr>
          <p:cNvPr id="3" name="Subtitle 2">
            <a:extLst>
              <a:ext uri="{FF2B5EF4-FFF2-40B4-BE49-F238E27FC236}">
                <a16:creationId xmlns:a16="http://schemas.microsoft.com/office/drawing/2014/main" id="{B3AA8642-08BF-4C03-939A-ED77A9A6C8CE}"/>
              </a:ext>
            </a:extLst>
          </p:cNvPr>
          <p:cNvSpPr>
            <a:spLocks noGrp="1"/>
          </p:cNvSpPr>
          <p:nvPr>
            <p:ph type="subTitle" idx="1"/>
          </p:nvPr>
        </p:nvSpPr>
        <p:spPr>
          <a:xfrm>
            <a:off x="4534935" y="1037968"/>
            <a:ext cx="6725899" cy="4820832"/>
          </a:xfrm>
        </p:spPr>
        <p:txBody>
          <a:bodyPr vert="horz" lIns="91440" tIns="45720" rIns="91440" bIns="45720" rtlCol="0" anchor="ctr">
            <a:normAutofit/>
          </a:bodyPr>
          <a:lstStyle/>
          <a:p>
            <a:pPr marL="342900" indent="-342900">
              <a:buFont typeface="Wingdings 2" panose="05020102010507070707" pitchFamily="18" charset="2"/>
              <a:buChar char=""/>
            </a:pPr>
            <a:r>
              <a:rPr lang="en-US" dirty="0">
                <a:solidFill>
                  <a:schemeClr val="tx1">
                    <a:lumMod val="75000"/>
                    <a:lumOff val="25000"/>
                  </a:schemeClr>
                </a:solidFill>
              </a:rPr>
              <a:t>Designing the project</a:t>
            </a:r>
          </a:p>
          <a:p>
            <a:pPr marL="342900" indent="-342900">
              <a:buFont typeface="Wingdings 2" panose="05020102010507070707" pitchFamily="18" charset="2"/>
              <a:buChar char=""/>
            </a:pPr>
            <a:r>
              <a:rPr lang="en-US" dirty="0">
                <a:solidFill>
                  <a:schemeClr val="tx1">
                    <a:lumMod val="75000"/>
                    <a:lumOff val="25000"/>
                  </a:schemeClr>
                </a:solidFill>
              </a:rPr>
              <a:t>Development of </a:t>
            </a:r>
            <a:r>
              <a:rPr lang="en-US" dirty="0" err="1">
                <a:solidFill>
                  <a:schemeClr val="tx1">
                    <a:lumMod val="75000"/>
                    <a:lumOff val="25000"/>
                  </a:schemeClr>
                </a:solidFill>
              </a:rPr>
              <a:t>electircal</a:t>
            </a:r>
            <a:r>
              <a:rPr lang="en-US" dirty="0">
                <a:solidFill>
                  <a:schemeClr val="tx1">
                    <a:lumMod val="75000"/>
                    <a:lumOff val="25000"/>
                  </a:schemeClr>
                </a:solidFill>
              </a:rPr>
              <a:t> schematics</a:t>
            </a:r>
          </a:p>
          <a:p>
            <a:pPr marL="342900" indent="-342900">
              <a:buFont typeface="Wingdings 2" panose="05020102010507070707" pitchFamily="18" charset="2"/>
              <a:buChar char=""/>
            </a:pPr>
            <a:r>
              <a:rPr lang="en-US" dirty="0">
                <a:solidFill>
                  <a:schemeClr val="tx1">
                    <a:lumMod val="75000"/>
                    <a:lumOff val="25000"/>
                  </a:schemeClr>
                </a:solidFill>
              </a:rPr>
              <a:t>Connecting components with the </a:t>
            </a:r>
            <a:r>
              <a:rPr lang="en-US" dirty="0" err="1">
                <a:solidFill>
                  <a:schemeClr val="tx1">
                    <a:lumMod val="75000"/>
                    <a:lumOff val="25000"/>
                  </a:schemeClr>
                </a:solidFill>
              </a:rPr>
              <a:t>arduino</a:t>
            </a:r>
            <a:r>
              <a:rPr lang="en-US" dirty="0">
                <a:solidFill>
                  <a:schemeClr val="tx1">
                    <a:lumMod val="75000"/>
                    <a:lumOff val="25000"/>
                  </a:schemeClr>
                </a:solidFill>
              </a:rPr>
              <a:t> boar</a:t>
            </a:r>
            <a:r>
              <a:rPr lang="hr-HR" dirty="0">
                <a:solidFill>
                  <a:schemeClr val="tx1">
                    <a:lumMod val="75000"/>
                    <a:lumOff val="25000"/>
                  </a:schemeClr>
                </a:solidFill>
              </a:rPr>
              <a:t>d</a:t>
            </a:r>
            <a:endParaRPr lang="en-US" dirty="0">
              <a:solidFill>
                <a:schemeClr val="tx1">
                  <a:lumMod val="75000"/>
                  <a:lumOff val="25000"/>
                </a:schemeClr>
              </a:solidFill>
            </a:endParaRPr>
          </a:p>
          <a:p>
            <a:pPr marL="342900" indent="-342900">
              <a:buFont typeface="Wingdings 2" panose="05020102010507070707" pitchFamily="18" charset="2"/>
              <a:buChar char=""/>
            </a:pPr>
            <a:r>
              <a:rPr lang="en-US" dirty="0">
                <a:solidFill>
                  <a:schemeClr val="tx1">
                    <a:lumMod val="75000"/>
                    <a:lumOff val="25000"/>
                  </a:schemeClr>
                </a:solidFill>
              </a:rPr>
              <a:t>programming the microcontroller</a:t>
            </a:r>
          </a:p>
          <a:p>
            <a:pPr marL="342900" indent="-342900">
              <a:buFont typeface="Wingdings 2" panose="05020102010507070707" pitchFamily="18" charset="2"/>
              <a:buChar char=""/>
            </a:pPr>
            <a:r>
              <a:rPr lang="en-US" dirty="0">
                <a:solidFill>
                  <a:schemeClr val="tx1">
                    <a:lumMod val="75000"/>
                    <a:lumOff val="25000"/>
                  </a:schemeClr>
                </a:solidFill>
              </a:rPr>
              <a:t>Testing</a:t>
            </a:r>
          </a:p>
          <a:p>
            <a:pPr marL="342900" indent="-342900">
              <a:buFont typeface="Wingdings 2" panose="05020102010507070707" pitchFamily="18"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184992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C12ABEA-95C6-40C0-8D04-65724F0BFEEC}"/>
              </a:ext>
            </a:extLst>
          </p:cNvPr>
          <p:cNvSpPr>
            <a:spLocks noGrp="1"/>
          </p:cNvSpPr>
          <p:nvPr>
            <p:ph type="ctrTitle"/>
          </p:nvPr>
        </p:nvSpPr>
        <p:spPr>
          <a:xfrm>
            <a:off x="8109235" y="863695"/>
            <a:ext cx="3511233" cy="3779995"/>
          </a:xfrm>
        </p:spPr>
        <p:txBody>
          <a:bodyPr anchor="ctr">
            <a:normAutofit/>
          </a:bodyPr>
          <a:lstStyle/>
          <a:p>
            <a:r>
              <a:rPr lang="hr-HR">
                <a:solidFill>
                  <a:schemeClr val="tx1"/>
                </a:solidFill>
              </a:rPr>
              <a:t>How it works?</a:t>
            </a:r>
          </a:p>
        </p:txBody>
      </p:sp>
      <p:sp>
        <p:nvSpPr>
          <p:cNvPr id="3" name="Subtitle 2">
            <a:extLst>
              <a:ext uri="{FF2B5EF4-FFF2-40B4-BE49-F238E27FC236}">
                <a16:creationId xmlns:a16="http://schemas.microsoft.com/office/drawing/2014/main" id="{01811A25-4FCF-4559-9AE4-02ECB8D0DFCA}"/>
              </a:ext>
            </a:extLst>
          </p:cNvPr>
          <p:cNvSpPr>
            <a:spLocks noGrp="1"/>
          </p:cNvSpPr>
          <p:nvPr>
            <p:ph type="subTitle" idx="1"/>
          </p:nvPr>
        </p:nvSpPr>
        <p:spPr>
          <a:xfrm>
            <a:off x="8109236" y="3664633"/>
            <a:ext cx="3511233" cy="2222201"/>
          </a:xfrm>
        </p:spPr>
        <p:txBody>
          <a:bodyPr anchor="t">
            <a:normAutofit/>
          </a:bodyPr>
          <a:lstStyle/>
          <a:p>
            <a:pPr>
              <a:lnSpc>
                <a:spcPct val="100000"/>
              </a:lnSpc>
            </a:pPr>
            <a:r>
              <a:rPr lang="hr-HR" sz="1400" dirty="0"/>
              <a:t>As we mentioned before, main component of our project is arduino board. We programmed it and then connected all of the components so that is functionable. All the programming was done in arduino software so it made it easy to upload on arduino board.</a:t>
            </a:r>
          </a:p>
        </p:txBody>
      </p:sp>
      <p:sp>
        <p:nvSpPr>
          <p:cNvPr id="28" name="Rectangle 27">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1" name="Graphic 20" descr="Advertising">
            <a:extLst>
              <a:ext uri="{FF2B5EF4-FFF2-40B4-BE49-F238E27FC236}">
                <a16:creationId xmlns:a16="http://schemas.microsoft.com/office/drawing/2014/main" id="{063BBCCF-73EA-4567-8BB0-840E2267F9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9157" y="647808"/>
            <a:ext cx="5581779" cy="5581779"/>
          </a:xfrm>
          <a:prstGeom prst="rect">
            <a:avLst/>
          </a:prstGeom>
        </p:spPr>
      </p:pic>
      <p:pic>
        <p:nvPicPr>
          <p:cNvPr id="5" name="Picture 4" descr="A circuit board&#10;&#10;Description automatically generated">
            <a:extLst>
              <a:ext uri="{FF2B5EF4-FFF2-40B4-BE49-F238E27FC236}">
                <a16:creationId xmlns:a16="http://schemas.microsoft.com/office/drawing/2014/main" id="{625E6AA4-96B8-4217-A869-EED703933A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0285" y="1659988"/>
            <a:ext cx="4123739" cy="2264898"/>
          </a:xfrm>
          <a:prstGeom prst="rect">
            <a:avLst/>
          </a:prstGeom>
        </p:spPr>
      </p:pic>
    </p:spTree>
    <p:extLst>
      <p:ext uri="{BB962C8B-B14F-4D97-AF65-F5344CB8AC3E}">
        <p14:creationId xmlns:p14="http://schemas.microsoft.com/office/powerpoint/2010/main" val="89829966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4" name="Rectangle 13">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6F8A752-4DBA-433F-B685-95A6C7FCF401}"/>
              </a:ext>
            </a:extLst>
          </p:cNvPr>
          <p:cNvSpPr>
            <a:spLocks noGrp="1"/>
          </p:cNvSpPr>
          <p:nvPr>
            <p:ph type="ctrTitle"/>
          </p:nvPr>
        </p:nvSpPr>
        <p:spPr>
          <a:xfrm>
            <a:off x="771148" y="1037967"/>
            <a:ext cx="3054091" cy="4709131"/>
          </a:xfrm>
        </p:spPr>
        <p:txBody>
          <a:bodyPr vert="horz" lIns="91440" tIns="45720" rIns="91440" bIns="45720" rtlCol="0" anchor="ctr">
            <a:normAutofit/>
          </a:bodyPr>
          <a:lstStyle/>
          <a:p>
            <a:r>
              <a:rPr lang="en-US" sz="2800" b="0" kern="1200" cap="all">
                <a:solidFill>
                  <a:srgbClr val="FFFEFF"/>
                </a:solidFill>
                <a:latin typeface="+mj-lt"/>
                <a:ea typeface="+mj-ea"/>
                <a:cs typeface="+mj-cs"/>
              </a:rPr>
              <a:t>references</a:t>
            </a:r>
          </a:p>
        </p:txBody>
      </p:sp>
      <p:sp>
        <p:nvSpPr>
          <p:cNvPr id="3" name="Subtitle 2">
            <a:extLst>
              <a:ext uri="{FF2B5EF4-FFF2-40B4-BE49-F238E27FC236}">
                <a16:creationId xmlns:a16="http://schemas.microsoft.com/office/drawing/2014/main" id="{0B782487-6E10-4F94-B3E2-8A3B3E4A916F}"/>
              </a:ext>
            </a:extLst>
          </p:cNvPr>
          <p:cNvSpPr>
            <a:spLocks noGrp="1"/>
          </p:cNvSpPr>
          <p:nvPr>
            <p:ph type="subTitle" idx="1"/>
          </p:nvPr>
        </p:nvSpPr>
        <p:spPr>
          <a:xfrm>
            <a:off x="4534935" y="1037968"/>
            <a:ext cx="6725899" cy="4820832"/>
          </a:xfrm>
        </p:spPr>
        <p:txBody>
          <a:bodyPr vert="horz" lIns="91440" tIns="45720" rIns="91440" bIns="45720" rtlCol="0" anchor="ctr">
            <a:normAutofit/>
          </a:bodyPr>
          <a:lstStyle/>
          <a:p>
            <a:pPr>
              <a:buFont typeface="Wingdings 2" panose="05020102010507070707" pitchFamily="18" charset="2"/>
              <a:buChar char=""/>
            </a:pPr>
            <a:r>
              <a:rPr lang="en-US" dirty="0">
                <a:solidFill>
                  <a:schemeClr val="tx1">
                    <a:lumMod val="75000"/>
                    <a:lumOff val="25000"/>
                  </a:schemeClr>
                </a:solidFill>
              </a:rPr>
              <a:t>Arduino details: </a:t>
            </a:r>
            <a:r>
              <a:rPr lang="en-US" dirty="0">
                <a:solidFill>
                  <a:schemeClr val="tx1">
                    <a:lumMod val="75000"/>
                    <a:lumOff val="25000"/>
                  </a:schemeClr>
                </a:solidFill>
                <a:hlinkClick r:id="rId2"/>
              </a:rPr>
              <a:t>https://www.arduino.cc/</a:t>
            </a:r>
            <a:endParaRPr lang="en-US" dirty="0">
              <a:solidFill>
                <a:schemeClr val="tx1">
                  <a:lumMod val="75000"/>
                  <a:lumOff val="25000"/>
                </a:schemeClr>
              </a:solidFill>
            </a:endParaRPr>
          </a:p>
          <a:p>
            <a:pPr>
              <a:buFont typeface="Wingdings 2" panose="05020102010507070707" pitchFamily="18" charset="2"/>
              <a:buChar char=""/>
            </a:pPr>
            <a:r>
              <a:rPr lang="en-US" dirty="0">
                <a:solidFill>
                  <a:schemeClr val="tx1">
                    <a:lumMod val="75000"/>
                    <a:lumOff val="25000"/>
                  </a:schemeClr>
                </a:solidFill>
              </a:rPr>
              <a:t>Gas sensor details 1: </a:t>
            </a:r>
            <a:r>
              <a:rPr lang="en-US" dirty="0">
                <a:solidFill>
                  <a:schemeClr val="tx1">
                    <a:lumMod val="75000"/>
                    <a:lumOff val="25000"/>
                  </a:schemeClr>
                </a:solidFill>
                <a:hlinkClick r:id="rId3"/>
              </a:rPr>
              <a:t>https://lastminuteengineers.com/mq2-gas-senser-arduino-tutorial/</a:t>
            </a:r>
            <a:endParaRPr lang="en-US" dirty="0">
              <a:solidFill>
                <a:schemeClr val="tx1">
                  <a:lumMod val="75000"/>
                  <a:lumOff val="25000"/>
                </a:schemeClr>
              </a:solidFill>
            </a:endParaRPr>
          </a:p>
          <a:p>
            <a:pPr>
              <a:buFont typeface="Wingdings 2" panose="05020102010507070707" pitchFamily="18" charset="2"/>
              <a:buChar char=""/>
            </a:pPr>
            <a:r>
              <a:rPr lang="en-US" dirty="0">
                <a:solidFill>
                  <a:schemeClr val="tx1">
                    <a:lumMod val="75000"/>
                    <a:lumOff val="25000"/>
                  </a:schemeClr>
                </a:solidFill>
              </a:rPr>
              <a:t>Gas sensor details 2: </a:t>
            </a:r>
            <a:r>
              <a:rPr lang="en-US" dirty="0">
                <a:solidFill>
                  <a:schemeClr val="tx1">
                    <a:lumMod val="75000"/>
                    <a:lumOff val="25000"/>
                  </a:schemeClr>
                </a:solidFill>
                <a:hlinkClick r:id="rId4"/>
              </a:rPr>
              <a:t>https://wiki.seeedstudio.com/Grove-Gas_Sensor-MQ2/</a:t>
            </a:r>
            <a:endParaRPr lang="hr-HR" dirty="0">
              <a:solidFill>
                <a:schemeClr val="tx1">
                  <a:lumMod val="75000"/>
                  <a:lumOff val="25000"/>
                </a:schemeClr>
              </a:solidFill>
            </a:endParaRPr>
          </a:p>
          <a:p>
            <a:pPr>
              <a:buFont typeface="Wingdings 2" panose="05020102010507070707" pitchFamily="18" charset="2"/>
              <a:buChar char=""/>
            </a:pPr>
            <a:r>
              <a:rPr lang="hr-HR" dirty="0">
                <a:solidFill>
                  <a:schemeClr val="tx1">
                    <a:lumMod val="75000"/>
                    <a:lumOff val="25000"/>
                  </a:schemeClr>
                </a:solidFill>
              </a:rPr>
              <a:t>Picture: </a:t>
            </a:r>
            <a:r>
              <a:rPr lang="hr-HR" dirty="0">
                <a:hlinkClick r:id="rId5"/>
              </a:rPr>
              <a:t>https://www.google.com/search?q=arduino+uno&amp;rlz=1C1GCEA_enBA898BA898&amp;sxsrf=ALeKk03llnT8MQ4q2Ev3_nWa9KH6q5bFfQ:1590593795846&amp;source=lnms&amp;tbm=isch&amp;sa=X&amp;ved=2ahUKEwiHs7vRr9TpAhXMXJoKHcKeABcQ_AUoAXoECA0QAw&amp;biw=1366&amp;bih=663#imgrc=C-AsBlWWG71ozM</a:t>
            </a:r>
            <a:endParaRPr lang="en-US" dirty="0">
              <a:solidFill>
                <a:schemeClr val="tx1">
                  <a:lumMod val="75000"/>
                  <a:lumOff val="25000"/>
                </a:schemeClr>
              </a:solidFill>
            </a:endParaRPr>
          </a:p>
          <a:p>
            <a:pPr>
              <a:buFont typeface="Wingdings 2" panose="05020102010507070707" pitchFamily="18" charset="2"/>
              <a:buChar char=""/>
            </a:pPr>
            <a:endParaRPr lang="en-US" dirty="0">
              <a:solidFill>
                <a:schemeClr val="tx1">
                  <a:lumMod val="75000"/>
                  <a:lumOff val="25000"/>
                </a:schemeClr>
              </a:solidFill>
            </a:endParaRPr>
          </a:p>
          <a:p>
            <a:pPr>
              <a:buFont typeface="Wingdings 2" panose="05020102010507070707" pitchFamily="18"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2553318630"/>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TotalTime>
  <Words>299</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Franklin Gothic Book</vt:lpstr>
      <vt:lpstr>Franklin Gothic Demi</vt:lpstr>
      <vt:lpstr>Wingdings 2</vt:lpstr>
      <vt:lpstr>DividendVTI</vt:lpstr>
      <vt:lpstr>SMOKE &amp; GAS DETECTOR</vt:lpstr>
      <vt:lpstr>Introduction</vt:lpstr>
      <vt:lpstr>For this project we used:</vt:lpstr>
      <vt:lpstr>This type of project is done in phases:</vt:lpstr>
      <vt:lpstr>How it works?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SMOKE &amp; GAS DETECTOR</dc:title>
  <dc:creator>Emin Zdralovic (ezdralovic@student.ius.edu.ba)</dc:creator>
  <cp:lastModifiedBy>Emin Zdralovic (ezdralovic@student.ius.edu.ba)</cp:lastModifiedBy>
  <cp:revision>2</cp:revision>
  <dcterms:created xsi:type="dcterms:W3CDTF">2020-05-27T15:35:45Z</dcterms:created>
  <dcterms:modified xsi:type="dcterms:W3CDTF">2020-05-27T15:38:22Z</dcterms:modified>
</cp:coreProperties>
</file>