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de02c16d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de02c16d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5b695c0d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5b695c0d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solidFill>
                  <a:schemeClr val="dk1"/>
                </a:solidFill>
              </a:rPr>
              <a:t>Python, Guido van Rossum tarafından oluşturulan ve ilk kez 1991 yılında piyasaya sürülen yüksek seviyeli, yorumlanabilir bir programlama dilidir. Kod okunabilirliğine önem verilerek tasarlanmış olup, sözdizimi sayesinde programcılara C++ veya Java gibi dillere kıyasla kavramları daha az kod satırıyla ifade etme imkanı tanır.</a:t>
            </a:r>
            <a:br>
              <a:rPr b="1" lang="tr">
                <a:solidFill>
                  <a:schemeClr val="dk1"/>
                </a:solidFill>
              </a:rPr>
            </a:br>
            <a:br>
              <a:rPr b="1" lang="tr">
                <a:solidFill>
                  <a:schemeClr val="dk1"/>
                </a:solidFill>
              </a:rPr>
            </a:br>
            <a:r>
              <a:rPr b="1" lang="tr">
                <a:solidFill>
                  <a:schemeClr val="dk1"/>
                </a:solidFill>
              </a:rPr>
              <a:t>Interpreted (Yorumlanmış) Diller:</a:t>
            </a:r>
            <a:endParaRPr b="1">
              <a:solidFill>
                <a:schemeClr val="dk1"/>
              </a:solidFill>
            </a:endParaRPr>
          </a:p>
          <a:p>
            <a:pPr indent="-298450" lvl="0" marL="457200" rtl="0" algn="l">
              <a:spcBef>
                <a:spcPts val="0"/>
              </a:spcBef>
              <a:spcAft>
                <a:spcPts val="0"/>
              </a:spcAft>
              <a:buClr>
                <a:schemeClr val="dk1"/>
              </a:buClr>
              <a:buSzPts val="1100"/>
              <a:buChar char="●"/>
            </a:pPr>
            <a:r>
              <a:rPr b="1" lang="tr">
                <a:solidFill>
                  <a:schemeClr val="dk1"/>
                </a:solidFill>
              </a:rPr>
              <a:t>Çevrimiçi Yorumlanır:</a:t>
            </a:r>
            <a:r>
              <a:rPr lang="tr">
                <a:solidFill>
                  <a:schemeClr val="dk1"/>
                </a:solidFill>
              </a:rPr>
              <a:t> Kod, bir yorumlayıcı (interpreter) tarafından satır satır yorumlanır ve çalıştırılır. Her seferinde yorumlanır ve çalıştırılır.</a:t>
            </a:r>
            <a:endParaRPr>
              <a:solidFill>
                <a:schemeClr val="dk1"/>
              </a:solidFill>
            </a:endParaRPr>
          </a:p>
          <a:p>
            <a:pPr indent="-298450" lvl="0" marL="457200" rtl="0" algn="l">
              <a:spcBef>
                <a:spcPts val="0"/>
              </a:spcBef>
              <a:spcAft>
                <a:spcPts val="0"/>
              </a:spcAft>
              <a:buClr>
                <a:schemeClr val="dk1"/>
              </a:buClr>
              <a:buSzPts val="1100"/>
              <a:buChar char="●"/>
            </a:pPr>
            <a:r>
              <a:rPr b="1" lang="tr">
                <a:solidFill>
                  <a:schemeClr val="dk1"/>
                </a:solidFill>
              </a:rPr>
              <a:t>Performans: </a:t>
            </a:r>
            <a:r>
              <a:rPr lang="tr">
                <a:solidFill>
                  <a:schemeClr val="dk1"/>
                </a:solidFill>
              </a:rPr>
              <a:t>Yorumlanmış diller, genellikle derlenmiş dillere kıyasla daha düşük performans sunar. Çünkü kodun yorumlanması sırasında anlık olarak yürütülür.</a:t>
            </a:r>
            <a:endParaRPr>
              <a:solidFill>
                <a:schemeClr val="dk1"/>
              </a:solidFill>
            </a:endParaRPr>
          </a:p>
          <a:p>
            <a:pPr indent="-298450" lvl="0" marL="457200" rtl="0" algn="l">
              <a:spcBef>
                <a:spcPts val="0"/>
              </a:spcBef>
              <a:spcAft>
                <a:spcPts val="0"/>
              </a:spcAft>
              <a:buClr>
                <a:schemeClr val="dk1"/>
              </a:buClr>
              <a:buSzPts val="1100"/>
              <a:buChar char="●"/>
            </a:pPr>
            <a:r>
              <a:rPr b="1" lang="tr">
                <a:solidFill>
                  <a:schemeClr val="dk1"/>
                </a:solidFill>
              </a:rPr>
              <a:t>Taşınabilirlik: </a:t>
            </a:r>
            <a:r>
              <a:rPr lang="tr">
                <a:solidFill>
                  <a:schemeClr val="dk1"/>
                </a:solidFill>
              </a:rPr>
              <a:t>Yorumlanmış diller, yorumlayıcılar sayesinde farklı platformlarda çalışabilirler, bu da genellikle daha fazla taşınabilirlik sağlar.</a:t>
            </a:r>
            <a:endParaRPr>
              <a:solidFill>
                <a:schemeClr val="dk1"/>
              </a:solidFill>
            </a:endParaRPr>
          </a:p>
          <a:p>
            <a:pPr indent="-298450" lvl="0" marL="457200" rtl="0" algn="l">
              <a:spcBef>
                <a:spcPts val="0"/>
              </a:spcBef>
              <a:spcAft>
                <a:spcPts val="0"/>
              </a:spcAft>
              <a:buClr>
                <a:schemeClr val="dk1"/>
              </a:buClr>
              <a:buSzPts val="1100"/>
              <a:buChar char="●"/>
            </a:pPr>
            <a:r>
              <a:rPr b="1" lang="tr">
                <a:solidFill>
                  <a:schemeClr val="dk1"/>
                </a:solidFill>
              </a:rPr>
              <a:t>Hata Bulma: </a:t>
            </a:r>
            <a:r>
              <a:rPr lang="tr">
                <a:solidFill>
                  <a:schemeClr val="dk1"/>
                </a:solidFill>
              </a:rPr>
              <a:t>Hatalar, kod çalıştırılırken satır satır tespit edilir ve hata bulunursa çalışma anında hata mesajları alınır.</a:t>
            </a:r>
            <a:endParaRPr>
              <a:solidFill>
                <a:schemeClr val="dk1"/>
              </a:solidFill>
            </a:endParaRPr>
          </a:p>
          <a:p>
            <a:pPr indent="-298450" lvl="0" marL="457200" rtl="0" algn="l">
              <a:spcBef>
                <a:spcPts val="0"/>
              </a:spcBef>
              <a:spcAft>
                <a:spcPts val="0"/>
              </a:spcAft>
              <a:buClr>
                <a:schemeClr val="dk1"/>
              </a:buClr>
              <a:buSzPts val="1100"/>
              <a:buChar char="●"/>
            </a:pPr>
            <a:r>
              <a:rPr b="1" lang="tr">
                <a:solidFill>
                  <a:schemeClr val="dk1"/>
                </a:solidFill>
              </a:rPr>
              <a:t>Örnek Diller: </a:t>
            </a:r>
            <a:r>
              <a:rPr lang="tr">
                <a:solidFill>
                  <a:schemeClr val="dk1"/>
                </a:solidFill>
              </a:rPr>
              <a:t>Python, JavaScript, Ruby</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tr">
                <a:solidFill>
                  <a:schemeClr val="dk1"/>
                </a:solidFill>
              </a:rPr>
              <a:t>Yüksek Seviyeli Programlama Dili:</a:t>
            </a:r>
            <a:endParaRPr b="1">
              <a:solidFill>
                <a:schemeClr val="dk1"/>
              </a:solidFill>
            </a:endParaRPr>
          </a:p>
          <a:p>
            <a:pPr indent="-298450" lvl="0" marL="457200" rtl="0" algn="l">
              <a:spcBef>
                <a:spcPts val="0"/>
              </a:spcBef>
              <a:spcAft>
                <a:spcPts val="0"/>
              </a:spcAft>
              <a:buClr>
                <a:schemeClr val="dk1"/>
              </a:buClr>
              <a:buSzPts val="1100"/>
              <a:buChar char="●"/>
            </a:pPr>
            <a:r>
              <a:rPr b="1" lang="tr">
                <a:solidFill>
                  <a:schemeClr val="dk1"/>
                </a:solidFill>
              </a:rPr>
              <a:t>Daha Soyutlanmış:</a:t>
            </a:r>
            <a:r>
              <a:rPr lang="tr">
                <a:solidFill>
                  <a:schemeClr val="dk1"/>
                </a:solidFill>
              </a:rPr>
              <a:t> Yüksek seviyeli diller, daha soyutlanmıştır ve daha genel bir bakış açısına sahiptirler. Bellek yönetimi, işlem birimi kontrolü gibi detaylarla daha az ilgilenirler.</a:t>
            </a:r>
            <a:endParaRPr>
              <a:solidFill>
                <a:schemeClr val="dk1"/>
              </a:solidFill>
            </a:endParaRPr>
          </a:p>
          <a:p>
            <a:pPr indent="-298450" lvl="0" marL="457200" rtl="0" algn="l">
              <a:spcBef>
                <a:spcPts val="0"/>
              </a:spcBef>
              <a:spcAft>
                <a:spcPts val="0"/>
              </a:spcAft>
              <a:buClr>
                <a:schemeClr val="dk1"/>
              </a:buClr>
              <a:buSzPts val="1100"/>
              <a:buChar char="●"/>
            </a:pPr>
            <a:r>
              <a:rPr b="1" lang="tr">
                <a:solidFill>
                  <a:schemeClr val="dk1"/>
                </a:solidFill>
              </a:rPr>
              <a:t>Donanımdan Daha Bağımsız:</a:t>
            </a:r>
            <a:r>
              <a:rPr lang="tr">
                <a:solidFill>
                  <a:schemeClr val="dk1"/>
                </a:solidFill>
              </a:rPr>
              <a:t> Bu diller, genellikle donanımdan daha bağımsızdır. Platformlar arasında daha kolay taşınabilirlik sağlarlar.</a:t>
            </a:r>
            <a:endParaRPr>
              <a:solidFill>
                <a:schemeClr val="dk1"/>
              </a:solidFill>
            </a:endParaRPr>
          </a:p>
          <a:p>
            <a:pPr indent="-298450" lvl="0" marL="457200" rtl="0" algn="l">
              <a:spcBef>
                <a:spcPts val="0"/>
              </a:spcBef>
              <a:spcAft>
                <a:spcPts val="0"/>
              </a:spcAft>
              <a:buClr>
                <a:schemeClr val="dk1"/>
              </a:buClr>
              <a:buSzPts val="1100"/>
              <a:buChar char="●"/>
            </a:pPr>
            <a:r>
              <a:rPr b="1" lang="tr">
                <a:solidFill>
                  <a:schemeClr val="dk1"/>
                </a:solidFill>
              </a:rPr>
              <a:t>Daha Kolay Okunabilirlik:</a:t>
            </a:r>
            <a:r>
              <a:rPr lang="tr">
                <a:solidFill>
                  <a:schemeClr val="dk1"/>
                </a:solidFill>
              </a:rPr>
              <a:t> Kodlar daha okunabilir ve anlaşılabilir olabilir. Genellikle daha basit ve temiz bir sözdizimi vardır, bu da kodun daha hızlı anlaşılmasını sağlar.</a:t>
            </a:r>
            <a:endParaRPr>
              <a:solidFill>
                <a:schemeClr val="dk1"/>
              </a:solidFill>
            </a:endParaRPr>
          </a:p>
          <a:p>
            <a:pPr indent="-298450" lvl="0" marL="457200" rtl="0" algn="l">
              <a:spcBef>
                <a:spcPts val="0"/>
              </a:spcBef>
              <a:spcAft>
                <a:spcPts val="0"/>
              </a:spcAft>
              <a:buClr>
                <a:schemeClr val="dk1"/>
              </a:buClr>
              <a:buSzPts val="1100"/>
              <a:buChar char="●"/>
            </a:pPr>
            <a:r>
              <a:rPr b="1" lang="tr">
                <a:solidFill>
                  <a:schemeClr val="dk1"/>
                </a:solidFill>
              </a:rPr>
              <a:t>Daha Az Teknik Bilgi Gerektirir: </a:t>
            </a:r>
            <a:r>
              <a:rPr lang="tr">
                <a:solidFill>
                  <a:schemeClr val="dk1"/>
                </a:solidFill>
              </a:rPr>
              <a:t>Yüksek seviyeli diller, genellikle daha az teknik bilgi gerektirir. Daha hızlı öğrenilebilir ve kullanılabilirler.</a:t>
            </a:r>
            <a:endParaRPr>
              <a:solidFill>
                <a:schemeClr val="dk1"/>
              </a:solidFill>
            </a:endParaRPr>
          </a:p>
          <a:p>
            <a:pPr indent="-298450" lvl="0" marL="457200" rtl="0" algn="l">
              <a:spcBef>
                <a:spcPts val="0"/>
              </a:spcBef>
              <a:spcAft>
                <a:spcPts val="0"/>
              </a:spcAft>
              <a:buClr>
                <a:schemeClr val="dk1"/>
              </a:buClr>
              <a:buSzPts val="1100"/>
              <a:buChar char="●"/>
            </a:pPr>
            <a:r>
              <a:rPr b="1" lang="tr">
                <a:solidFill>
                  <a:schemeClr val="dk1"/>
                </a:solidFill>
              </a:rPr>
              <a:t>Kod Yazımı Daha Hızlı: </a:t>
            </a:r>
            <a:r>
              <a:rPr lang="tr">
                <a:solidFill>
                  <a:schemeClr val="dk1"/>
                </a:solidFill>
              </a:rPr>
              <a:t>Soyut seviyeleri nedeniyle, kod yazma süreci daha hızlı olabilir. Bellek yönetimi gibi detaylarla daha az uğraşılması, geliştirme sürecini hızlandırabilir.</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tr">
                <a:solidFill>
                  <a:schemeClr val="dk1"/>
                </a:solidFill>
              </a:rPr>
              <a:t>Run Time Error (Çalışma Zamanı Hatası):</a:t>
            </a:r>
            <a:endParaRPr b="1">
              <a:solidFill>
                <a:schemeClr val="dk1"/>
              </a:solidFill>
            </a:endParaRPr>
          </a:p>
          <a:p>
            <a:pPr indent="-298450" lvl="0" marL="457200" rtl="0" algn="l">
              <a:spcBef>
                <a:spcPts val="0"/>
              </a:spcBef>
              <a:spcAft>
                <a:spcPts val="0"/>
              </a:spcAft>
              <a:buClr>
                <a:schemeClr val="dk1"/>
              </a:buClr>
              <a:buSzPts val="1100"/>
              <a:buChar char="●"/>
            </a:pPr>
            <a:r>
              <a:rPr lang="tr">
                <a:solidFill>
                  <a:schemeClr val="dk1"/>
                </a:solidFill>
              </a:rPr>
              <a:t>Çalışma zamanı hataları, kodun yürütülme aşamasında ortaya çıkan hatalardır.</a:t>
            </a:r>
            <a:endParaRPr>
              <a:solidFill>
                <a:schemeClr val="dk1"/>
              </a:solidFill>
            </a:endParaRPr>
          </a:p>
          <a:p>
            <a:pPr indent="-298450" lvl="0" marL="457200" rtl="0" algn="l">
              <a:spcBef>
                <a:spcPts val="0"/>
              </a:spcBef>
              <a:spcAft>
                <a:spcPts val="0"/>
              </a:spcAft>
              <a:buClr>
                <a:schemeClr val="dk1"/>
              </a:buClr>
              <a:buSzPts val="1100"/>
              <a:buChar char="●"/>
            </a:pPr>
            <a:r>
              <a:rPr lang="tr">
                <a:solidFill>
                  <a:schemeClr val="dk1"/>
                </a:solidFill>
              </a:rPr>
              <a:t>Bu hatalar, derleme aşamasında farkedilemez çünkü derleyici, kodun mantıksal doğruluğunu kontrol edemez.</a:t>
            </a:r>
            <a:endParaRPr>
              <a:solidFill>
                <a:schemeClr val="dk1"/>
              </a:solidFill>
            </a:endParaRPr>
          </a:p>
          <a:p>
            <a:pPr indent="-298450" lvl="0" marL="457200" rtl="0" algn="l">
              <a:spcBef>
                <a:spcPts val="0"/>
              </a:spcBef>
              <a:spcAft>
                <a:spcPts val="0"/>
              </a:spcAft>
              <a:buClr>
                <a:schemeClr val="dk1"/>
              </a:buClr>
              <a:buSzPts val="1100"/>
              <a:buChar char="●"/>
            </a:pPr>
            <a:r>
              <a:rPr lang="tr">
                <a:solidFill>
                  <a:schemeClr val="dk1"/>
                </a:solidFill>
              </a:rPr>
              <a:t>Program, çalışma sırasında bir durumla karşılaştığında veya beklenmeyen bir şey oluştuğunda run time error meydana gelir. Örneğin, sıfıra bölme hatası, bir dosyayı açmada sorun veya bir dizi elemanına erişimde hata gibi durumlar run time error'a örnek olarak verilebilir.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e2cdc2a9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e2cdc2a9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solidFill>
                  <a:schemeClr val="dk1"/>
                </a:solidFill>
              </a:rPr>
              <a:t>Guido van Rossum, 1980'lerin sonlarında Amsterdam'daki Centrum Wiskunde &amp; Informatica'da (Hollanda'da bir araştırma merkezi) çalışırken, ABC adında bir programlama diline dayanan projeler üzerinde çalışıyordu. Ancak, ABC'nin bazı eksiklikleri ve sınırlamaları vardı.</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tr">
                <a:solidFill>
                  <a:schemeClr val="dk1"/>
                </a:solidFill>
              </a:rPr>
              <a:t>Bu sırada, 1989 Aralık ayında Guido van Rossum, Christmas tatili sırasında boş zamanını değerlendirmek amacıyla Python üzerinde çalışmaya başladı. İsmini, İngiliz komedi grubu Monty Python'dan alan Python, ABC'nin eksikliklerini gidermek ve daha basit, okunabilir ve güçlü bir dil oluşturmak için başlangıçta hobby bir proje olarak geliştirilmeye başlandı.</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tr">
                <a:solidFill>
                  <a:schemeClr val="dk1"/>
                </a:solidFill>
              </a:rPr>
              <a:t>Guido van Rossum'un amacı, kodun okunabilirliğini artırmak ve kullanımı kolay, açık bir dil oluşturmaktı. 1991'de Python'un ilk sürümü olan 0.9.0 yayımlandı. Bu sürüm, modüller, istisnalar, fonksiyonel programlama araçları ve birçok dil öğesini içeriyordu.</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tr">
                <a:solidFill>
                  <a:schemeClr val="dk1"/>
                </a:solidFill>
              </a:rPr>
              <a:t>Python, temiz sözdizimi, okunabilirliği ve çeşitli programlama paradigmalarını desteklemesi nedeniyle hızla popülerlik kazandı. Python'un gelişimi, topluluğun katılımı ve destekleriyle devam etti. Guido van Rossum'un liderliğindeki Python topluluğu, dilin sürekli olarak gelişmesini ve daha da güçlenmesini sağladı.</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tr">
                <a:solidFill>
                  <a:schemeClr val="dk1"/>
                </a:solidFill>
              </a:rPr>
              <a:t>Bugün, Python birçok alanda kullanılan, popüler, açık kaynaklı bir programlama dilidir. Veri analizi, yapay zeka, web geliştirme, bilimsel hesaplama ve birçok başka alanda geniş bir kullanım alanına sahiptir. Guido van Rossum'un, dilin basitliği ve kullanım kolaylığına odaklanması, Python'un başarısının temelini oluşturmuştur.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e2cdc2a9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9e2cdc2a9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t>TIOBE Endeksi, yazılım dillerinin popülerlik sıralamasını belirlemek için kullanılan bir ölçü sistemidir. TIOBE, yazılım dillerinin popülerliklerini belirlemek için çeşitli metrikleri kullanarak aylık olarak güncellenen bir endeks sunar. </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Aralık 2023'te Python, TIOBE endeksine göre çok yönlülüğü ve basitliği ile halen en popüler programlama dili olmaya devam ediyor.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5816cc79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5816cc79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t>Avantajlar:</a:t>
            </a:r>
            <a:endParaRPr b="1"/>
          </a:p>
          <a:p>
            <a:pPr indent="-298450" lvl="0" marL="457200" rtl="0" algn="l">
              <a:spcBef>
                <a:spcPts val="0"/>
              </a:spcBef>
              <a:spcAft>
                <a:spcPts val="0"/>
              </a:spcAft>
              <a:buSzPts val="1100"/>
              <a:buChar char="●"/>
            </a:pPr>
            <a:r>
              <a:rPr b="1" lang="tr"/>
              <a:t>Okunması, Öğrenilmesi ve Yazılması Kolay: </a:t>
            </a:r>
            <a:r>
              <a:rPr lang="tr"/>
              <a:t>Python, okunması kolay bir sözdizimine sahiptir ve öğrenmesi diğer dillere göre daha hızlıdır.</a:t>
            </a:r>
            <a:endParaRPr/>
          </a:p>
          <a:p>
            <a:pPr indent="-298450" lvl="0" marL="457200" rtl="0" algn="l">
              <a:spcBef>
                <a:spcPts val="0"/>
              </a:spcBef>
              <a:spcAft>
                <a:spcPts val="0"/>
              </a:spcAft>
              <a:buSzPts val="1100"/>
              <a:buChar char="●"/>
            </a:pPr>
            <a:r>
              <a:rPr b="1" lang="tr"/>
              <a:t>Artmış Üretkenlik: </a:t>
            </a:r>
            <a:r>
              <a:rPr lang="tr"/>
              <a:t>Sadelik sayesinde, geliştiriciler problem çözme üzerinde daha fazla odaklanabilir, daha az kod yazarak daha çok iş yapabilirler.</a:t>
            </a:r>
            <a:endParaRPr/>
          </a:p>
          <a:p>
            <a:pPr indent="-298450" lvl="0" marL="457200" rtl="0" algn="l">
              <a:spcBef>
                <a:spcPts val="0"/>
              </a:spcBef>
              <a:spcAft>
                <a:spcPts val="0"/>
              </a:spcAft>
              <a:buSzPts val="1100"/>
              <a:buChar char="●"/>
            </a:pPr>
            <a:r>
              <a:rPr b="1" lang="tr"/>
              <a:t>Yorumlanabilir Dil: </a:t>
            </a:r>
            <a:r>
              <a:rPr lang="tr"/>
              <a:t>Python, hatayı kolayca belirler ve tek bir hatayla programlama hatalarını rapor eder, bu da hata ayıklamayı kolaylaştırır.</a:t>
            </a:r>
            <a:endParaRPr/>
          </a:p>
          <a:p>
            <a:pPr indent="-298450" lvl="0" marL="457200" rtl="0" algn="l">
              <a:spcBef>
                <a:spcPts val="0"/>
              </a:spcBef>
              <a:spcAft>
                <a:spcPts val="0"/>
              </a:spcAft>
              <a:buSzPts val="1100"/>
              <a:buChar char="●"/>
            </a:pPr>
            <a:r>
              <a:rPr b="1" lang="tr"/>
              <a:t>Dinamik Tür Tanımlı: </a:t>
            </a:r>
            <a:r>
              <a:rPr lang="tr"/>
              <a:t>Değişkenlerin veri türünü çalışma zamanında atar, bu da programcının değişkenleri ve veri türlerini bildirme ihtiyacını ortadan kaldırır.</a:t>
            </a:r>
            <a:endParaRPr/>
          </a:p>
          <a:p>
            <a:pPr indent="-298450" lvl="0" marL="457200" rtl="0" algn="l">
              <a:spcBef>
                <a:spcPts val="0"/>
              </a:spcBef>
              <a:spcAft>
                <a:spcPts val="0"/>
              </a:spcAft>
              <a:buSzPts val="1100"/>
              <a:buChar char="●"/>
            </a:pPr>
            <a:r>
              <a:rPr b="1" lang="tr"/>
              <a:t>Ücretsiz ve Açık Kaynak: </a:t>
            </a:r>
            <a:r>
              <a:rPr lang="tr"/>
              <a:t>Açık kaynak lisansı altında olması, ücretsiz kullanım ve dağıtımı sağlar, böylece herkes tarafından indirilip değiştirilebilir.</a:t>
            </a:r>
            <a:endParaRPr/>
          </a:p>
          <a:p>
            <a:pPr indent="-298450" lvl="0" marL="457200" rtl="0" algn="l">
              <a:spcBef>
                <a:spcPts val="0"/>
              </a:spcBef>
              <a:spcAft>
                <a:spcPts val="0"/>
              </a:spcAft>
              <a:buSzPts val="1100"/>
              <a:buChar char="●"/>
            </a:pPr>
            <a:r>
              <a:rPr b="1" lang="tr"/>
              <a:t>Geniş Kütüphane Desteği: </a:t>
            </a:r>
            <a:r>
              <a:rPr lang="tr"/>
              <a:t>Python'un geniş standart kütüphanesi, çoğu görev için gereken fonksiyonları içerir ve dış kütüphanelere bağımlılığı azaltır.</a:t>
            </a:r>
            <a:endParaRPr/>
          </a:p>
          <a:p>
            <a:pPr indent="-298450" lvl="0" marL="457200" rtl="0" algn="l">
              <a:spcBef>
                <a:spcPts val="0"/>
              </a:spcBef>
              <a:spcAft>
                <a:spcPts val="0"/>
              </a:spcAft>
              <a:buSzPts val="1100"/>
              <a:buChar char="●"/>
            </a:pPr>
            <a:r>
              <a:rPr b="1" lang="tr"/>
              <a:t>Taşınabilirlik: </a:t>
            </a:r>
            <a:r>
              <a:rPr lang="tr"/>
              <a:t>Python'un yazdığınız kodları herhangi bir platformda çalıştırabilme yeteneği vardır, bu nedenle farklı platformlarda uyumluluk sorunu yaşanmaz.</a:t>
            </a:r>
            <a:endParaRPr/>
          </a:p>
          <a:p>
            <a:pPr indent="0" lvl="0" marL="457200" rtl="0" algn="l">
              <a:spcBef>
                <a:spcPts val="0"/>
              </a:spcBef>
              <a:spcAft>
                <a:spcPts val="0"/>
              </a:spcAft>
              <a:buNone/>
            </a:pPr>
            <a:r>
              <a:t/>
            </a:r>
            <a:endParaRPr b="1"/>
          </a:p>
          <a:p>
            <a:pPr indent="0" lvl="0" marL="0" rtl="0" algn="l">
              <a:spcBef>
                <a:spcPts val="0"/>
              </a:spcBef>
              <a:spcAft>
                <a:spcPts val="0"/>
              </a:spcAft>
              <a:buNone/>
            </a:pPr>
            <a:r>
              <a:rPr b="1" lang="tr"/>
              <a:t>Dezavantajlar:</a:t>
            </a:r>
            <a:endParaRPr b="1"/>
          </a:p>
          <a:p>
            <a:pPr indent="-298450" lvl="0" marL="457200" rtl="0" algn="l">
              <a:spcBef>
                <a:spcPts val="0"/>
              </a:spcBef>
              <a:spcAft>
                <a:spcPts val="0"/>
              </a:spcAft>
              <a:buSzPts val="1100"/>
              <a:buChar char="●"/>
            </a:pPr>
            <a:r>
              <a:rPr b="1" lang="tr"/>
              <a:t>Yavaş Hız: </a:t>
            </a:r>
            <a:r>
              <a:rPr lang="tr"/>
              <a:t>Yorumlanabilir ve dinamik yapısı nedeniyle, diğer dillere göre genellikle daha yavaş çalışır.</a:t>
            </a:r>
            <a:endParaRPr/>
          </a:p>
          <a:p>
            <a:pPr indent="-298450" lvl="0" marL="457200" rtl="0" algn="l">
              <a:spcBef>
                <a:spcPts val="0"/>
              </a:spcBef>
              <a:spcAft>
                <a:spcPts val="0"/>
              </a:spcAft>
              <a:buSzPts val="1100"/>
              <a:buChar char="●"/>
            </a:pPr>
            <a:r>
              <a:rPr b="1" lang="tr"/>
              <a:t>Bellek Verimliliği Yok: </a:t>
            </a:r>
            <a:r>
              <a:rPr lang="tr"/>
              <a:t>Basitlik sağlamak için bellek kullanımında büyük bir miktarı tercih eder, bu da bellek optimizasyonunda zorluklara neden olabilir.</a:t>
            </a:r>
            <a:endParaRPr/>
          </a:p>
          <a:p>
            <a:pPr indent="-298450" lvl="0" marL="457200" rtl="0" algn="l">
              <a:spcBef>
                <a:spcPts val="0"/>
              </a:spcBef>
              <a:spcAft>
                <a:spcPts val="0"/>
              </a:spcAft>
              <a:buSzPts val="1100"/>
              <a:buChar char="●"/>
            </a:pPr>
            <a:r>
              <a:rPr b="1" lang="tr"/>
              <a:t>Mobil Bilişimde Zayıf: </a:t>
            </a:r>
            <a:r>
              <a:rPr lang="tr"/>
              <a:t>İstemci tarafı veya mobil uygulamalarda kullanımı nadirdir çünkü hız ve bellek verimliliği konusunda diğer dillere göre geride kalabilir.</a:t>
            </a:r>
            <a:endParaRPr/>
          </a:p>
          <a:p>
            <a:pPr indent="-298450" lvl="0" marL="457200" rtl="0" algn="l">
              <a:spcBef>
                <a:spcPts val="0"/>
              </a:spcBef>
              <a:spcAft>
                <a:spcPts val="0"/>
              </a:spcAft>
              <a:buSzPts val="1100"/>
              <a:buChar char="●"/>
            </a:pPr>
            <a:r>
              <a:rPr b="1" lang="tr"/>
              <a:t>Veritabanı Erişimi: </a:t>
            </a:r>
            <a:r>
              <a:rPr lang="tr"/>
              <a:t>Veritabanı etkileşimi için diğer teknolojilere göre daha az gelişmiş bir veritabanı erişim katmanına sahiptir.</a:t>
            </a:r>
            <a:endParaRPr/>
          </a:p>
          <a:p>
            <a:pPr indent="-298450" lvl="0" marL="457200" rtl="0" algn="l">
              <a:spcBef>
                <a:spcPts val="0"/>
              </a:spcBef>
              <a:spcAft>
                <a:spcPts val="0"/>
              </a:spcAft>
              <a:buSzPts val="1100"/>
              <a:buChar char="●"/>
            </a:pPr>
            <a:r>
              <a:rPr b="1" lang="tr"/>
              <a:t>Çalışma Zamanı Hataları: </a:t>
            </a:r>
            <a:r>
              <a:rPr lang="tr"/>
              <a:t>Dinamik tür tanımlı olması, programcının veri türü değişimlerine dikkat etmesi gerektiği anlamına gelir ve bu da çalışma zamanı hatalarına neden olabilir.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9f1eef782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9f1eef782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09c13c75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a09c13c75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tr">
                <a:solidFill>
                  <a:schemeClr val="dk1"/>
                </a:solidFill>
              </a:rPr>
              <a:t>Python Software Foundation (PSF), Python programlama dilinin gelişimini ve yayılmasını destekleyen, topluluğunu yönlendiren ve bu dilin özgürlüğünü koruyan bir kar amacı gütmeyen bir kuruluştur. PSF, Python'un geliştirilmesini ve yayılmasını sağlamak için çeşitli faaliyetler yürütür. Bunlar arasında Python'un geliştirilmesine kaynak sağlamak, topluluk etkinliklerini desteklemek, eğitim programları düzenlemek, Python'un ücretsiz olarak kullanılabilir olmasını sağlamak gibi faaliyetler yer alır.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tr">
                <a:solidFill>
                  <a:schemeClr val="dk1"/>
                </a:solidFill>
              </a:rPr>
              <a:t>Python topluluğu, PSF'nin bir parçası olarak faaliyet gösterir. Topluluk, Python'u kullanan geliştiriciler, kullanıcılar, eğitmenler, katkıda bulunanlar ve meraklılardan oluşur. PSF, Python topluluğunun bir parçası olarak Python'un gelişimine destek verir ve topluluğun büyümesine katkıda bulunur. Ancak PSF, bu işlevleri yerine getirirken genellikle daha resmi bir yapıya sahiptir ve Python'un uzun vadeli gelişimi ve korunması için belirli amaçlar doğrultusunda çalışır. Öte yandan Python topluluğu, genellikle daha geniş bir yelpazede, çeşitli platformlarda etkileşime geçerek bilgi paylaşır, projeler geliştirir ve birbirlerine yardım eder.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9e2cdc2a9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9e2cdc2a9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mailto:u.ipkdzn@gmail.com" TargetMode="External"/><Relationship Id="rId4" Type="http://schemas.openxmlformats.org/officeDocument/2006/relationships/hyperlink" Target="https://github.com/UgurIpekduzen" TargetMode="External"/><Relationship Id="rId5" Type="http://schemas.openxmlformats.org/officeDocument/2006/relationships/hyperlink" Target="https://www.kaggle.com/uipkdzn" TargetMode="External"/><Relationship Id="rId6" Type="http://schemas.openxmlformats.org/officeDocument/2006/relationships/hyperlink" Target="https://www.linkedin.com/in/uguripekduzen" TargetMode="External"/><Relationship Id="rId7"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medium.com/@alexandragrosu03/the-rise-of-python-why-its-the-hottest-programming-language-in-2023-9085e9c6ce81" TargetMode="External"/><Relationship Id="rId4" Type="http://schemas.openxmlformats.org/officeDocument/2006/relationships/hyperlink" Target="https://www.tiobe.com/tiobe-index/" TargetMode="External"/><Relationship Id="rId11" Type="http://schemas.openxmlformats.org/officeDocument/2006/relationships/hyperlink" Target="https://github.com/vinta/awesome-python" TargetMode="External"/><Relationship Id="rId10" Type="http://schemas.openxmlformats.org/officeDocument/2006/relationships/hyperlink" Target="https://twitter.com/machine_ml/status/1505459990919884807" TargetMode="External"/><Relationship Id="rId12" Type="http://schemas.openxmlformats.org/officeDocument/2006/relationships/hyperlink" Target="https://compscicentral.com/is-python-platform-independent/" TargetMode="External"/><Relationship Id="rId9" Type="http://schemas.openxmlformats.org/officeDocument/2006/relationships/hyperlink" Target="https://www.linkedin.com/posts/datasciencereality_python-libraries-and-frameworks-activity-7118113142521364481-uCkF?utm_source=share&amp;utm_medium=member_desktop" TargetMode="External"/><Relationship Id="rId5" Type="http://schemas.openxmlformats.org/officeDocument/2006/relationships/hyperlink" Target="https://www.datacamp.com/blog/how-to-learn-python-expert-guide" TargetMode="External"/><Relationship Id="rId6" Type="http://schemas.openxmlformats.org/officeDocument/2006/relationships/hyperlink" Target="https://en.wikipedia.org/wiki/Guido_van_Rossum" TargetMode="External"/><Relationship Id="rId7" Type="http://schemas.openxmlformats.org/officeDocument/2006/relationships/hyperlink" Target="https://python.land/python-tutorial" TargetMode="External"/><Relationship Id="rId8" Type="http://schemas.openxmlformats.org/officeDocument/2006/relationships/hyperlink" Target="https://en.wikipedia.org/wiki/History_of_Pyth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Temel Python Programlama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13 Aralık 2023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Ben Kimim?</a:t>
            </a:r>
            <a:endParaRPr/>
          </a:p>
        </p:txBody>
      </p:sp>
      <p:sp>
        <p:nvSpPr>
          <p:cNvPr id="141" name="Google Shape;141;p14"/>
          <p:cNvSpPr txBox="1"/>
          <p:nvPr>
            <p:ph idx="2" type="body"/>
          </p:nvPr>
        </p:nvSpPr>
        <p:spPr>
          <a:xfrm>
            <a:off x="4227750" y="1880875"/>
            <a:ext cx="4387800" cy="1899000"/>
          </a:xfrm>
          <a:prstGeom prst="rect">
            <a:avLst/>
          </a:prstGeom>
        </p:spPr>
        <p:txBody>
          <a:bodyPr anchorCtr="0" anchor="t" bIns="91425" lIns="91425" spcFirstLastPara="1" rIns="91425" wrap="square" tIns="91425">
            <a:spAutoFit/>
          </a:bodyPr>
          <a:lstStyle/>
          <a:p>
            <a:pPr indent="-297935" lvl="0" marL="457200" rtl="0" algn="l">
              <a:spcBef>
                <a:spcPts val="0"/>
              </a:spcBef>
              <a:spcAft>
                <a:spcPts val="0"/>
              </a:spcAft>
              <a:buSzPts val="1092"/>
              <a:buFont typeface="Montserrat"/>
              <a:buChar char="●"/>
            </a:pPr>
            <a:r>
              <a:rPr lang="tr" sz="1091">
                <a:latin typeface="Montserrat"/>
                <a:ea typeface="Montserrat"/>
                <a:cs typeface="Montserrat"/>
                <a:sym typeface="Montserrat"/>
              </a:rPr>
              <a:t>Uğur İPEKDÜZEN</a:t>
            </a:r>
            <a:endParaRPr sz="1091">
              <a:latin typeface="Montserrat"/>
              <a:ea typeface="Montserrat"/>
              <a:cs typeface="Montserrat"/>
              <a:sym typeface="Montserrat"/>
            </a:endParaRPr>
          </a:p>
          <a:p>
            <a:pPr indent="-297935" lvl="0" marL="457200" rtl="0" algn="l">
              <a:spcBef>
                <a:spcPts val="0"/>
              </a:spcBef>
              <a:spcAft>
                <a:spcPts val="0"/>
              </a:spcAft>
              <a:buSzPts val="1092"/>
              <a:buFont typeface="Montserrat"/>
              <a:buChar char="●"/>
            </a:pPr>
            <a:r>
              <a:rPr lang="tr" sz="1091">
                <a:latin typeface="Montserrat"/>
                <a:ea typeface="Montserrat"/>
                <a:cs typeface="Montserrat"/>
                <a:sym typeface="Montserrat"/>
              </a:rPr>
              <a:t>Bilgisayar Mühendisi, Data Scientist</a:t>
            </a:r>
            <a:endParaRPr sz="1091">
              <a:latin typeface="Montserrat"/>
              <a:ea typeface="Montserrat"/>
              <a:cs typeface="Montserrat"/>
              <a:sym typeface="Montserrat"/>
            </a:endParaRPr>
          </a:p>
          <a:p>
            <a:pPr indent="-297935" lvl="0" marL="457200" rtl="0" algn="l">
              <a:spcBef>
                <a:spcPts val="0"/>
              </a:spcBef>
              <a:spcAft>
                <a:spcPts val="0"/>
              </a:spcAft>
              <a:buSzPts val="1092"/>
              <a:buFont typeface="Montserrat"/>
              <a:buChar char="●"/>
            </a:pPr>
            <a:r>
              <a:rPr lang="tr" sz="1091">
                <a:latin typeface="Montserrat"/>
                <a:ea typeface="Montserrat"/>
                <a:cs typeface="Montserrat"/>
                <a:sym typeface="Montserrat"/>
              </a:rPr>
              <a:t>Yalova Üniversitesi - Bilgisayar Mühendisliği (2022)</a:t>
            </a:r>
            <a:endParaRPr sz="1091">
              <a:latin typeface="Montserrat"/>
              <a:ea typeface="Montserrat"/>
              <a:cs typeface="Montserrat"/>
              <a:sym typeface="Montserrat"/>
            </a:endParaRPr>
          </a:p>
          <a:p>
            <a:pPr indent="-297935" lvl="0" marL="457200" rtl="0" algn="l">
              <a:spcBef>
                <a:spcPts val="0"/>
              </a:spcBef>
              <a:spcAft>
                <a:spcPts val="0"/>
              </a:spcAft>
              <a:buSzPts val="1092"/>
              <a:buFont typeface="Montserrat"/>
              <a:buChar char="●"/>
            </a:pPr>
            <a:r>
              <a:rPr lang="tr" sz="1091">
                <a:latin typeface="Montserrat"/>
                <a:ea typeface="Montserrat"/>
                <a:cs typeface="Montserrat"/>
                <a:sym typeface="Montserrat"/>
              </a:rPr>
              <a:t>AI4TR - Ülkem İçin Yapay Zeka Derneği (Ekim 2023 - Günümüz)</a:t>
            </a:r>
            <a:endParaRPr sz="1091">
              <a:latin typeface="Montserrat"/>
              <a:ea typeface="Montserrat"/>
              <a:cs typeface="Montserrat"/>
              <a:sym typeface="Montserrat"/>
            </a:endParaRPr>
          </a:p>
          <a:p>
            <a:pPr indent="-297935" lvl="0" marL="457200" rtl="0" algn="l">
              <a:spcBef>
                <a:spcPts val="0"/>
              </a:spcBef>
              <a:spcAft>
                <a:spcPts val="0"/>
              </a:spcAft>
              <a:buSzPts val="1092"/>
              <a:buFont typeface="Montserrat"/>
              <a:buChar char="●"/>
            </a:pPr>
            <a:r>
              <a:rPr lang="tr" sz="1091">
                <a:latin typeface="Montserrat"/>
                <a:ea typeface="Montserrat"/>
                <a:cs typeface="Montserrat"/>
                <a:sym typeface="Montserrat"/>
              </a:rPr>
              <a:t>Email: </a:t>
            </a:r>
            <a:r>
              <a:rPr lang="tr" sz="1091" u="sng">
                <a:solidFill>
                  <a:schemeClr val="hlink"/>
                </a:solidFill>
                <a:latin typeface="Montserrat"/>
                <a:ea typeface="Montserrat"/>
                <a:cs typeface="Montserrat"/>
                <a:sym typeface="Montserrat"/>
                <a:hlinkClick r:id="rId3"/>
              </a:rPr>
              <a:t>u.ipkdzn@gmail.com </a:t>
            </a:r>
            <a:endParaRPr sz="1091">
              <a:latin typeface="Montserrat"/>
              <a:ea typeface="Montserrat"/>
              <a:cs typeface="Montserrat"/>
              <a:sym typeface="Montserrat"/>
            </a:endParaRPr>
          </a:p>
          <a:p>
            <a:pPr indent="-297935" lvl="0" marL="457200" rtl="0" algn="l">
              <a:spcBef>
                <a:spcPts val="0"/>
              </a:spcBef>
              <a:spcAft>
                <a:spcPts val="0"/>
              </a:spcAft>
              <a:buSzPts val="1092"/>
              <a:buChar char="●"/>
            </a:pPr>
            <a:r>
              <a:rPr lang="tr" sz="1091">
                <a:latin typeface="Montserrat"/>
                <a:ea typeface="Montserrat"/>
                <a:cs typeface="Montserrat"/>
                <a:sym typeface="Montserrat"/>
              </a:rPr>
              <a:t>Github: </a:t>
            </a:r>
            <a:r>
              <a:rPr lang="tr" sz="1091" u="sng">
                <a:solidFill>
                  <a:schemeClr val="hlink"/>
                </a:solidFill>
                <a:latin typeface="Montserrat"/>
                <a:ea typeface="Montserrat"/>
                <a:cs typeface="Montserrat"/>
                <a:sym typeface="Montserrat"/>
                <a:hlinkClick r:id="rId4"/>
              </a:rPr>
              <a:t>https://github.com/UgurIpekduzen</a:t>
            </a:r>
            <a:endParaRPr sz="1291">
              <a:latin typeface="Montserrat"/>
              <a:ea typeface="Montserrat"/>
              <a:cs typeface="Montserrat"/>
              <a:sym typeface="Montserrat"/>
            </a:endParaRPr>
          </a:p>
          <a:p>
            <a:pPr indent="-297935" lvl="0" marL="457200" rtl="0" algn="l">
              <a:spcBef>
                <a:spcPts val="0"/>
              </a:spcBef>
              <a:spcAft>
                <a:spcPts val="0"/>
              </a:spcAft>
              <a:buSzPts val="1092"/>
              <a:buFont typeface="Montserrat"/>
              <a:buChar char="●"/>
            </a:pPr>
            <a:r>
              <a:rPr lang="tr" sz="1091">
                <a:latin typeface="Montserrat"/>
                <a:ea typeface="Montserrat"/>
                <a:cs typeface="Montserrat"/>
                <a:sym typeface="Montserrat"/>
              </a:rPr>
              <a:t>Kaggle: </a:t>
            </a:r>
            <a:r>
              <a:rPr lang="tr" sz="1091" u="sng">
                <a:solidFill>
                  <a:schemeClr val="hlink"/>
                </a:solidFill>
                <a:latin typeface="Montserrat"/>
                <a:ea typeface="Montserrat"/>
                <a:cs typeface="Montserrat"/>
                <a:sym typeface="Montserrat"/>
                <a:hlinkClick r:id="rId5"/>
              </a:rPr>
              <a:t>https://www.kaggle.com/uipkdzn</a:t>
            </a:r>
            <a:endParaRPr sz="1091">
              <a:latin typeface="Montserrat"/>
              <a:ea typeface="Montserrat"/>
              <a:cs typeface="Montserrat"/>
              <a:sym typeface="Montserrat"/>
            </a:endParaRPr>
          </a:p>
          <a:p>
            <a:pPr indent="-297935" lvl="0" marL="457200" rtl="0" algn="l">
              <a:spcBef>
                <a:spcPts val="0"/>
              </a:spcBef>
              <a:spcAft>
                <a:spcPts val="0"/>
              </a:spcAft>
              <a:buSzPts val="1092"/>
              <a:buFont typeface="Montserrat"/>
              <a:buChar char="●"/>
            </a:pPr>
            <a:r>
              <a:rPr lang="tr" sz="1091">
                <a:latin typeface="Montserrat"/>
                <a:ea typeface="Montserrat"/>
                <a:cs typeface="Montserrat"/>
                <a:sym typeface="Montserrat"/>
              </a:rPr>
              <a:t>LinkedIn: </a:t>
            </a:r>
            <a:r>
              <a:rPr lang="tr" sz="1091" u="sng">
                <a:solidFill>
                  <a:schemeClr val="hlink"/>
                </a:solidFill>
                <a:latin typeface="Montserrat"/>
                <a:ea typeface="Montserrat"/>
                <a:cs typeface="Montserrat"/>
                <a:sym typeface="Montserrat"/>
                <a:hlinkClick r:id="rId6"/>
              </a:rPr>
              <a:t>https://www.linkedin.com/in/uguripekduzen</a:t>
            </a:r>
            <a:endParaRPr/>
          </a:p>
        </p:txBody>
      </p:sp>
      <p:pic>
        <p:nvPicPr>
          <p:cNvPr id="142" name="Google Shape;142;p14"/>
          <p:cNvPicPr preferRelativeResize="0"/>
          <p:nvPr/>
        </p:nvPicPr>
        <p:blipFill rotWithShape="1">
          <a:blip r:embed="rId7">
            <a:alphaModFix/>
          </a:blip>
          <a:srcRect b="34063" l="0" r="0" t="0"/>
          <a:stretch/>
        </p:blipFill>
        <p:spPr>
          <a:xfrm>
            <a:off x="1297500" y="1619600"/>
            <a:ext cx="2723551" cy="2421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t>Python Programlama Dili Nedir?</a:t>
            </a:r>
            <a:endParaRPr b="1"/>
          </a:p>
        </p:txBody>
      </p:sp>
      <p:sp>
        <p:nvSpPr>
          <p:cNvPr id="148" name="Google Shape;148;p15"/>
          <p:cNvSpPr txBox="1"/>
          <p:nvPr>
            <p:ph idx="2" type="body"/>
          </p:nvPr>
        </p:nvSpPr>
        <p:spPr>
          <a:xfrm>
            <a:off x="4848396"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Montserrat"/>
              <a:buChar char="●"/>
            </a:pPr>
            <a:r>
              <a:rPr lang="tr">
                <a:latin typeface="Montserrat"/>
                <a:ea typeface="Montserrat"/>
                <a:cs typeface="Montserrat"/>
                <a:sym typeface="Montserrat"/>
              </a:rPr>
              <a:t>Yüksek seviyeli</a:t>
            </a:r>
            <a:endParaRPr>
              <a:latin typeface="Montserrat"/>
              <a:ea typeface="Montserrat"/>
              <a:cs typeface="Montserrat"/>
              <a:sym typeface="Montserrat"/>
            </a:endParaRPr>
          </a:p>
          <a:p>
            <a:pPr indent="-298450" lvl="1" marL="914400" rtl="0" algn="l">
              <a:spcBef>
                <a:spcPts val="0"/>
              </a:spcBef>
              <a:spcAft>
                <a:spcPts val="0"/>
              </a:spcAft>
              <a:buSzPts val="1100"/>
              <a:buFont typeface="Montserrat"/>
              <a:buChar char="○"/>
            </a:pPr>
            <a:r>
              <a:rPr lang="tr">
                <a:latin typeface="Montserrat"/>
                <a:ea typeface="Montserrat"/>
                <a:cs typeface="Montserrat"/>
                <a:sym typeface="Montserrat"/>
              </a:rPr>
              <a:t>Daha Soyutlanmış</a:t>
            </a:r>
            <a:endParaRPr>
              <a:latin typeface="Montserrat"/>
              <a:ea typeface="Montserrat"/>
              <a:cs typeface="Montserrat"/>
              <a:sym typeface="Montserrat"/>
            </a:endParaRPr>
          </a:p>
          <a:p>
            <a:pPr indent="-298450" lvl="1" marL="914400" rtl="0" algn="l">
              <a:spcBef>
                <a:spcPts val="0"/>
              </a:spcBef>
              <a:spcAft>
                <a:spcPts val="0"/>
              </a:spcAft>
              <a:buSzPts val="1100"/>
              <a:buFont typeface="Montserrat"/>
              <a:buChar char="○"/>
            </a:pPr>
            <a:r>
              <a:rPr lang="tr">
                <a:latin typeface="Montserrat"/>
                <a:ea typeface="Montserrat"/>
                <a:cs typeface="Montserrat"/>
                <a:sym typeface="Montserrat"/>
              </a:rPr>
              <a:t>Donanımdan Daha Bağımsız </a:t>
            </a:r>
            <a:endParaRPr>
              <a:latin typeface="Montserrat"/>
              <a:ea typeface="Montserrat"/>
              <a:cs typeface="Montserrat"/>
              <a:sym typeface="Montserrat"/>
            </a:endParaRPr>
          </a:p>
          <a:p>
            <a:pPr indent="-298450" lvl="1" marL="914400" rtl="0" algn="l">
              <a:spcBef>
                <a:spcPts val="0"/>
              </a:spcBef>
              <a:spcAft>
                <a:spcPts val="0"/>
              </a:spcAft>
              <a:buSzPts val="1100"/>
              <a:buFont typeface="Montserrat"/>
              <a:buChar char="○"/>
            </a:pPr>
            <a:r>
              <a:rPr lang="tr">
                <a:latin typeface="Montserrat"/>
                <a:ea typeface="Montserrat"/>
                <a:cs typeface="Montserrat"/>
                <a:sym typeface="Montserrat"/>
              </a:rPr>
              <a:t>Daha Kolay Okunabilirlik </a:t>
            </a:r>
            <a:endParaRPr>
              <a:latin typeface="Montserrat"/>
              <a:ea typeface="Montserrat"/>
              <a:cs typeface="Montserrat"/>
              <a:sym typeface="Montserrat"/>
            </a:endParaRPr>
          </a:p>
          <a:p>
            <a:pPr indent="-298450" lvl="1" marL="914400" rtl="0" algn="l">
              <a:spcBef>
                <a:spcPts val="0"/>
              </a:spcBef>
              <a:spcAft>
                <a:spcPts val="0"/>
              </a:spcAft>
              <a:buSzPts val="1100"/>
              <a:buFont typeface="Montserrat"/>
              <a:buChar char="○"/>
            </a:pPr>
            <a:r>
              <a:rPr lang="tr">
                <a:latin typeface="Montserrat"/>
                <a:ea typeface="Montserrat"/>
                <a:cs typeface="Montserrat"/>
                <a:sym typeface="Montserrat"/>
              </a:rPr>
              <a:t>Daha Az Teknik Bilgi Gerektirir </a:t>
            </a:r>
            <a:endParaRPr>
              <a:latin typeface="Montserrat"/>
              <a:ea typeface="Montserrat"/>
              <a:cs typeface="Montserrat"/>
              <a:sym typeface="Montserrat"/>
            </a:endParaRPr>
          </a:p>
          <a:p>
            <a:pPr indent="-298450" lvl="1" marL="914400" rtl="0" algn="l">
              <a:spcBef>
                <a:spcPts val="0"/>
              </a:spcBef>
              <a:spcAft>
                <a:spcPts val="0"/>
              </a:spcAft>
              <a:buSzPts val="1100"/>
              <a:buFont typeface="Montserrat"/>
              <a:buChar char="○"/>
            </a:pPr>
            <a:r>
              <a:rPr lang="tr">
                <a:latin typeface="Montserrat"/>
                <a:ea typeface="Montserrat"/>
                <a:cs typeface="Montserrat"/>
                <a:sym typeface="Montserrat"/>
              </a:rPr>
              <a:t>Kod Yazımı Daha Hızlı </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tr">
                <a:latin typeface="Montserrat"/>
                <a:ea typeface="Montserrat"/>
                <a:cs typeface="Montserrat"/>
                <a:sym typeface="Montserrat"/>
              </a:rPr>
              <a:t>Yorumlanabilir</a:t>
            </a:r>
            <a:endParaRPr>
              <a:latin typeface="Montserrat"/>
              <a:ea typeface="Montserrat"/>
              <a:cs typeface="Montserrat"/>
              <a:sym typeface="Montserrat"/>
            </a:endParaRPr>
          </a:p>
          <a:p>
            <a:pPr indent="-298450" lvl="1" marL="914400" rtl="0" algn="l">
              <a:spcBef>
                <a:spcPts val="0"/>
              </a:spcBef>
              <a:spcAft>
                <a:spcPts val="0"/>
              </a:spcAft>
              <a:buSzPts val="1100"/>
              <a:buFont typeface="Montserrat"/>
              <a:buChar char="○"/>
            </a:pPr>
            <a:r>
              <a:rPr lang="tr">
                <a:latin typeface="Montserrat"/>
                <a:ea typeface="Montserrat"/>
                <a:cs typeface="Montserrat"/>
                <a:sym typeface="Montserrat"/>
              </a:rPr>
              <a:t>Çevrimiçi Yorumlanır</a:t>
            </a:r>
            <a:endParaRPr>
              <a:latin typeface="Montserrat"/>
              <a:ea typeface="Montserrat"/>
              <a:cs typeface="Montserrat"/>
              <a:sym typeface="Montserrat"/>
            </a:endParaRPr>
          </a:p>
          <a:p>
            <a:pPr indent="-298450" lvl="1" marL="914400" rtl="0" algn="l">
              <a:spcBef>
                <a:spcPts val="0"/>
              </a:spcBef>
              <a:spcAft>
                <a:spcPts val="0"/>
              </a:spcAft>
              <a:buSzPts val="1100"/>
              <a:buFont typeface="Montserrat"/>
              <a:buChar char="○"/>
            </a:pPr>
            <a:r>
              <a:rPr lang="tr">
                <a:latin typeface="Montserrat"/>
                <a:ea typeface="Montserrat"/>
                <a:cs typeface="Montserrat"/>
                <a:sym typeface="Montserrat"/>
              </a:rPr>
              <a:t>Düşük Performans</a:t>
            </a:r>
            <a:endParaRPr>
              <a:latin typeface="Montserrat"/>
              <a:ea typeface="Montserrat"/>
              <a:cs typeface="Montserrat"/>
              <a:sym typeface="Montserrat"/>
            </a:endParaRPr>
          </a:p>
          <a:p>
            <a:pPr indent="-298450" lvl="1" marL="914400" rtl="0" algn="l">
              <a:spcBef>
                <a:spcPts val="0"/>
              </a:spcBef>
              <a:spcAft>
                <a:spcPts val="0"/>
              </a:spcAft>
              <a:buSzPts val="1100"/>
              <a:buFont typeface="Montserrat"/>
              <a:buChar char="○"/>
            </a:pPr>
            <a:r>
              <a:rPr lang="tr">
                <a:latin typeface="Montserrat"/>
                <a:ea typeface="Montserrat"/>
                <a:cs typeface="Montserrat"/>
                <a:sym typeface="Montserrat"/>
              </a:rPr>
              <a:t>Taşınabilirliği Kolay</a:t>
            </a:r>
            <a:endParaRPr>
              <a:latin typeface="Montserrat"/>
              <a:ea typeface="Montserrat"/>
              <a:cs typeface="Montserrat"/>
              <a:sym typeface="Montserrat"/>
            </a:endParaRPr>
          </a:p>
          <a:p>
            <a:pPr indent="-298450" lvl="1" marL="914400" rtl="0" algn="l">
              <a:spcBef>
                <a:spcPts val="0"/>
              </a:spcBef>
              <a:spcAft>
                <a:spcPts val="0"/>
              </a:spcAft>
              <a:buSzPts val="1100"/>
              <a:buFont typeface="Montserrat"/>
              <a:buChar char="○"/>
            </a:pPr>
            <a:r>
              <a:rPr lang="tr">
                <a:latin typeface="Montserrat"/>
                <a:ea typeface="Montserrat"/>
                <a:cs typeface="Montserrat"/>
                <a:sym typeface="Montserrat"/>
              </a:rPr>
              <a:t>Çalışma Zamanında Hata Bulma</a:t>
            </a:r>
            <a:endParaRPr>
              <a:latin typeface="Montserrat"/>
              <a:ea typeface="Montserrat"/>
              <a:cs typeface="Montserrat"/>
              <a:sym typeface="Montserrat"/>
            </a:endParaRPr>
          </a:p>
          <a:p>
            <a:pPr indent="0" lvl="0" marL="0" rtl="0" algn="l">
              <a:spcBef>
                <a:spcPts val="1200"/>
              </a:spcBef>
              <a:spcAft>
                <a:spcPts val="1200"/>
              </a:spcAft>
              <a:buNone/>
            </a:pPr>
            <a:r>
              <a:t/>
            </a:r>
            <a:endParaRPr>
              <a:latin typeface="Montserrat"/>
              <a:ea typeface="Montserrat"/>
              <a:cs typeface="Montserrat"/>
              <a:sym typeface="Montserrat"/>
            </a:endParaRPr>
          </a:p>
        </p:txBody>
      </p:sp>
      <p:pic>
        <p:nvPicPr>
          <p:cNvPr id="149" name="Google Shape;149;p15"/>
          <p:cNvPicPr preferRelativeResize="0"/>
          <p:nvPr/>
        </p:nvPicPr>
        <p:blipFill>
          <a:blip r:embed="rId3">
            <a:alphaModFix/>
          </a:blip>
          <a:stretch>
            <a:fillRect/>
          </a:stretch>
        </p:blipFill>
        <p:spPr>
          <a:xfrm>
            <a:off x="1297500" y="1567550"/>
            <a:ext cx="2924052" cy="29111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3798900" cy="61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t>Python’un Başlangıcı</a:t>
            </a:r>
            <a:endParaRPr b="1"/>
          </a:p>
        </p:txBody>
      </p:sp>
      <p:sp>
        <p:nvSpPr>
          <p:cNvPr id="155" name="Google Shape;155;p16"/>
          <p:cNvSpPr txBox="1"/>
          <p:nvPr>
            <p:ph idx="1" type="body"/>
          </p:nvPr>
        </p:nvSpPr>
        <p:spPr>
          <a:xfrm>
            <a:off x="1297500" y="1218100"/>
            <a:ext cx="3798900" cy="3170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Montserrat"/>
              <a:buChar char="●"/>
            </a:pPr>
            <a:r>
              <a:rPr lang="tr" sz="1500">
                <a:latin typeface="Montserrat"/>
                <a:ea typeface="Montserrat"/>
                <a:cs typeface="Montserrat"/>
                <a:sym typeface="Montserrat"/>
              </a:rPr>
              <a:t>ABC programlama dili: University of Amsterdam, Centrum Wiskunde &amp; Informatica (CWI), Ocak 1987</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tr" sz="1500">
                <a:latin typeface="Montserrat"/>
                <a:ea typeface="Montserrat"/>
                <a:cs typeface="Montserrat"/>
                <a:sym typeface="Montserrat"/>
              </a:rPr>
              <a:t>Guido van Rossum, Aralık 1989</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tr" sz="1500">
                <a:latin typeface="Montserrat"/>
                <a:ea typeface="Montserrat"/>
                <a:cs typeface="Montserrat"/>
                <a:sym typeface="Montserrat"/>
              </a:rPr>
              <a:t>Monty Python İlhamı</a:t>
            </a:r>
            <a:endParaRPr sz="1500">
              <a:latin typeface="Montserrat"/>
              <a:ea typeface="Montserrat"/>
              <a:cs typeface="Montserrat"/>
              <a:sym typeface="Montserrat"/>
            </a:endParaRPr>
          </a:p>
        </p:txBody>
      </p:sp>
      <p:pic>
        <p:nvPicPr>
          <p:cNvPr id="156" name="Google Shape;156;p16"/>
          <p:cNvPicPr preferRelativeResize="0"/>
          <p:nvPr/>
        </p:nvPicPr>
        <p:blipFill>
          <a:blip r:embed="rId3">
            <a:alphaModFix/>
          </a:blip>
          <a:stretch>
            <a:fillRect/>
          </a:stretch>
        </p:blipFill>
        <p:spPr>
          <a:xfrm>
            <a:off x="5811321" y="393750"/>
            <a:ext cx="2662504" cy="3994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7"/>
          <p:cNvPicPr preferRelativeResize="0"/>
          <p:nvPr/>
        </p:nvPicPr>
        <p:blipFill>
          <a:blip r:embed="rId3">
            <a:alphaModFix/>
          </a:blip>
          <a:stretch>
            <a:fillRect/>
          </a:stretch>
        </p:blipFill>
        <p:spPr>
          <a:xfrm>
            <a:off x="1587831" y="142975"/>
            <a:ext cx="5968395" cy="3338209"/>
          </a:xfrm>
          <a:prstGeom prst="rect">
            <a:avLst/>
          </a:prstGeom>
          <a:noFill/>
          <a:ln>
            <a:noFill/>
          </a:ln>
        </p:spPr>
      </p:pic>
      <p:pic>
        <p:nvPicPr>
          <p:cNvPr id="162" name="Google Shape;162;p17"/>
          <p:cNvPicPr preferRelativeResize="0"/>
          <p:nvPr/>
        </p:nvPicPr>
        <p:blipFill>
          <a:blip r:embed="rId4">
            <a:alphaModFix/>
          </a:blip>
          <a:stretch>
            <a:fillRect/>
          </a:stretch>
        </p:blipFill>
        <p:spPr>
          <a:xfrm>
            <a:off x="1587800" y="3622883"/>
            <a:ext cx="5968395" cy="137764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732025"/>
            <a:ext cx="3403200" cy="54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Avantajları</a:t>
            </a:r>
            <a:endParaRPr/>
          </a:p>
        </p:txBody>
      </p:sp>
      <p:sp>
        <p:nvSpPr>
          <p:cNvPr id="168" name="Google Shape;168;p18"/>
          <p:cNvSpPr txBox="1"/>
          <p:nvPr>
            <p:ph idx="1" type="body"/>
          </p:nvPr>
        </p:nvSpPr>
        <p:spPr>
          <a:xfrm>
            <a:off x="1297500" y="1567550"/>
            <a:ext cx="3403200" cy="2019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Montserrat"/>
              <a:buChar char="●"/>
            </a:pPr>
            <a:r>
              <a:rPr lang="tr">
                <a:latin typeface="Montserrat"/>
                <a:ea typeface="Montserrat"/>
                <a:cs typeface="Montserrat"/>
                <a:sym typeface="Montserrat"/>
              </a:rPr>
              <a:t>Okunması, Öğrenilmesi ve Yazılması Kolay </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tr">
                <a:latin typeface="Montserrat"/>
                <a:ea typeface="Montserrat"/>
                <a:cs typeface="Montserrat"/>
                <a:sym typeface="Montserrat"/>
              </a:rPr>
              <a:t>Artmış Üretkenlik </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tr">
                <a:latin typeface="Montserrat"/>
                <a:ea typeface="Montserrat"/>
                <a:cs typeface="Montserrat"/>
                <a:sym typeface="Montserrat"/>
              </a:rPr>
              <a:t>Yorumlanabilir Dil </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tr">
                <a:latin typeface="Montserrat"/>
                <a:ea typeface="Montserrat"/>
                <a:cs typeface="Montserrat"/>
                <a:sym typeface="Montserrat"/>
              </a:rPr>
              <a:t>Dinamik Tür Tanımlı </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tr">
                <a:latin typeface="Montserrat"/>
                <a:ea typeface="Montserrat"/>
                <a:cs typeface="Montserrat"/>
                <a:sym typeface="Montserrat"/>
              </a:rPr>
              <a:t>Ücretsiz ve Açık Kaynak </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tr">
                <a:latin typeface="Montserrat"/>
                <a:ea typeface="Montserrat"/>
                <a:cs typeface="Montserrat"/>
                <a:sym typeface="Montserrat"/>
              </a:rPr>
              <a:t>Geniş Kütüphane Desteği</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tr">
                <a:latin typeface="Montserrat"/>
                <a:ea typeface="Montserrat"/>
                <a:cs typeface="Montserrat"/>
                <a:sym typeface="Montserrat"/>
              </a:rPr>
              <a:t>Taşınabilirlik </a:t>
            </a:r>
            <a:endParaRPr>
              <a:latin typeface="Montserrat"/>
              <a:ea typeface="Montserrat"/>
              <a:cs typeface="Montserrat"/>
              <a:sym typeface="Montserrat"/>
            </a:endParaRPr>
          </a:p>
        </p:txBody>
      </p:sp>
      <p:sp>
        <p:nvSpPr>
          <p:cNvPr id="169" name="Google Shape;169;p18"/>
          <p:cNvSpPr txBox="1"/>
          <p:nvPr>
            <p:ph idx="2" type="body"/>
          </p:nvPr>
        </p:nvSpPr>
        <p:spPr>
          <a:xfrm>
            <a:off x="4933225" y="1567550"/>
            <a:ext cx="3403200" cy="2117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Montserrat"/>
              <a:buChar char="●"/>
            </a:pPr>
            <a:r>
              <a:rPr lang="tr">
                <a:latin typeface="Montserrat"/>
                <a:ea typeface="Montserrat"/>
                <a:cs typeface="Montserrat"/>
                <a:sym typeface="Montserrat"/>
              </a:rPr>
              <a:t>Yavaş Hız  </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tr">
                <a:latin typeface="Montserrat"/>
                <a:ea typeface="Montserrat"/>
                <a:cs typeface="Montserrat"/>
                <a:sym typeface="Montserrat"/>
              </a:rPr>
              <a:t>Bellek Verimliliği Yok  </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tr">
                <a:latin typeface="Montserrat"/>
                <a:ea typeface="Montserrat"/>
                <a:cs typeface="Montserrat"/>
                <a:sym typeface="Montserrat"/>
              </a:rPr>
              <a:t>Mobil Bilişimde Zayıf  </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tr">
                <a:latin typeface="Montserrat"/>
                <a:ea typeface="Montserrat"/>
                <a:cs typeface="Montserrat"/>
                <a:sym typeface="Montserrat"/>
              </a:rPr>
              <a:t>Veritabanı Erişimi </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tr">
                <a:latin typeface="Montserrat"/>
                <a:ea typeface="Montserrat"/>
                <a:cs typeface="Montserrat"/>
                <a:sym typeface="Montserrat"/>
              </a:rPr>
              <a:t>Çalışma Zamanı Hataları</a:t>
            </a:r>
            <a:endParaRPr>
              <a:latin typeface="Montserrat"/>
              <a:ea typeface="Montserrat"/>
              <a:cs typeface="Montserrat"/>
              <a:sym typeface="Montserrat"/>
            </a:endParaRPr>
          </a:p>
        </p:txBody>
      </p:sp>
      <p:sp>
        <p:nvSpPr>
          <p:cNvPr id="170" name="Google Shape;170;p18"/>
          <p:cNvSpPr txBox="1"/>
          <p:nvPr>
            <p:ph type="title"/>
          </p:nvPr>
        </p:nvSpPr>
        <p:spPr>
          <a:xfrm>
            <a:off x="5027375" y="732025"/>
            <a:ext cx="3403200" cy="54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Deza</a:t>
            </a:r>
            <a:r>
              <a:rPr lang="tr"/>
              <a:t>vantajları</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Python Kütüphaneleri ve Frameworkleri</a:t>
            </a:r>
            <a:endParaRPr/>
          </a:p>
        </p:txBody>
      </p:sp>
      <p:sp>
        <p:nvSpPr>
          <p:cNvPr id="176" name="Google Shape;176;p19"/>
          <p:cNvSpPr txBox="1"/>
          <p:nvPr>
            <p:ph idx="1" type="body"/>
          </p:nvPr>
        </p:nvSpPr>
        <p:spPr>
          <a:xfrm>
            <a:off x="1297500" y="1567550"/>
            <a:ext cx="3403200" cy="3184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Font typeface="Montserrat"/>
              <a:buChar char="●"/>
            </a:pPr>
            <a:r>
              <a:rPr b="1" lang="tr">
                <a:latin typeface="Montserrat"/>
                <a:ea typeface="Montserrat"/>
                <a:cs typeface="Montserrat"/>
                <a:sym typeface="Montserrat"/>
              </a:rPr>
              <a:t>Data Science:</a:t>
            </a:r>
            <a:endParaRPr b="1">
              <a:latin typeface="Montserrat"/>
              <a:ea typeface="Montserrat"/>
              <a:cs typeface="Montserrat"/>
              <a:sym typeface="Montserrat"/>
            </a:endParaRPr>
          </a:p>
          <a:p>
            <a:pPr indent="-298450" lvl="1" marL="914400" rtl="0" algn="l">
              <a:spcBef>
                <a:spcPts val="0"/>
              </a:spcBef>
              <a:spcAft>
                <a:spcPts val="0"/>
              </a:spcAft>
              <a:buSzPts val="1100"/>
              <a:buFont typeface="Montserrat"/>
              <a:buChar char="○"/>
            </a:pPr>
            <a:r>
              <a:rPr lang="tr">
                <a:latin typeface="Montserrat"/>
                <a:ea typeface="Montserrat"/>
                <a:cs typeface="Montserrat"/>
                <a:sym typeface="Montserrat"/>
              </a:rPr>
              <a:t>Numpy, Pandas, SciPy, Matplotlib, Seaborn, Bokeh, Plotly, Dask</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b="1" lang="tr">
                <a:latin typeface="Montserrat"/>
                <a:ea typeface="Montserrat"/>
                <a:cs typeface="Montserrat"/>
                <a:sym typeface="Montserrat"/>
              </a:rPr>
              <a:t>Machine Learning: </a:t>
            </a:r>
            <a:endParaRPr b="1">
              <a:latin typeface="Montserrat"/>
              <a:ea typeface="Montserrat"/>
              <a:cs typeface="Montserrat"/>
              <a:sym typeface="Montserrat"/>
            </a:endParaRPr>
          </a:p>
          <a:p>
            <a:pPr indent="-298450" lvl="1" marL="914400" rtl="0" algn="l">
              <a:spcBef>
                <a:spcPts val="0"/>
              </a:spcBef>
              <a:spcAft>
                <a:spcPts val="0"/>
              </a:spcAft>
              <a:buSzPts val="1100"/>
              <a:buFont typeface="Montserrat"/>
              <a:buChar char="○"/>
            </a:pPr>
            <a:r>
              <a:rPr lang="tr">
                <a:latin typeface="Montserrat"/>
                <a:ea typeface="Montserrat"/>
                <a:cs typeface="Montserrat"/>
                <a:sym typeface="Montserrat"/>
              </a:rPr>
              <a:t>Scikit-Learn, Tensorflow, PyTorch, Keras, LightGBM, XGBoost, CatBoost, OpenAI Gym, Hugging Face Transformers, Theano</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b="1" lang="tr">
                <a:latin typeface="Montserrat"/>
                <a:ea typeface="Montserrat"/>
                <a:cs typeface="Montserrat"/>
                <a:sym typeface="Montserrat"/>
              </a:rPr>
              <a:t>Image Processing:</a:t>
            </a:r>
            <a:endParaRPr b="1">
              <a:latin typeface="Montserrat"/>
              <a:ea typeface="Montserrat"/>
              <a:cs typeface="Montserrat"/>
              <a:sym typeface="Montserrat"/>
            </a:endParaRPr>
          </a:p>
          <a:p>
            <a:pPr indent="-298450" lvl="1" marL="914400" rtl="0" algn="l">
              <a:spcBef>
                <a:spcPts val="0"/>
              </a:spcBef>
              <a:spcAft>
                <a:spcPts val="0"/>
              </a:spcAft>
              <a:buSzPts val="1100"/>
              <a:buFont typeface="Montserrat"/>
              <a:buChar char="○"/>
            </a:pPr>
            <a:r>
              <a:rPr lang="tr">
                <a:latin typeface="Montserrat"/>
                <a:ea typeface="Montserrat"/>
                <a:cs typeface="Montserrat"/>
                <a:sym typeface="Montserrat"/>
              </a:rPr>
              <a:t>OpenCV, Mahotas, Pgmagick, SimpleITK, Scikit-Image</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b="1" lang="tr">
                <a:latin typeface="Montserrat"/>
                <a:ea typeface="Montserrat"/>
                <a:cs typeface="Montserrat"/>
                <a:sym typeface="Montserrat"/>
              </a:rPr>
              <a:t>Generative AI:</a:t>
            </a:r>
            <a:endParaRPr b="1">
              <a:latin typeface="Montserrat"/>
              <a:ea typeface="Montserrat"/>
              <a:cs typeface="Montserrat"/>
              <a:sym typeface="Montserrat"/>
            </a:endParaRPr>
          </a:p>
          <a:p>
            <a:pPr indent="-298450" lvl="1" marL="914400" rtl="0" algn="l">
              <a:spcBef>
                <a:spcPts val="0"/>
              </a:spcBef>
              <a:spcAft>
                <a:spcPts val="0"/>
              </a:spcAft>
              <a:buSzPts val="1100"/>
              <a:buFont typeface="Montserrat"/>
              <a:buChar char="○"/>
            </a:pPr>
            <a:r>
              <a:rPr lang="tr">
                <a:latin typeface="Montserrat"/>
                <a:ea typeface="Montserrat"/>
                <a:cs typeface="Montserrat"/>
                <a:sym typeface="Montserrat"/>
              </a:rPr>
              <a:t>GLM-Pytorch, Pyro, NeRF, StyleGAN, JAX, Flax, DALLE-2, Imagen</a:t>
            </a:r>
            <a:endParaRPr b="1">
              <a:latin typeface="Montserrat"/>
              <a:ea typeface="Montserrat"/>
              <a:cs typeface="Montserrat"/>
              <a:sym typeface="Montserrat"/>
            </a:endParaRPr>
          </a:p>
        </p:txBody>
      </p:sp>
      <p:sp>
        <p:nvSpPr>
          <p:cNvPr id="177" name="Google Shape;177;p19"/>
          <p:cNvSpPr txBox="1"/>
          <p:nvPr>
            <p:ph idx="2" type="body"/>
          </p:nvPr>
        </p:nvSpPr>
        <p:spPr>
          <a:xfrm>
            <a:off x="4933225" y="1567550"/>
            <a:ext cx="3403200" cy="3184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Montserrat"/>
              <a:buChar char="●"/>
            </a:pPr>
            <a:r>
              <a:rPr b="1" lang="tr">
                <a:latin typeface="Montserrat"/>
                <a:ea typeface="Montserrat"/>
                <a:cs typeface="Montserrat"/>
                <a:sym typeface="Montserrat"/>
              </a:rPr>
              <a:t>Web Development:</a:t>
            </a:r>
            <a:endParaRPr b="1">
              <a:latin typeface="Montserrat"/>
              <a:ea typeface="Montserrat"/>
              <a:cs typeface="Montserrat"/>
              <a:sym typeface="Montserrat"/>
            </a:endParaRPr>
          </a:p>
          <a:p>
            <a:pPr indent="-298450" lvl="1" marL="914400" rtl="0" algn="l">
              <a:spcBef>
                <a:spcPts val="0"/>
              </a:spcBef>
              <a:spcAft>
                <a:spcPts val="0"/>
              </a:spcAft>
              <a:buSzPts val="1100"/>
              <a:buFont typeface="Montserrat"/>
              <a:buChar char="○"/>
            </a:pPr>
            <a:r>
              <a:rPr lang="tr">
                <a:latin typeface="Montserrat"/>
                <a:ea typeface="Montserrat"/>
                <a:cs typeface="Montserrat"/>
                <a:sym typeface="Montserrat"/>
              </a:rPr>
              <a:t>Django, Flask, Bottle, CherryPy, Pyramid, Web2Py, TurboGears, CubicWeb, Dash, Falcon</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b="1" lang="tr">
                <a:latin typeface="Montserrat"/>
                <a:ea typeface="Montserrat"/>
                <a:cs typeface="Montserrat"/>
                <a:sym typeface="Montserrat"/>
              </a:rPr>
              <a:t>Game Development:</a:t>
            </a:r>
            <a:endParaRPr b="1">
              <a:latin typeface="Montserrat"/>
              <a:ea typeface="Montserrat"/>
              <a:cs typeface="Montserrat"/>
              <a:sym typeface="Montserrat"/>
            </a:endParaRPr>
          </a:p>
          <a:p>
            <a:pPr indent="-298450" lvl="1" marL="914400" rtl="0" algn="l">
              <a:spcBef>
                <a:spcPts val="0"/>
              </a:spcBef>
              <a:spcAft>
                <a:spcPts val="0"/>
              </a:spcAft>
              <a:buSzPts val="1100"/>
              <a:buFont typeface="Montserrat"/>
              <a:buChar char="○"/>
            </a:pPr>
            <a:r>
              <a:rPr lang="tr">
                <a:latin typeface="Montserrat"/>
                <a:ea typeface="Montserrat"/>
                <a:cs typeface="Montserrat"/>
                <a:sym typeface="Montserrat"/>
              </a:rPr>
              <a:t>Panda3D, PyGame, PyOpenGL, PyGlet, Arcade</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b="1" lang="tr">
                <a:latin typeface="Montserrat"/>
                <a:ea typeface="Montserrat"/>
                <a:cs typeface="Montserrat"/>
                <a:sym typeface="Montserrat"/>
              </a:rPr>
              <a:t>Web Scraping:</a:t>
            </a:r>
            <a:endParaRPr b="1">
              <a:latin typeface="Montserrat"/>
              <a:ea typeface="Montserrat"/>
              <a:cs typeface="Montserrat"/>
              <a:sym typeface="Montserrat"/>
            </a:endParaRPr>
          </a:p>
          <a:p>
            <a:pPr indent="-298450" lvl="1" marL="914400" rtl="0" algn="l">
              <a:spcBef>
                <a:spcPts val="0"/>
              </a:spcBef>
              <a:spcAft>
                <a:spcPts val="0"/>
              </a:spcAft>
              <a:buSzPts val="1100"/>
              <a:buFont typeface="Montserrat"/>
              <a:buChar char="○"/>
            </a:pPr>
            <a:r>
              <a:rPr lang="tr">
                <a:latin typeface="Montserrat"/>
                <a:ea typeface="Montserrat"/>
                <a:cs typeface="Montserrat"/>
                <a:sym typeface="Montserrat"/>
              </a:rPr>
              <a:t>Ixml, Requests, Selenium, Scrapy, BeautifulSoup</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b="1" lang="tr">
                <a:latin typeface="Montserrat"/>
                <a:ea typeface="Montserrat"/>
                <a:cs typeface="Montserrat"/>
                <a:sym typeface="Montserrat"/>
              </a:rPr>
              <a:t>Automation Testing:</a:t>
            </a:r>
            <a:endParaRPr b="1">
              <a:latin typeface="Montserrat"/>
              <a:ea typeface="Montserrat"/>
              <a:cs typeface="Montserrat"/>
              <a:sym typeface="Montserrat"/>
            </a:endParaRPr>
          </a:p>
          <a:p>
            <a:pPr indent="-298450" lvl="1" marL="914400" rtl="0" algn="l">
              <a:spcBef>
                <a:spcPts val="0"/>
              </a:spcBef>
              <a:spcAft>
                <a:spcPts val="0"/>
              </a:spcAft>
              <a:buSzPts val="1100"/>
              <a:buFont typeface="Montserrat"/>
              <a:buChar char="○"/>
            </a:pPr>
            <a:r>
              <a:rPr lang="tr">
                <a:latin typeface="Montserrat"/>
                <a:ea typeface="Montserrat"/>
                <a:cs typeface="Montserrat"/>
                <a:sym typeface="Montserrat"/>
              </a:rPr>
              <a:t>PyUnit, Behave, Splinter, Robot, PyTest</a:t>
            </a:r>
            <a:endParaRPr>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351350" y="393750"/>
            <a:ext cx="6931200" cy="59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tr" sz="1960"/>
              <a:t>Python Kaynak Kodları &amp; Python Software Foundation</a:t>
            </a:r>
            <a:endParaRPr sz="1960"/>
          </a:p>
        </p:txBody>
      </p:sp>
      <p:sp>
        <p:nvSpPr>
          <p:cNvPr id="183" name="Google Shape;183;p20"/>
          <p:cNvSpPr txBox="1"/>
          <p:nvPr>
            <p:ph idx="1" type="body"/>
          </p:nvPr>
        </p:nvSpPr>
        <p:spPr>
          <a:xfrm>
            <a:off x="1297500" y="4101050"/>
            <a:ext cx="3403200" cy="3777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tr"/>
              <a:t>https://github.com/python/cpython</a:t>
            </a:r>
            <a:endParaRPr/>
          </a:p>
        </p:txBody>
      </p:sp>
      <p:sp>
        <p:nvSpPr>
          <p:cNvPr id="184" name="Google Shape;184;p20"/>
          <p:cNvSpPr txBox="1"/>
          <p:nvPr>
            <p:ph idx="2" type="body"/>
          </p:nvPr>
        </p:nvSpPr>
        <p:spPr>
          <a:xfrm>
            <a:off x="4933225" y="4101050"/>
            <a:ext cx="3403200" cy="3777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tr"/>
              <a:t>https://www.python.org/psf-landing/</a:t>
            </a:r>
            <a:endParaRPr/>
          </a:p>
        </p:txBody>
      </p:sp>
      <p:grpSp>
        <p:nvGrpSpPr>
          <p:cNvPr id="185" name="Google Shape;185;p20"/>
          <p:cNvGrpSpPr/>
          <p:nvPr/>
        </p:nvGrpSpPr>
        <p:grpSpPr>
          <a:xfrm>
            <a:off x="1297500" y="1094600"/>
            <a:ext cx="7038900" cy="2896350"/>
            <a:chOff x="1297500" y="1094600"/>
            <a:chExt cx="7038900" cy="2896350"/>
          </a:xfrm>
        </p:grpSpPr>
        <p:pic>
          <p:nvPicPr>
            <p:cNvPr id="186" name="Google Shape;186;p20"/>
            <p:cNvPicPr preferRelativeResize="0"/>
            <p:nvPr/>
          </p:nvPicPr>
          <p:blipFill>
            <a:blip r:embed="rId3">
              <a:alphaModFix/>
            </a:blip>
            <a:stretch>
              <a:fillRect/>
            </a:stretch>
          </p:blipFill>
          <p:spPr>
            <a:xfrm>
              <a:off x="4933201" y="1094609"/>
              <a:ext cx="3403199" cy="2896339"/>
            </a:xfrm>
            <a:prstGeom prst="rect">
              <a:avLst/>
            </a:prstGeom>
            <a:noFill/>
            <a:ln>
              <a:noFill/>
            </a:ln>
          </p:spPr>
        </p:pic>
        <p:pic>
          <p:nvPicPr>
            <p:cNvPr id="187" name="Google Shape;187;p20"/>
            <p:cNvPicPr preferRelativeResize="0"/>
            <p:nvPr/>
          </p:nvPicPr>
          <p:blipFill>
            <a:blip r:embed="rId4">
              <a:alphaModFix/>
            </a:blip>
            <a:stretch>
              <a:fillRect/>
            </a:stretch>
          </p:blipFill>
          <p:spPr>
            <a:xfrm>
              <a:off x="1297500" y="1094600"/>
              <a:ext cx="3403200" cy="2896350"/>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Kaynakça </a:t>
            </a:r>
            <a:endParaRPr/>
          </a:p>
        </p:txBody>
      </p:sp>
      <p:sp>
        <p:nvSpPr>
          <p:cNvPr id="193" name="Google Shape;19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tr" u="sng">
                <a:solidFill>
                  <a:schemeClr val="hlink"/>
                </a:solidFill>
                <a:hlinkClick r:id="rId3"/>
              </a:rPr>
              <a:t>https://medium.com/@alexandragrosu03/the-rise-of-python-why-its-the-hottest-programming-language-in-2023-9085e9c6ce81</a:t>
            </a:r>
            <a:endParaRPr/>
          </a:p>
          <a:p>
            <a:pPr indent="-311150" lvl="0" marL="457200" rtl="0" algn="l">
              <a:spcBef>
                <a:spcPts val="0"/>
              </a:spcBef>
              <a:spcAft>
                <a:spcPts val="0"/>
              </a:spcAft>
              <a:buSzPts val="1300"/>
              <a:buChar char="●"/>
            </a:pPr>
            <a:r>
              <a:rPr lang="tr" u="sng">
                <a:solidFill>
                  <a:schemeClr val="hlink"/>
                </a:solidFill>
                <a:hlinkClick r:id="rId4"/>
              </a:rPr>
              <a:t>https://www.tiobe.com/tiobe-index/</a:t>
            </a:r>
            <a:endParaRPr/>
          </a:p>
          <a:p>
            <a:pPr indent="-311150" lvl="0" marL="457200" rtl="0" algn="l">
              <a:spcBef>
                <a:spcPts val="0"/>
              </a:spcBef>
              <a:spcAft>
                <a:spcPts val="0"/>
              </a:spcAft>
              <a:buSzPts val="1300"/>
              <a:buChar char="●"/>
            </a:pPr>
            <a:r>
              <a:rPr lang="tr" u="sng">
                <a:solidFill>
                  <a:schemeClr val="hlink"/>
                </a:solidFill>
                <a:hlinkClick r:id="rId5"/>
              </a:rPr>
              <a:t>https://www.datacamp.com/blog/how-to-learn-python-expert-guide</a:t>
            </a:r>
            <a:endParaRPr/>
          </a:p>
          <a:p>
            <a:pPr indent="-311150" lvl="0" marL="457200" rtl="0" algn="l">
              <a:spcBef>
                <a:spcPts val="0"/>
              </a:spcBef>
              <a:spcAft>
                <a:spcPts val="0"/>
              </a:spcAft>
              <a:buSzPts val="1300"/>
              <a:buChar char="●"/>
            </a:pPr>
            <a:r>
              <a:rPr lang="tr" u="sng">
                <a:solidFill>
                  <a:schemeClr val="hlink"/>
                </a:solidFill>
                <a:hlinkClick r:id="rId6"/>
              </a:rPr>
              <a:t>https://en.wikipedia.org/wiki/Guido_van_Rossum</a:t>
            </a:r>
            <a:endParaRPr/>
          </a:p>
          <a:p>
            <a:pPr indent="-311150" lvl="0" marL="457200" rtl="0" algn="l">
              <a:spcBef>
                <a:spcPts val="0"/>
              </a:spcBef>
              <a:spcAft>
                <a:spcPts val="0"/>
              </a:spcAft>
              <a:buSzPts val="1300"/>
              <a:buChar char="●"/>
            </a:pPr>
            <a:r>
              <a:rPr lang="tr" u="sng">
                <a:solidFill>
                  <a:schemeClr val="hlink"/>
                </a:solidFill>
                <a:hlinkClick r:id="rId7"/>
              </a:rPr>
              <a:t>https://python.land/python-tutorial</a:t>
            </a:r>
            <a:endParaRPr/>
          </a:p>
          <a:p>
            <a:pPr indent="-311150" lvl="0" marL="457200" rtl="0" algn="l">
              <a:spcBef>
                <a:spcPts val="0"/>
              </a:spcBef>
              <a:spcAft>
                <a:spcPts val="0"/>
              </a:spcAft>
              <a:buSzPts val="1300"/>
              <a:buChar char="●"/>
            </a:pPr>
            <a:r>
              <a:rPr lang="tr" u="sng">
                <a:solidFill>
                  <a:schemeClr val="hlink"/>
                </a:solidFill>
                <a:hlinkClick r:id="rId8"/>
              </a:rPr>
              <a:t>https://en.wikipedia.org/wiki/History_of_Python</a:t>
            </a:r>
            <a:endParaRPr/>
          </a:p>
          <a:p>
            <a:pPr indent="-311150" lvl="0" marL="457200" rtl="0" algn="l">
              <a:spcBef>
                <a:spcPts val="0"/>
              </a:spcBef>
              <a:spcAft>
                <a:spcPts val="0"/>
              </a:spcAft>
              <a:buSzPts val="1300"/>
              <a:buChar char="●"/>
            </a:pPr>
            <a:r>
              <a:rPr lang="tr" u="sng">
                <a:solidFill>
                  <a:schemeClr val="hlink"/>
                </a:solidFill>
                <a:hlinkClick r:id="rId9"/>
              </a:rPr>
              <a:t>https://www.linkedin.com/posts/datasciencereality_python-libraries-and-frameworks-activity-7118113142521364481-uCkF?utm_source=share&amp;utm_medium=member_desktop</a:t>
            </a:r>
            <a:endParaRPr/>
          </a:p>
          <a:p>
            <a:pPr indent="-311150" lvl="0" marL="457200" rtl="0" algn="l">
              <a:spcBef>
                <a:spcPts val="0"/>
              </a:spcBef>
              <a:spcAft>
                <a:spcPts val="0"/>
              </a:spcAft>
              <a:buSzPts val="1300"/>
              <a:buChar char="●"/>
            </a:pPr>
            <a:r>
              <a:rPr lang="tr" u="sng">
                <a:solidFill>
                  <a:schemeClr val="hlink"/>
                </a:solidFill>
                <a:hlinkClick r:id="rId10"/>
              </a:rPr>
              <a:t>https://twitter.com/machine_ml/status/1505459990919884807</a:t>
            </a:r>
            <a:endParaRPr/>
          </a:p>
          <a:p>
            <a:pPr indent="-311150" lvl="0" marL="457200" rtl="0" algn="l">
              <a:spcBef>
                <a:spcPts val="0"/>
              </a:spcBef>
              <a:spcAft>
                <a:spcPts val="0"/>
              </a:spcAft>
              <a:buSzPts val="1300"/>
              <a:buChar char="●"/>
            </a:pPr>
            <a:r>
              <a:rPr lang="tr" u="sng">
                <a:solidFill>
                  <a:schemeClr val="hlink"/>
                </a:solidFill>
                <a:hlinkClick r:id="rId11"/>
              </a:rPr>
              <a:t>https://github.com/vinta/awesome-python</a:t>
            </a:r>
            <a:endParaRPr/>
          </a:p>
          <a:p>
            <a:pPr indent="-311150" lvl="0" marL="457200" rtl="0" algn="l">
              <a:spcBef>
                <a:spcPts val="0"/>
              </a:spcBef>
              <a:spcAft>
                <a:spcPts val="0"/>
              </a:spcAft>
              <a:buSzPts val="1300"/>
              <a:buChar char="●"/>
            </a:pPr>
            <a:r>
              <a:rPr lang="tr" u="sng">
                <a:solidFill>
                  <a:schemeClr val="hlink"/>
                </a:solidFill>
                <a:hlinkClick r:id="rId12"/>
              </a:rPr>
              <a:t>https://compscicentral.com/is-python-platform-independent/</a:t>
            </a:r>
            <a:endParaRPr/>
          </a:p>
          <a:p>
            <a:pPr indent="-311150" lvl="0" marL="457200" rtl="0" algn="l">
              <a:spcBef>
                <a:spcPts val="0"/>
              </a:spcBef>
              <a:spcAft>
                <a:spcPts val="0"/>
              </a:spcAft>
              <a:buSzPts val="1300"/>
              <a:buChar char="●"/>
            </a:pPr>
            <a:r>
              <a:rPr lang="tr"/>
              <a:t>https://www.tutorialspoint.com/is-the-python-platform-independent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