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F0FAE-ABE0-4DCF-BB57-33B330CF9A84}" v="3" dt="2023-03-16T09:12:27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4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2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March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ulture.gouv.fr/explore/dataset/etablissements-cinematographiques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Un concept génétique abstrait">
            <a:extLst>
              <a:ext uri="{FF2B5EF4-FFF2-40B4-BE49-F238E27FC236}">
                <a16:creationId xmlns:a16="http://schemas.microsoft.com/office/drawing/2014/main" id="{922402BD-8709-33B7-4E1F-6835B94C9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69" b="218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382C86F-FA5A-4A2F-86CC-0E1A2FB3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7501" y="1778429"/>
            <a:ext cx="10309541" cy="2319620"/>
          </a:xfrm>
        </p:spPr>
        <p:txBody>
          <a:bodyPr anchor="b">
            <a:normAutofit/>
          </a:bodyPr>
          <a:lstStyle/>
          <a:p>
            <a:r>
              <a:rPr lang="fr-FR" sz="6000" b="1" dirty="0"/>
              <a:t>Web Datamining &amp; </a:t>
            </a:r>
            <a:r>
              <a:rPr lang="fr-FR" sz="6000" b="1" dirty="0" err="1"/>
              <a:t>Semantics</a:t>
            </a:r>
            <a:r>
              <a:rPr lang="fr-FR" sz="6000" b="1" dirty="0"/>
              <a:t> </a:t>
            </a:r>
            <a:r>
              <a:rPr lang="fr-FR" sz="6000" b="1" dirty="0" err="1"/>
              <a:t>project</a:t>
            </a:r>
            <a:endParaRPr lang="fr-FR" sz="60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5F95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5F95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0B0D0DA-94C0-0F79-A185-FB6103367196}"/>
              </a:ext>
            </a:extLst>
          </p:cNvPr>
          <p:cNvSpPr txBox="1"/>
          <p:nvPr/>
        </p:nvSpPr>
        <p:spPr>
          <a:xfrm>
            <a:off x="9620250" y="6026727"/>
            <a:ext cx="29123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Emine BOUCHIBA</a:t>
            </a:r>
          </a:p>
          <a:p>
            <a:r>
              <a:rPr lang="fr-FR" sz="2400" b="1" dirty="0">
                <a:solidFill>
                  <a:schemeClr val="tx2"/>
                </a:solidFill>
              </a:rPr>
              <a:t>Yassine CHENIK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F350619B-1CEA-4F3A-B1CD-A2C2D2244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5BBD1-749F-4A49-ADE2-81C8F2B3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E5F89A-A49C-EBD0-9186-E7C5303B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721" y="582997"/>
            <a:ext cx="6327525" cy="969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Summary</a:t>
            </a:r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DA458-613E-43FB-A97D-77D61DBA2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466D9B-A27D-45F9-8BF3-E2F37923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50F8DB-7F41-4FB9-BF25-932C44C2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C7D44EB-4DEA-EC85-7988-2C7F18724FCA}"/>
              </a:ext>
            </a:extLst>
          </p:cNvPr>
          <p:cNvSpPr txBox="1"/>
          <p:nvPr/>
        </p:nvSpPr>
        <p:spPr>
          <a:xfrm>
            <a:off x="427517" y="1433179"/>
            <a:ext cx="9757587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fr-FR" sz="3200" dirty="0">
                <a:solidFill>
                  <a:schemeClr val="tx2"/>
                </a:solidFill>
              </a:rPr>
              <a:t>Part I: Modeling the </a:t>
            </a:r>
            <a:r>
              <a:rPr lang="fr-FR" sz="3200" dirty="0" err="1">
                <a:solidFill>
                  <a:schemeClr val="tx2"/>
                </a:solidFill>
              </a:rPr>
              <a:t>ontology</a:t>
            </a:r>
            <a:endParaRPr lang="fr-FR" sz="32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fr-FR" sz="3200" dirty="0">
                <a:solidFill>
                  <a:schemeClr val="tx2"/>
                </a:solidFill>
              </a:rPr>
              <a:t>Part II: </a:t>
            </a:r>
            <a:r>
              <a:rPr lang="fr-FR" sz="3200" dirty="0" err="1">
                <a:solidFill>
                  <a:schemeClr val="tx2"/>
                </a:solidFill>
              </a:rPr>
              <a:t>Populating</a:t>
            </a:r>
            <a:r>
              <a:rPr lang="fr-FR" sz="3200" dirty="0">
                <a:solidFill>
                  <a:schemeClr val="tx2"/>
                </a:solidFill>
              </a:rPr>
              <a:t> the </a:t>
            </a:r>
            <a:r>
              <a:rPr lang="fr-FR" sz="3200" dirty="0" err="1">
                <a:solidFill>
                  <a:schemeClr val="tx2"/>
                </a:solidFill>
              </a:rPr>
              <a:t>ontology</a:t>
            </a:r>
            <a:endParaRPr lang="fr-FR" sz="32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fr-FR" sz="3200" dirty="0">
                <a:solidFill>
                  <a:schemeClr val="tx2"/>
                </a:solidFill>
              </a:rPr>
              <a:t>Part III: </a:t>
            </a:r>
            <a:r>
              <a:rPr lang="fr-FR" sz="3200" dirty="0" err="1">
                <a:solidFill>
                  <a:schemeClr val="tx2"/>
                </a:solidFill>
              </a:rPr>
              <a:t>Querying</a:t>
            </a:r>
            <a:r>
              <a:rPr lang="fr-FR" sz="3200" dirty="0">
                <a:solidFill>
                  <a:schemeClr val="tx2"/>
                </a:solidFill>
              </a:rPr>
              <a:t> the </a:t>
            </a:r>
            <a:r>
              <a:rPr lang="fr-FR" sz="3200" dirty="0" err="1">
                <a:solidFill>
                  <a:schemeClr val="tx2"/>
                </a:solidFill>
              </a:rPr>
              <a:t>ontology</a:t>
            </a:r>
            <a:endParaRPr lang="fr-FR" sz="32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fr-FR" sz="3200" dirty="0">
                <a:solidFill>
                  <a:schemeClr val="tx2"/>
                </a:solidFill>
              </a:rPr>
              <a:t>Part IV: </a:t>
            </a:r>
            <a:r>
              <a:rPr lang="fr-FR" sz="3200" dirty="0" err="1">
                <a:solidFill>
                  <a:schemeClr val="tx2"/>
                </a:solidFill>
              </a:rPr>
              <a:t>Manipulating</a:t>
            </a:r>
            <a:r>
              <a:rPr lang="fr-FR" sz="3200" dirty="0">
                <a:solidFill>
                  <a:schemeClr val="tx2"/>
                </a:solidFill>
              </a:rPr>
              <a:t> the </a:t>
            </a:r>
            <a:r>
              <a:rPr lang="fr-FR" sz="3200" dirty="0" err="1">
                <a:solidFill>
                  <a:schemeClr val="tx2"/>
                </a:solidFill>
              </a:rPr>
              <a:t>ontology</a:t>
            </a:r>
            <a:endParaRPr lang="fr-FR" sz="3200" dirty="0">
              <a:solidFill>
                <a:schemeClr val="tx2"/>
              </a:solidFill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67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F350619B-1CEA-4F3A-B1CD-A2C2D2244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5BBD1-749F-4A49-ADE2-81C8F2B3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DA458-613E-43FB-A97D-77D61DBA2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466D9B-A27D-45F9-8BF3-E2F37923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50F8DB-7F41-4FB9-BF25-932C44C2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clipart, ciel de nuit&#10;&#10;Description générée automatiquement">
            <a:extLst>
              <a:ext uri="{FF2B5EF4-FFF2-40B4-BE49-F238E27FC236}">
                <a16:creationId xmlns:a16="http://schemas.microsoft.com/office/drawing/2014/main" id="{E42AC194-E4CB-18EF-2FF1-FB8DFB17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72" y="1025573"/>
            <a:ext cx="2037279" cy="2037279"/>
          </a:xfrm>
          <a:prstGeom prst="rect">
            <a:avLst/>
          </a:prstGeom>
        </p:spPr>
      </p:pic>
      <p:pic>
        <p:nvPicPr>
          <p:cNvPr id="11" name="Image 10" descr="Une image contenant logo&#10;&#10;Description générée automatiquement">
            <a:extLst>
              <a:ext uri="{FF2B5EF4-FFF2-40B4-BE49-F238E27FC236}">
                <a16:creationId xmlns:a16="http://schemas.microsoft.com/office/drawing/2014/main" id="{5031866E-EBA6-A767-F26C-7461F6C18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19" y="3705226"/>
            <a:ext cx="1781175" cy="1781175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53CA6B91-8665-BFDF-1A9A-7419BA06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56" y="-54957"/>
            <a:ext cx="10252711" cy="15278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>
                <a:ea typeface="+mj-lt"/>
                <a:cs typeface="+mj-lt"/>
              </a:rPr>
              <a:t>Part I : Modeling the </a:t>
            </a:r>
            <a:r>
              <a:rPr lang="fr-FR" sz="5400" dirty="0" err="1">
                <a:ea typeface="+mj-lt"/>
                <a:cs typeface="+mj-lt"/>
              </a:rPr>
              <a:t>ontology</a:t>
            </a:r>
            <a:endParaRPr lang="en-US" sz="5400" dirty="0" err="1">
              <a:ea typeface="+mj-lt"/>
              <a:cs typeface="+mj-lt"/>
            </a:endParaRPr>
          </a:p>
          <a:p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F350619B-1CEA-4F3A-B1CD-A2C2D2244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5BBD1-749F-4A49-ADE2-81C8F2B3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DA458-613E-43FB-A97D-77D61DBA2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466D9B-A27D-45F9-8BF3-E2F37923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50F8DB-7F41-4FB9-BF25-932C44C2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F65EB46-39BD-FB0F-659F-6D2982D4F95F}"/>
              </a:ext>
            </a:extLst>
          </p:cNvPr>
          <p:cNvSpPr txBox="1"/>
          <p:nvPr/>
        </p:nvSpPr>
        <p:spPr>
          <a:xfrm>
            <a:off x="55378" y="724342"/>
            <a:ext cx="4598580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b="1" dirty="0" err="1"/>
              <a:t>Steps</a:t>
            </a:r>
            <a:r>
              <a:rPr lang="fr-FR" sz="2000" b="1" dirty="0"/>
              <a:t> 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2000" dirty="0"/>
              <a:t>Insert </a:t>
            </a:r>
            <a:r>
              <a:rPr lang="fr-FR" sz="2000" dirty="0" err="1"/>
              <a:t>manually</a:t>
            </a:r>
            <a:r>
              <a:rPr lang="fr-FR" sz="2000" dirty="0"/>
              <a:t> the </a:t>
            </a:r>
            <a:r>
              <a:rPr lang="fr-FR" sz="2000" dirty="0" err="1"/>
              <a:t>movies</a:t>
            </a:r>
            <a:r>
              <a:rPr lang="fr-FR" sz="2000" dirty="0"/>
              <a:t> and </a:t>
            </a:r>
            <a:r>
              <a:rPr lang="fr-FR" sz="2000" dirty="0" err="1"/>
              <a:t>persons</a:t>
            </a:r>
            <a:r>
              <a:rPr lang="fr-FR" sz="2000" dirty="0"/>
              <a:t> on the </a:t>
            </a:r>
            <a:r>
              <a:rPr lang="fr-FR" sz="2000" dirty="0" err="1"/>
              <a:t>project</a:t>
            </a:r>
            <a:r>
              <a:rPr lang="fr-FR" sz="2000" dirty="0"/>
              <a:t> </a:t>
            </a:r>
            <a:r>
              <a:rPr lang="fr-FR" sz="2000" dirty="0" err="1"/>
              <a:t>subject</a:t>
            </a:r>
            <a:endParaRPr lang="fr-FR" sz="2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2000" dirty="0" err="1"/>
              <a:t>Extract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r>
              <a:rPr lang="fr-FR" sz="2000" dirty="0"/>
              <a:t> 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>
                <a:ea typeface="+mn-lt"/>
                <a:cs typeface="+mn-lt"/>
              </a:rPr>
              <a:t>the </a:t>
            </a:r>
            <a:r>
              <a:rPr lang="fr-FR" sz="2000" i="1" u="sng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Open </a:t>
            </a:r>
            <a:r>
              <a:rPr lang="fr-FR" sz="2000" i="1" u="sng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Movie</a:t>
            </a:r>
            <a:r>
              <a:rPr lang="fr-FR" sz="2000" i="1" u="sng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2000" i="1" u="sng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Database</a:t>
            </a:r>
            <a:r>
              <a:rPr lang="fr-FR" sz="2000" dirty="0"/>
              <a:t> (in JSON) and </a:t>
            </a:r>
            <a:r>
              <a:rPr lang="fr-FR" sz="2000" i="1" dirty="0" err="1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Theaters</a:t>
            </a:r>
            <a:r>
              <a:rPr lang="fr-FR" sz="2000" i="1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000" i="1" dirty="0" err="1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fr-FR" sz="2000" i="1" dirty="0">
                <a:solidFill>
                  <a:schemeClr val="accent2"/>
                </a:solidFill>
              </a:rPr>
              <a:t> </a:t>
            </a:r>
            <a:r>
              <a:rPr lang="fr-FR" sz="2000" dirty="0"/>
              <a:t>(in JSON)</a:t>
            </a:r>
            <a:endParaRPr lang="fr-FR" sz="20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2000" dirty="0" err="1"/>
              <a:t>Convert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in RDF </a:t>
            </a:r>
            <a:r>
              <a:rPr lang="fr-FR" sz="2000" dirty="0" err="1"/>
              <a:t>using</a:t>
            </a:r>
            <a:r>
              <a:rPr lang="fr-FR" sz="2000" dirty="0"/>
              <a:t> an </a:t>
            </a:r>
            <a:r>
              <a:rPr lang="fr-FR" sz="2000" dirty="0" err="1"/>
              <a:t>algorithm</a:t>
            </a:r>
            <a:endParaRPr lang="fr-FR" sz="2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2000" dirty="0"/>
              <a:t>Import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ontology</a:t>
            </a:r>
            <a:r>
              <a:rPr lang="fr-FR" sz="2000" dirty="0"/>
              <a:t> in Protégé</a:t>
            </a:r>
          </a:p>
          <a:p>
            <a:pPr marL="342900" indent="-342900">
              <a:buAutoNum type="arabicPeriod"/>
            </a:pPr>
            <a:endParaRPr lang="fr-FR" dirty="0"/>
          </a:p>
        </p:txBody>
      </p:sp>
      <p:pic>
        <p:nvPicPr>
          <p:cNvPr id="6" name="Image 5" descr="Une image contenant texte, clipart, ciel de nuit&#10;&#10;Description générée automatiquement">
            <a:extLst>
              <a:ext uri="{FF2B5EF4-FFF2-40B4-BE49-F238E27FC236}">
                <a16:creationId xmlns:a16="http://schemas.microsoft.com/office/drawing/2014/main" id="{AD4D31E8-282E-0C3D-D7D1-657865439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53" y="1047136"/>
            <a:ext cx="2093393" cy="2093393"/>
          </a:xfrm>
          <a:prstGeom prst="rect">
            <a:avLst/>
          </a:prstGeom>
        </p:spPr>
      </p:pic>
      <p:pic>
        <p:nvPicPr>
          <p:cNvPr id="9" name="Image 8" descr="Une image contenant logo&#10;&#10;Description générée automatiquement">
            <a:extLst>
              <a:ext uri="{FF2B5EF4-FFF2-40B4-BE49-F238E27FC236}">
                <a16:creationId xmlns:a16="http://schemas.microsoft.com/office/drawing/2014/main" id="{D0ACDC51-6FA3-4F37-5BA3-C37B14ED05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53" y="3358497"/>
            <a:ext cx="1945283" cy="2254908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F24445D4-63B2-D6D2-CD2F-56878029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56" y="-54957"/>
            <a:ext cx="10252711" cy="15278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>
                <a:ea typeface="+mj-lt"/>
                <a:cs typeface="+mj-lt"/>
              </a:rPr>
              <a:t>Part II : </a:t>
            </a:r>
            <a:r>
              <a:rPr lang="fr-FR" sz="5400" dirty="0" err="1">
                <a:ea typeface="+mj-lt"/>
                <a:cs typeface="+mj-lt"/>
              </a:rPr>
              <a:t>Populating</a:t>
            </a:r>
            <a:r>
              <a:rPr lang="fr-FR" sz="5400" dirty="0">
                <a:ea typeface="+mj-lt"/>
                <a:cs typeface="+mj-lt"/>
              </a:rPr>
              <a:t> the </a:t>
            </a:r>
            <a:r>
              <a:rPr lang="fr-FR" sz="5400" dirty="0" err="1">
                <a:ea typeface="+mj-lt"/>
                <a:cs typeface="+mj-lt"/>
              </a:rPr>
              <a:t>ontology</a:t>
            </a:r>
            <a:endParaRPr lang="en-US" sz="5400" dirty="0" err="1">
              <a:ea typeface="+mj-lt"/>
              <a:cs typeface="+mj-lt"/>
            </a:endParaRPr>
          </a:p>
          <a:p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4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F350619B-1CEA-4F3A-B1CD-A2C2D2244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5BBD1-749F-4A49-ADE2-81C8F2B3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E5F89A-A49C-EBD0-9186-E7C5303B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56" y="-54957"/>
            <a:ext cx="10252711" cy="15278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>
                <a:ea typeface="+mj-lt"/>
                <a:cs typeface="+mj-lt"/>
              </a:rPr>
              <a:t>Part III : </a:t>
            </a:r>
            <a:r>
              <a:rPr lang="fr-FR" sz="5400" dirty="0" err="1">
                <a:ea typeface="+mj-lt"/>
                <a:cs typeface="+mj-lt"/>
              </a:rPr>
              <a:t>Querying</a:t>
            </a:r>
            <a:r>
              <a:rPr lang="fr-FR" sz="5400" dirty="0">
                <a:ea typeface="+mj-lt"/>
                <a:cs typeface="+mj-lt"/>
              </a:rPr>
              <a:t> the </a:t>
            </a:r>
            <a:r>
              <a:rPr lang="fr-FR" sz="5400" dirty="0" err="1">
                <a:ea typeface="+mj-lt"/>
                <a:cs typeface="+mj-lt"/>
              </a:rPr>
              <a:t>ontology</a:t>
            </a:r>
            <a:endParaRPr lang="en-US" sz="5400" dirty="0" err="1">
              <a:ea typeface="+mj-lt"/>
              <a:cs typeface="+mj-lt"/>
            </a:endParaRPr>
          </a:p>
          <a:p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DA458-613E-43FB-A97D-77D61DBA2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466D9B-A27D-45F9-8BF3-E2F37923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50F8DB-7F41-4FB9-BF25-932C44C2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lipart, ciel de nuit&#10;&#10;Description générée automatiquement">
            <a:extLst>
              <a:ext uri="{FF2B5EF4-FFF2-40B4-BE49-F238E27FC236}">
                <a16:creationId xmlns:a16="http://schemas.microsoft.com/office/drawing/2014/main" id="{AFF0B1B1-382A-838A-0F92-B58279ABF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55" y="1192733"/>
            <a:ext cx="2093393" cy="2093393"/>
          </a:xfrm>
          <a:prstGeom prst="rect">
            <a:avLst/>
          </a:prstGeom>
        </p:spPr>
      </p:pic>
      <p:pic>
        <p:nvPicPr>
          <p:cNvPr id="9" name="Image 8" descr="Une image contenant logo&#10;&#10;Description générée automatiquement">
            <a:extLst>
              <a:ext uri="{FF2B5EF4-FFF2-40B4-BE49-F238E27FC236}">
                <a16:creationId xmlns:a16="http://schemas.microsoft.com/office/drawing/2014/main" id="{06B19BF7-D93B-5E65-1D96-8B6733353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55" y="3570890"/>
            <a:ext cx="2624371" cy="18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6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F350619B-1CEA-4F3A-B1CD-A2C2D2244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5BBD1-749F-4A49-ADE2-81C8F2B3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DA458-613E-43FB-A97D-77D61DBA2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466D9B-A27D-45F9-8BF3-E2F37923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50F8DB-7F41-4FB9-BF25-932C44C2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10541F42-891B-C05F-4C50-EAF627F0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56" y="-54957"/>
            <a:ext cx="10252711" cy="15278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>
                <a:ea typeface="+mj-lt"/>
                <a:cs typeface="+mj-lt"/>
              </a:rPr>
              <a:t>Part IV : </a:t>
            </a:r>
            <a:r>
              <a:rPr lang="fr-FR" sz="5400" dirty="0" err="1">
                <a:ea typeface="+mj-lt"/>
                <a:cs typeface="+mj-lt"/>
              </a:rPr>
              <a:t>Manipulating</a:t>
            </a:r>
            <a:r>
              <a:rPr lang="fr-FR" sz="5400" dirty="0">
                <a:ea typeface="+mj-lt"/>
                <a:cs typeface="+mj-lt"/>
              </a:rPr>
              <a:t> the </a:t>
            </a:r>
            <a:r>
              <a:rPr lang="fr-FR" sz="5400" dirty="0" err="1">
                <a:ea typeface="+mj-lt"/>
                <a:cs typeface="+mj-lt"/>
              </a:rPr>
              <a:t>ontology</a:t>
            </a:r>
            <a:endParaRPr lang="en-US" sz="5400" dirty="0" err="1">
              <a:ea typeface="+mj-lt"/>
              <a:cs typeface="+mj-lt"/>
            </a:endParaRPr>
          </a:p>
          <a:p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Image 3" descr="Une image contenant texte, clipart, ciel de nuit&#10;&#10;Description générée automatiquement">
            <a:extLst>
              <a:ext uri="{FF2B5EF4-FFF2-40B4-BE49-F238E27FC236}">
                <a16:creationId xmlns:a16="http://schemas.microsoft.com/office/drawing/2014/main" id="{5ED1793E-4958-17B0-7910-9ACB4A57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86" y="1206749"/>
            <a:ext cx="2093393" cy="2093393"/>
          </a:xfrm>
          <a:prstGeom prst="rect">
            <a:avLst/>
          </a:prstGeom>
        </p:spPr>
      </p:pic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A55558D9-D3EE-D559-56CB-C2DAB9216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86" y="3518110"/>
            <a:ext cx="1945283" cy="22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8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467F14ED9A04881DC6C59C7B8AEB9" ma:contentTypeVersion="14" ma:contentTypeDescription="Crée un document." ma:contentTypeScope="" ma:versionID="0e1f0fd75cac15b468cab0081defef5d">
  <xsd:schema xmlns:xsd="http://www.w3.org/2001/XMLSchema" xmlns:xs="http://www.w3.org/2001/XMLSchema" xmlns:p="http://schemas.microsoft.com/office/2006/metadata/properties" xmlns:ns3="2189915b-5226-4395-8e73-3dc34ee6117d" xmlns:ns4="db2c67b8-cc61-4769-9542-c8d9180894bd" targetNamespace="http://schemas.microsoft.com/office/2006/metadata/properties" ma:root="true" ma:fieldsID="079702e76b60e60f96263a9e7f1953c9" ns3:_="" ns4:_="">
    <xsd:import namespace="2189915b-5226-4395-8e73-3dc34ee6117d"/>
    <xsd:import namespace="db2c67b8-cc61-4769-9542-c8d9180894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915b-5226-4395-8e73-3dc34ee611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c67b8-cc61-4769-9542-c8d9180894b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E96793-580C-4E8A-B31E-B523265D6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915b-5226-4395-8e73-3dc34ee6117d"/>
    <ds:schemaRef ds:uri="db2c67b8-cc61-4769-9542-c8d9180894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C4FBF4-6D84-4134-85F4-221997334066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db2c67b8-cc61-4769-9542-c8d9180894bd"/>
    <ds:schemaRef ds:uri="http://purl.org/dc/dcmitype/"/>
    <ds:schemaRef ds:uri="2189915b-5226-4395-8e73-3dc34ee6117d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93125D9-D647-4260-87AE-9E8649B89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Dante</vt:lpstr>
      <vt:lpstr>Dante (Headings)2</vt:lpstr>
      <vt:lpstr>Wingdings 2</vt:lpstr>
      <vt:lpstr>OffsetVTI</vt:lpstr>
      <vt:lpstr>Web Datamining &amp; Semantics project</vt:lpstr>
      <vt:lpstr>Summary</vt:lpstr>
      <vt:lpstr>Part I : Modeling the ontology </vt:lpstr>
      <vt:lpstr>Part II : Populating the ontology </vt:lpstr>
      <vt:lpstr>Part III : Querying the ontology </vt:lpstr>
      <vt:lpstr>Part IV : Manipulating the ontology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Mickey Mouse</dc:creator>
  <cp:lastModifiedBy>BOUCHIBA Emine</cp:lastModifiedBy>
  <cp:revision>305</cp:revision>
  <dcterms:created xsi:type="dcterms:W3CDTF">2023-03-15T11:16:38Z</dcterms:created>
  <dcterms:modified xsi:type="dcterms:W3CDTF">2023-03-16T09:30:08Z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0x010100CCB467F14ED9A04881DC6C59C7B8AEB9</vt:lpwstr>
  </property>
</Properties>
</file>